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00"/>
    <a:srgbClr val="0066CC"/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>
        <p:scale>
          <a:sx n="62" d="100"/>
          <a:sy n="62" d="100"/>
        </p:scale>
        <p:origin x="-157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Россия </c:v>
                </c:pt>
                <c:pt idx="1">
                  <c:v>Канада</c:v>
                </c:pt>
                <c:pt idx="2">
                  <c:v>Бразилия</c:v>
                </c:pt>
                <c:pt idx="3">
                  <c:v>США</c:v>
                </c:pt>
                <c:pt idx="4">
                  <c:v>ДР Конго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766</c:v>
                </c:pt>
                <c:pt idx="1">
                  <c:v>494</c:v>
                </c:pt>
                <c:pt idx="2">
                  <c:v>488</c:v>
                </c:pt>
                <c:pt idx="3">
                  <c:v>296</c:v>
                </c:pt>
                <c:pt idx="4">
                  <c:v>174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Россия </c:v>
                </c:pt>
                <c:pt idx="1">
                  <c:v>Канада</c:v>
                </c:pt>
                <c:pt idx="2">
                  <c:v>Бразилия</c:v>
                </c:pt>
                <c:pt idx="3">
                  <c:v>США</c:v>
                </c:pt>
                <c:pt idx="4">
                  <c:v>ДР Конго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Россия </c:v>
                </c:pt>
                <c:pt idx="1">
                  <c:v>Канада</c:v>
                </c:pt>
                <c:pt idx="2">
                  <c:v>Бразилия</c:v>
                </c:pt>
                <c:pt idx="3">
                  <c:v>США</c:v>
                </c:pt>
                <c:pt idx="4">
                  <c:v>ДР Конго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98497280"/>
        <c:axId val="98498816"/>
      </c:barChart>
      <c:catAx>
        <c:axId val="98497280"/>
        <c:scaling>
          <c:orientation val="minMax"/>
        </c:scaling>
        <c:axPos val="b"/>
        <c:tickLblPos val="nextTo"/>
        <c:crossAx val="98498816"/>
        <c:crosses val="autoZero"/>
        <c:auto val="1"/>
        <c:lblAlgn val="ctr"/>
        <c:lblOffset val="100"/>
      </c:catAx>
      <c:valAx>
        <c:axId val="98498816"/>
        <c:scaling>
          <c:orientation val="minMax"/>
        </c:scaling>
        <c:axPos val="l"/>
        <c:majorGridlines/>
        <c:numFmt formatCode="General" sourceLinked="1"/>
        <c:tickLblPos val="nextTo"/>
        <c:crossAx val="98497280"/>
        <c:crosses val="autoZero"/>
        <c:crossBetween val="between"/>
      </c:valAx>
    </c:plotArea>
    <c:plotVisOnly val="1"/>
  </c:chart>
  <c:spPr>
    <a:solidFill>
      <a:srgbClr val="00B050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452715700403909"/>
          <c:y val="0.11613810528391345"/>
          <c:w val="0.81165304847498965"/>
          <c:h val="0.586272813277118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лат.америка</c:v>
                </c:pt>
                <c:pt idx="1">
                  <c:v>снг</c:v>
                </c:pt>
                <c:pt idx="2">
                  <c:v>зап.европа</c:v>
                </c:pt>
                <c:pt idx="3">
                  <c:v>сев.америка</c:v>
                </c:pt>
                <c:pt idx="4">
                  <c:v>африка</c:v>
                </c:pt>
                <c:pt idx="5">
                  <c:v>австралия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</c:v>
                </c:pt>
                <c:pt idx="1">
                  <c:v>37</c:v>
                </c:pt>
                <c:pt idx="2">
                  <c:v>31</c:v>
                </c:pt>
                <c:pt idx="3">
                  <c:v>31</c:v>
                </c:pt>
                <c:pt idx="4">
                  <c:v>26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лат.америка</c:v>
                </c:pt>
                <c:pt idx="1">
                  <c:v>снг</c:v>
                </c:pt>
                <c:pt idx="2">
                  <c:v>зап.европа</c:v>
                </c:pt>
                <c:pt idx="3">
                  <c:v>сев.америка</c:v>
                </c:pt>
                <c:pt idx="4">
                  <c:v>африка</c:v>
                </c:pt>
                <c:pt idx="5">
                  <c:v>австралия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axId val="98936704"/>
        <c:axId val="98938240"/>
      </c:barChart>
      <c:catAx>
        <c:axId val="98936704"/>
        <c:scaling>
          <c:orientation val="minMax"/>
        </c:scaling>
        <c:axPos val="b"/>
        <c:tickLblPos val="nextTo"/>
        <c:crossAx val="98938240"/>
        <c:crosses val="autoZero"/>
        <c:auto val="1"/>
        <c:lblAlgn val="ctr"/>
        <c:lblOffset val="100"/>
      </c:catAx>
      <c:valAx>
        <c:axId val="98938240"/>
        <c:scaling>
          <c:orientation val="minMax"/>
        </c:scaling>
        <c:axPos val="l"/>
        <c:majorGridlines/>
        <c:numFmt formatCode="General" sourceLinked="1"/>
        <c:tickLblPos val="nextTo"/>
        <c:crossAx val="98936704"/>
        <c:crosses val="autoZero"/>
        <c:crossBetween val="between"/>
      </c:valAx>
      <c:spPr>
        <a:solidFill>
          <a:schemeClr val="tx1">
            <a:lumMod val="95000"/>
          </a:schemeClr>
        </a:solidFill>
      </c:spPr>
    </c:plotArea>
    <c:plotVisOnly val="1"/>
  </c:chart>
  <c:spPr>
    <a:solidFill>
      <a:srgbClr val="92D050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4773986585010225E-2"/>
          <c:y val="2.9669588671611596E-2"/>
          <c:w val="0.53819444444444453"/>
          <c:h val="0.94066082265677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explosion val="19"/>
          </c:dPt>
          <c:dPt>
            <c:idx val="3"/>
            <c:explosion val="0"/>
          </c:dPt>
          <c:cat>
            <c:strRef>
              <c:f>Лист1!$A$2:$A$5</c:f>
              <c:strCache>
                <c:ptCount val="4"/>
                <c:pt idx="0">
                  <c:v>мировой океан</c:v>
                </c:pt>
                <c:pt idx="1">
                  <c:v>ледники</c:v>
                </c:pt>
                <c:pt idx="2">
                  <c:v>поверхностные воды</c:v>
                </c:pt>
                <c:pt idx="3">
                  <c:v>подземные воды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97.2</c:v>
                </c:pt>
                <c:pt idx="1">
                  <c:v>2.1</c:v>
                </c:pt>
                <c:pt idx="2">
                  <c:v>0.1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69996451832409845"/>
          <c:y val="0.15374921020914195"/>
          <c:w val="0.28768980266355598"/>
          <c:h val="0.5437218661895181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9182389937106931E-2"/>
          <c:y val="4.4896522574311822E-2"/>
          <c:w val="0.93081761006289321"/>
          <c:h val="0.567581529058014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азия</c:v>
                </c:pt>
                <c:pt idx="1">
                  <c:v>южная америка</c:v>
                </c:pt>
                <c:pt idx="2">
                  <c:v>северная америка</c:v>
                </c:pt>
                <c:pt idx="3">
                  <c:v>европа</c:v>
                </c:pt>
                <c:pt idx="4">
                  <c:v>африка</c:v>
                </c:pt>
                <c:pt idx="5">
                  <c:v>австралия и океания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13.2</c:v>
                </c:pt>
                <c:pt idx="1">
                  <c:v>9.6</c:v>
                </c:pt>
                <c:pt idx="2">
                  <c:v>6.4</c:v>
                </c:pt>
                <c:pt idx="3">
                  <c:v>6.2</c:v>
                </c:pt>
                <c:pt idx="4">
                  <c:v>4</c:v>
                </c:pt>
                <c:pt idx="5">
                  <c:v>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азия</c:v>
                </c:pt>
                <c:pt idx="1">
                  <c:v>южная америка</c:v>
                </c:pt>
                <c:pt idx="2">
                  <c:v>северная америка</c:v>
                </c:pt>
                <c:pt idx="3">
                  <c:v>европа</c:v>
                </c:pt>
                <c:pt idx="4">
                  <c:v>африка</c:v>
                </c:pt>
                <c:pt idx="5">
                  <c:v>австралия и океания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азия</c:v>
                </c:pt>
                <c:pt idx="1">
                  <c:v>южная америка</c:v>
                </c:pt>
                <c:pt idx="2">
                  <c:v>северная америка</c:v>
                </c:pt>
                <c:pt idx="3">
                  <c:v>европа</c:v>
                </c:pt>
                <c:pt idx="4">
                  <c:v>африка</c:v>
                </c:pt>
                <c:pt idx="5">
                  <c:v>австралия и океания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 4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азия</c:v>
                </c:pt>
                <c:pt idx="1">
                  <c:v>южная америка</c:v>
                </c:pt>
                <c:pt idx="2">
                  <c:v>северная америка</c:v>
                </c:pt>
                <c:pt idx="3">
                  <c:v>европа</c:v>
                </c:pt>
                <c:pt idx="4">
                  <c:v>африка</c:v>
                </c:pt>
                <c:pt idx="5">
                  <c:v>австралия и океания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 5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азия</c:v>
                </c:pt>
                <c:pt idx="1">
                  <c:v>южная америка</c:v>
                </c:pt>
                <c:pt idx="2">
                  <c:v>северная америка</c:v>
                </c:pt>
                <c:pt idx="3">
                  <c:v>европа</c:v>
                </c:pt>
                <c:pt idx="4">
                  <c:v>африка</c:v>
                </c:pt>
                <c:pt idx="5">
                  <c:v>австралия и океания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shape val="box"/>
        <c:axId val="99364864"/>
        <c:axId val="99366400"/>
        <c:axId val="0"/>
      </c:bar3DChart>
      <c:catAx>
        <c:axId val="99364864"/>
        <c:scaling>
          <c:orientation val="minMax"/>
        </c:scaling>
        <c:axPos val="b"/>
        <c:majorTickMark val="none"/>
        <c:tickLblPos val="nextTo"/>
        <c:crossAx val="99366400"/>
        <c:crosses val="autoZero"/>
        <c:auto val="1"/>
        <c:lblAlgn val="ctr"/>
        <c:lblOffset val="100"/>
      </c:catAx>
      <c:valAx>
        <c:axId val="993664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93648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Бразилия</c:v>
                </c:pt>
                <c:pt idx="1">
                  <c:v>Россия</c:v>
                </c:pt>
                <c:pt idx="2">
                  <c:v>Канада</c:v>
                </c:pt>
                <c:pt idx="3">
                  <c:v>Китай</c:v>
                </c:pt>
                <c:pt idx="4">
                  <c:v>Индонезия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6.9</c:v>
                </c:pt>
                <c:pt idx="1">
                  <c:v>4.4000000000000004</c:v>
                </c:pt>
                <c:pt idx="2">
                  <c:v>2.9</c:v>
                </c:pt>
                <c:pt idx="3">
                  <c:v>2.8</c:v>
                </c:pt>
                <c:pt idx="4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Бразилия</c:v>
                </c:pt>
                <c:pt idx="1">
                  <c:v>Россия</c:v>
                </c:pt>
                <c:pt idx="2">
                  <c:v>Канада</c:v>
                </c:pt>
                <c:pt idx="3">
                  <c:v>Китай</c:v>
                </c:pt>
                <c:pt idx="4">
                  <c:v>Индонезия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Бразилия</c:v>
                </c:pt>
                <c:pt idx="1">
                  <c:v>Россия</c:v>
                </c:pt>
                <c:pt idx="2">
                  <c:v>Канада</c:v>
                </c:pt>
                <c:pt idx="3">
                  <c:v>Китай</c:v>
                </c:pt>
                <c:pt idx="4">
                  <c:v>Индонезия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ряд4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Бразилия</c:v>
                </c:pt>
                <c:pt idx="1">
                  <c:v>Россия</c:v>
                </c:pt>
                <c:pt idx="2">
                  <c:v>Канада</c:v>
                </c:pt>
                <c:pt idx="3">
                  <c:v>Китай</c:v>
                </c:pt>
                <c:pt idx="4">
                  <c:v>Индонезия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hape val="box"/>
        <c:axId val="99404800"/>
        <c:axId val="99406592"/>
        <c:axId val="0"/>
      </c:bar3DChart>
      <c:catAx>
        <c:axId val="99404800"/>
        <c:scaling>
          <c:orientation val="minMax"/>
        </c:scaling>
        <c:axPos val="b"/>
        <c:tickLblPos val="nextTo"/>
        <c:crossAx val="99406592"/>
        <c:crosses val="autoZero"/>
        <c:auto val="1"/>
        <c:lblAlgn val="ctr"/>
        <c:lblOffset val="100"/>
      </c:catAx>
      <c:valAx>
        <c:axId val="99406592"/>
        <c:scaling>
          <c:orientation val="minMax"/>
        </c:scaling>
        <c:axPos val="l"/>
        <c:majorGridlines/>
        <c:numFmt formatCode="General" sourceLinked="1"/>
        <c:tickLblPos val="nextTo"/>
        <c:crossAx val="99404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0.45499</cdr:x>
      <cdr:y>0.30586</cdr:y>
    </cdr:from>
    <cdr:to>
      <cdr:x>0.5661</cdr:x>
      <cdr:y>0.50006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97,2%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0.07875</cdr:x>
      <cdr:y>0.01529</cdr:y>
    </cdr:from>
    <cdr:to>
      <cdr:x>0.18986</cdr:x>
      <cdr:y>0.24008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072" y="72008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2,1%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0.16625</cdr:x>
      <cdr:y>0.09176</cdr:y>
    </cdr:from>
    <cdr:to>
      <cdr:x>0.30625</cdr:x>
      <cdr:y>0.10705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1368152" y="432048"/>
          <a:ext cx="115212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0.36749</cdr:x>
      <cdr:y>0.13764</cdr:y>
    </cdr:from>
    <cdr:to>
      <cdr:x>0.55999</cdr:x>
      <cdr:y>0.25998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3024336" y="648072"/>
          <a:ext cx="1584176" cy="57606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0.46374</cdr:x>
      <cdr:y>0.04588</cdr:y>
    </cdr:from>
    <cdr:to>
      <cdr:x>0.57485</cdr:x>
      <cdr:y>0.31655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16424" y="216024"/>
          <a:ext cx="914400" cy="127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0,6%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0.34125</cdr:x>
      <cdr:y>0.04588</cdr:y>
    </cdr:from>
    <cdr:to>
      <cdr:x>0.40249</cdr:x>
      <cdr:y>0.06117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V="1">
          <a:off x="2808312" y="216024"/>
          <a:ext cx="504056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0.41124</cdr:x>
      <cdr:y>0</cdr:y>
    </cdr:from>
    <cdr:to>
      <cdr:x>0.52236</cdr:x>
      <cdr:y>0.27067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384376" y="0"/>
          <a:ext cx="914400" cy="127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0,1%</a:t>
          </a:r>
          <a:endParaRPr lang="ru-RU" sz="2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F0969-E9B1-4C06-9F79-5E18C972364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B4A8-08A4-468C-AD78-668226118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B4A8-08A4-468C-AD78-6682261184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B4A8-08A4-468C-AD78-6682261184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EB74E0-2BDD-4A25-B682-70BE1D6E672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D536E9-A117-4715-8AE8-EB6BFA669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87273\Downloads\&#1042;&#1080;&#1074;&#1072;&#1083;&#1100;&#1076;&#1080;%20&#1080;%20&#1079;&#1074;&#1091;&#1082;&#1080;%20&#1086;&#1082;&#1077;&#1072;&#1085;&#1072;%20&#8211;%20Largo%20Maggiore%2024.49.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География мировых природных ресурсов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FF00"/>
                </a:solidFill>
              </a:rPr>
              <a:t>Лесные  ресурсы мира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00B0F0"/>
                </a:solidFill>
              </a:rPr>
              <a:t>лесные пояса мира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754760" cy="500134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Северный лесной пояс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леса умеренного пояса 50%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3968" y="1628800"/>
            <a:ext cx="4608512" cy="4989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Южный лесной  пояс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Влажные экваториальные  и     переменно-влажные леса 50%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bjork5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3888432" cy="3312368"/>
          </a:xfrm>
          <a:prstGeom prst="rect">
            <a:avLst/>
          </a:prstGeom>
        </p:spPr>
      </p:pic>
      <p:pic>
        <p:nvPicPr>
          <p:cNvPr id="8" name="Рисунок 7" descr="1325937115_rainforest_wallpap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204864"/>
            <a:ext cx="4248472" cy="3240360"/>
          </a:xfrm>
          <a:prstGeom prst="rect">
            <a:avLst/>
          </a:prstGeom>
        </p:spPr>
      </p:pic>
    </p:spTree>
  </p:cSld>
  <p:clrMapOvr>
    <a:masterClrMapping/>
  </p:clrMapOvr>
  <p:transition spd="slow" advTm="30000">
    <p:wipe dir="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Лесные ресурсы мира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4040188" cy="66975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Крупнейшие страны </a:t>
            </a:r>
          </a:p>
          <a:p>
            <a:r>
              <a:rPr lang="ru-RU" sz="8000" dirty="0" smtClean="0">
                <a:solidFill>
                  <a:srgbClr val="FF0000"/>
                </a:solidFill>
              </a:rPr>
              <a:t>Мира по площади лесов </a:t>
            </a:r>
          </a:p>
          <a:p>
            <a:r>
              <a:rPr lang="ru-RU" sz="8000" dirty="0" smtClean="0">
                <a:solidFill>
                  <a:srgbClr val="FF0000"/>
                </a:solidFill>
              </a:rPr>
              <a:t>(млн.га)</a:t>
            </a:r>
          </a:p>
          <a:p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Лесистость территории по регионам мира  %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467544" y="2708920"/>
          <a:ext cx="4040188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788024" y="2780928"/>
          <a:ext cx="4041775" cy="348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00B0F0"/>
                </a:solidFill>
              </a:rPr>
              <a:t>Водные ресурсы мира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распределение воды в гидросфере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630932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Пресные воды  составляют  2,64%  от всех вод гидросферы</a:t>
            </a:r>
            <a:endParaRPr lang="ru-RU" sz="2000" dirty="0"/>
          </a:p>
        </p:txBody>
      </p:sp>
    </p:spTree>
  </p:cSld>
  <p:clrMapOvr>
    <a:masterClrMapping/>
  </p:clrMapOvr>
  <p:transition spd="slow" advTm="6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ВОДНЫЕ РЕСУРСЫ МИРА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95536" y="2332037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4716016" y="1916832"/>
          <a:ext cx="4038600" cy="43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412776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Распределение водных ресурсов по регионам мира (тыс.км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41277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Крупнейшие страны мира по запасам пресной воды (тыс.км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00200" y="404664"/>
            <a:ext cx="7086600" cy="1152128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Водные ресурсы мира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8892480" cy="489654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600" dirty="0" smtClean="0"/>
              <a:t>Проблемы  использования :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200" dirty="0" smtClean="0"/>
              <a:t>Рост потребления             Загрязнение</a:t>
            </a:r>
          </a:p>
          <a:p>
            <a:pPr algn="ctr"/>
            <a:r>
              <a:rPr lang="ru-RU" sz="3200" dirty="0" smtClean="0"/>
              <a:t>Нерациональное использование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sz="4100" dirty="0" smtClean="0">
                <a:solidFill>
                  <a:srgbClr val="FF0000"/>
                </a:solidFill>
              </a:rPr>
              <a:t>Дефицит пресной воды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4100" dirty="0" smtClean="0"/>
              <a:t>Решение проблемы:</a:t>
            </a:r>
          </a:p>
          <a:p>
            <a:pPr algn="ctr"/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Уменьшение водоёмкости производственных процессов;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Сооружение водохранилищ;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Опреснение морской воды.</a:t>
            </a:r>
            <a:endParaRPr lang="ru-RU" sz="28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2924944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Tm="25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Ресурсы Мирового океана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pPr marL="651510" indent="-514350" algn="ctr">
              <a:buNone/>
            </a:pP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Ресурсы Мирового океана</a:t>
            </a:r>
          </a:p>
          <a:p>
            <a:pPr marL="651510" indent="-514350" algn="r">
              <a:buNone/>
            </a:pPr>
            <a:endParaRPr lang="en-US" dirty="0" smtClean="0"/>
          </a:p>
          <a:p>
            <a:pPr marL="651510" indent="-514350" algn="r">
              <a:buNone/>
            </a:pPr>
            <a:endParaRPr lang="en-US" dirty="0" smtClean="0"/>
          </a:p>
          <a:p>
            <a:pPr marL="651510" indent="-514350" algn="r">
              <a:buNone/>
            </a:pPr>
            <a:endParaRPr lang="en-US" dirty="0" smtClean="0"/>
          </a:p>
          <a:p>
            <a:pPr marL="651510" indent="-514350" algn="r"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 flipH="1">
            <a:off x="-1" y="2204864"/>
            <a:ext cx="212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Морская вода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123728" y="220486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Минеральные ресурсы дна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25649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Энергетические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2276872"/>
            <a:ext cx="2483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Биологические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68960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Растворённые вещества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75656" y="33569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вода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971600" y="1988840"/>
            <a:ext cx="1728192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15816" y="2060848"/>
            <a:ext cx="648072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932040" y="2060848"/>
            <a:ext cx="360040" cy="57606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948264" y="2132856"/>
            <a:ext cx="936104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64088" y="321297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Рекреационные</a:t>
            </a:r>
            <a:endParaRPr lang="ru-RU" sz="28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940152" y="1988840"/>
            <a:ext cx="1152128" cy="12961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95536" y="2564904"/>
            <a:ext cx="720080" cy="648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15616" y="2564904"/>
            <a:ext cx="720080" cy="86409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3528" y="3933056"/>
            <a:ext cx="8640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NaCl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Br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339752" y="3429000"/>
            <a:ext cx="1336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Нефть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Газ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Mq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Au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Ti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139952" y="3789040"/>
            <a:ext cx="13681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Энергия приливов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Энергия волн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Энергия течения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236296" y="4293096"/>
            <a:ext cx="1907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Морские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животные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Растительные  ресурсы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Рыбные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2771800" y="2996952"/>
            <a:ext cx="144016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644008" y="2924944"/>
            <a:ext cx="504056" cy="10081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7884368" y="2780928"/>
            <a:ext cx="360040" cy="151216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5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151216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Рекреационные ресурсы мира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рекреационные ресурсы – это ресурсы для отдыха человека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780928"/>
            <a:ext cx="8291264" cy="352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Рекреационные </a:t>
            </a:r>
            <a:r>
              <a:rPr lang="ru-RU" dirty="0" smtClean="0">
                <a:solidFill>
                  <a:srgbClr val="FFFF00"/>
                </a:solidFill>
              </a:rPr>
              <a:t>ресурсы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Природные</a:t>
            </a: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r">
              <a:buNone/>
            </a:pPr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FFC000"/>
                </a:solidFill>
              </a:rPr>
              <a:t>Историко-культурные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Морские </a:t>
            </a:r>
            <a:r>
              <a:rPr lang="ru-RU" dirty="0" smtClean="0"/>
              <a:t>           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Ландшафтные</a:t>
            </a:r>
          </a:p>
          <a:p>
            <a:pPr>
              <a:buNone/>
            </a:pPr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Горные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555776" y="3212976"/>
            <a:ext cx="1584176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64088" y="3284984"/>
            <a:ext cx="1440160" cy="115212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331640" y="4293096"/>
            <a:ext cx="648072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195736" y="4293096"/>
            <a:ext cx="1584176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123728" y="4293096"/>
            <a:ext cx="648072" cy="12241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8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Океан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Вивальди и звуки океана – Largo Maggiore 24.49.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5" name="Рисунок 4" descr="landscapecloudsoverw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412776"/>
            <a:ext cx="4464496" cy="3147470"/>
          </a:xfrm>
          <a:prstGeom prst="rect">
            <a:avLst/>
          </a:prstGeom>
        </p:spPr>
      </p:pic>
      <p:pic>
        <p:nvPicPr>
          <p:cNvPr id="6" name="Рисунок 5" descr="94585334_4737592_Tihii_oke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645024"/>
            <a:ext cx="4589016" cy="3117726"/>
          </a:xfrm>
          <a:prstGeom prst="rect">
            <a:avLst/>
          </a:prstGeom>
        </p:spPr>
      </p:pic>
      <p:pic>
        <p:nvPicPr>
          <p:cNvPr id="7" name="Рисунок 6" descr="Nature_Beach_Relax_on_the_beach_016595_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1916832"/>
            <a:ext cx="5106064" cy="3667530"/>
          </a:xfrm>
          <a:prstGeom prst="rect">
            <a:avLst/>
          </a:prstGeom>
        </p:spPr>
      </p:pic>
    </p:spTree>
  </p:cSld>
  <p:clrMapOvr>
    <a:masterClrMapping/>
  </p:clrMapOvr>
  <p:transition spd="slow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7)">
                                      <p:cBhvr>
                                        <p:cTn id="6" dur="14727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ресурсы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Это компоненты природы и их свойства, которые при данном уровне их технического и технологического развития могут быть использованы </a:t>
            </a:r>
            <a:r>
              <a:rPr lang="ru-RU" dirty="0" smtClean="0"/>
              <a:t> </a:t>
            </a:r>
            <a:r>
              <a:rPr lang="ru-RU" dirty="0" smtClean="0"/>
              <a:t>при производстве материальных благ. </a:t>
            </a:r>
            <a:endParaRPr lang="ru-RU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00B050"/>
                  </a:solidFill>
                </a:ln>
              </a:rPr>
              <a:t>Классификация природных ресурсов</a:t>
            </a:r>
            <a:endParaRPr lang="ru-RU" dirty="0">
              <a:ln w="6350">
                <a:solidFill>
                  <a:srgbClr val="00B050"/>
                </a:solidFill>
              </a:ln>
            </a:endParaRPr>
          </a:p>
        </p:txBody>
      </p:sp>
      <p:sp>
        <p:nvSpPr>
          <p:cNvPr id="51" name="Текст 50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0188" cy="750887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неисчерпаемые</a:t>
            </a:r>
          </a:p>
          <a:p>
            <a:endParaRPr lang="ru-RU" dirty="0"/>
          </a:p>
        </p:txBody>
      </p:sp>
      <p:sp>
        <p:nvSpPr>
          <p:cNvPr id="52" name="Текст 51"/>
          <p:cNvSpPr>
            <a:spLocks noGrp="1"/>
          </p:cNvSpPr>
          <p:nvPr>
            <p:ph type="body" sz="half" idx="3"/>
          </p:nvPr>
        </p:nvSpPr>
        <p:spPr>
          <a:xfrm>
            <a:off x="4644008" y="1988840"/>
            <a:ext cx="4041775" cy="750887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исчерпаемые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51520" y="3212976"/>
            <a:ext cx="3384376" cy="2913187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5828"/>
                </a:solidFill>
              </a:rPr>
              <a:t>Энергия ветра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5828"/>
                </a:solidFill>
              </a:rPr>
              <a:t>Энергия солнца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5828"/>
                </a:solidFill>
              </a:rPr>
              <a:t>Геотермальная энергия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5828"/>
                </a:solidFill>
              </a:rPr>
              <a:t>                                      </a:t>
            </a:r>
          </a:p>
        </p:txBody>
      </p:sp>
      <p:sp>
        <p:nvSpPr>
          <p:cNvPr id="53" name="Содержимое 52"/>
          <p:cNvSpPr>
            <a:spLocks noGrp="1"/>
          </p:cNvSpPr>
          <p:nvPr>
            <p:ph sz="quarter" idx="4"/>
          </p:nvPr>
        </p:nvSpPr>
        <p:spPr>
          <a:xfrm>
            <a:off x="3995936" y="3717032"/>
            <a:ext cx="4690865" cy="2409131"/>
          </a:xfrm>
          <a:solidFill>
            <a:srgbClr val="92D050"/>
          </a:solidFill>
        </p:spPr>
        <p:txBody>
          <a:bodyPr numCol="2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Земельные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Лесные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Водные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Биологические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Рекреационные</a:t>
            </a:r>
          </a:p>
          <a:p>
            <a:pPr>
              <a:buFont typeface="Arial" pitchFamily="34" charset="0"/>
              <a:buChar char="•"/>
            </a:pPr>
            <a:endParaRPr lang="ru-RU" sz="1800" dirty="0" smtClean="0">
              <a:solidFill>
                <a:srgbClr val="00582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800" dirty="0" smtClean="0">
              <a:solidFill>
                <a:srgbClr val="005828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Минеральные ресурсы</a:t>
            </a:r>
          </a:p>
          <a:p>
            <a:pPr>
              <a:buNone/>
            </a:pPr>
            <a:r>
              <a:rPr lang="ru-RU" dirty="0" smtClean="0">
                <a:solidFill>
                  <a:srgbClr val="005828"/>
                </a:solidFill>
              </a:rPr>
              <a:t>                                                  </a:t>
            </a:r>
          </a:p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2305060">
            <a:off x="3218752" y="1456731"/>
            <a:ext cx="360040" cy="636939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039046">
            <a:off x="5586252" y="1451940"/>
            <a:ext cx="340616" cy="576064"/>
          </a:xfrm>
          <a:prstGeom prst="downArrow">
            <a:avLst>
              <a:gd name="adj1" fmla="val 460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2924944"/>
            <a:ext cx="19225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5828"/>
                </a:solidFill>
              </a:rPr>
              <a:t>возобновимые</a:t>
            </a:r>
            <a:endParaRPr lang="ru-RU" dirty="0">
              <a:solidFill>
                <a:srgbClr val="005828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2924944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5828"/>
                </a:solidFill>
              </a:rPr>
              <a:t>невозобновимые</a:t>
            </a:r>
            <a:endParaRPr lang="ru-RU" dirty="0">
              <a:solidFill>
                <a:srgbClr val="005828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236296" y="2564904"/>
            <a:ext cx="36004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652120" y="2564904"/>
            <a:ext cx="288032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195736" y="2636912"/>
            <a:ext cx="0" cy="5040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220072" y="3429000"/>
            <a:ext cx="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452320" y="3356992"/>
            <a:ext cx="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5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1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" grpId="0" build="p"/>
      <p:bldP spid="52" grpId="0" build="p"/>
      <p:bldP spid="3" grpId="0" build="p" animBg="1"/>
      <p:bldP spid="53" grpId="0" uiExpand="1" build="p" animBg="1"/>
      <p:bldP spid="12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/>
              <a:t>Минеральные ресурсы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chemeClr val="bg1"/>
            </a:solidFill>
          </a:ln>
        </p:spPr>
        <p:txBody>
          <a:bodyPr numCol="3"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Топливные        (горючие)</a:t>
            </a: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Нефть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Газ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Уголь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Торф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Горючие сланцы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Древесина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Рудные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(металлические)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Бокситы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Урановые руды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Железные руды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Хромовые руды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Полиметаллические  руды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        Нерудные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Поваренная соль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Калийная соль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Фосфориты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Сера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 Графит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619672" y="2420888"/>
            <a:ext cx="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195736" y="908720"/>
            <a:ext cx="1173832" cy="69837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836712"/>
            <a:ext cx="0" cy="7634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0152" y="836712"/>
            <a:ext cx="1080120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72000" y="234888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308304" y="2060848"/>
            <a:ext cx="0" cy="720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5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503040" y="476672"/>
            <a:ext cx="8640960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Топливные полезные ископаемые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Угольных  бассейнов – 3,6 тысяч месторождений (более 80стран);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Нефтегазоносных бассейнов – менее 600;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Нефтегазовых месторождений – до 50 тыс. (более 100 стран).</a:t>
            </a:r>
            <a:endParaRPr lang="ru-RU" dirty="0"/>
          </a:p>
        </p:txBody>
      </p:sp>
    </p:spTree>
  </p:cSld>
  <p:clrMapOvr>
    <a:masterClrMapping/>
  </p:clrMapOvr>
  <p:transition spd="slow" advTm="15000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Рудные полезные ископаемые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3366"/>
                </a:solidFill>
              </a:rPr>
              <a:t>Руды черных металлов (железные руды) – общие ресурсы в мире 350 млн.т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3366"/>
                </a:solidFill>
              </a:rPr>
              <a:t>Разведано – 175млн.т (100стран), 1 место  принадлежит России – 33 млн.т, это 20% общемировых запасов;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Используя табл. 5 в «Приложениях» назовите страны, лидирующие по запасам рудных полезных ископаемых.</a:t>
            </a:r>
            <a:endParaRPr lang="ru-RU" sz="2000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Ресурсообеспеченноть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-это соотношение между величиной природных ресурсов и размерами их использования. Она выражается количеством  лет, на которые должно хватить ресурса, либо его запасами из расчета на душу населения.</a:t>
            </a:r>
          </a:p>
          <a:p>
            <a:pPr>
              <a:buNone/>
            </a:pPr>
            <a:r>
              <a:rPr lang="ru-RU" dirty="0" smtClean="0"/>
              <a:t>     (запасы/добыча = обеспеченность)    </a:t>
            </a:r>
            <a:endParaRPr lang="ru-RU" dirty="0"/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Территориальные ресурсы мира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729207"/>
          </a:xfr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Крупнейшие страны мира по площади </a:t>
            </a:r>
            <a:r>
              <a:rPr lang="ru-RU" sz="2600" dirty="0" smtClean="0"/>
              <a:t>территории(млн.км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sz="1800" dirty="0" smtClean="0"/>
              <a:t>Крупнейшие</a:t>
            </a:r>
            <a:r>
              <a:rPr lang="ru-RU" dirty="0" smtClean="0"/>
              <a:t> </a:t>
            </a:r>
            <a:r>
              <a:rPr lang="ru-RU" sz="1800" dirty="0" smtClean="0"/>
              <a:t>страны  мира по площади </a:t>
            </a:r>
            <a:r>
              <a:rPr lang="ru-RU" dirty="0" smtClean="0"/>
              <a:t>эффективной</a:t>
            </a:r>
            <a:r>
              <a:rPr lang="ru-RU" sz="1800" dirty="0" smtClean="0"/>
              <a:t> территории (млн.км)</a:t>
            </a:r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95536" y="2708921"/>
            <a:ext cx="4040188" cy="2736303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    Россия – 17,1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    Канада – 10,0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    Китай – 9,6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    США – 9,4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    Бразилия – 8.5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2708921"/>
            <a:ext cx="4041775" cy="2592288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Бразилия – 8,1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США – 7,9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Австралия – 7,7 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Китай  -  6,0</a:t>
            </a:r>
          </a:p>
          <a:p>
            <a:pPr marL="651510" indent="-514350">
              <a:buFont typeface="+mj-lt"/>
              <a:buAutoNum type="arabicPeriod"/>
            </a:pPr>
            <a:r>
              <a:rPr lang="ru-RU" sz="2800" dirty="0" smtClean="0"/>
              <a:t>Россия – 5,5</a:t>
            </a:r>
          </a:p>
          <a:p>
            <a:pPr marL="651510" indent="-514350">
              <a:buFont typeface="+mj-lt"/>
              <a:buAutoNum type="arabicPeriod"/>
            </a:pPr>
            <a:endParaRPr lang="ru-RU" sz="2800" dirty="0"/>
          </a:p>
        </p:txBody>
      </p:sp>
    </p:spTree>
  </p:cSld>
  <p:clrMapOvr>
    <a:masterClrMapping/>
  </p:clrMapOvr>
  <p:transition spd="slow" advTm="10000">
    <p:wipe dir="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Земельные ресурсы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6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268760"/>
            <a:ext cx="5904656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Земельные ресурсы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36912"/>
            <a:ext cx="2448272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Сельскохозяйственные  угодья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36912"/>
            <a:ext cx="914400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636912"/>
            <a:ext cx="2304256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Населенные пункты</a:t>
            </a:r>
          </a:p>
          <a:p>
            <a:pPr algn="ctr"/>
            <a:r>
              <a:rPr lang="ru-RU" dirty="0" smtClean="0"/>
              <a:t>дороги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636912"/>
            <a:ext cx="2066528" cy="7920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Малопригодные и непригодные земли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89040"/>
            <a:ext cx="9144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Пашни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789040"/>
            <a:ext cx="1274440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Луга и пастбища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3861048"/>
            <a:ext cx="936104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Болота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3861048"/>
            <a:ext cx="1152128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Ледники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3717032"/>
            <a:ext cx="914400" cy="7920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Пусты-ни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869160"/>
            <a:ext cx="1152128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11%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4869160"/>
            <a:ext cx="2952328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32%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4869160"/>
            <a:ext cx="504056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3%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4869160"/>
            <a:ext cx="2160240" cy="7920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28%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19672" y="4869160"/>
            <a:ext cx="1728192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26%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339752" y="1988840"/>
            <a:ext cx="216024" cy="64807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563888" y="1988840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004048" y="1988840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164288" y="1988840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971600" y="3356992"/>
            <a:ext cx="484632" cy="504056"/>
          </a:xfrm>
          <a:prstGeom prst="downArrow">
            <a:avLst>
              <a:gd name="adj1" fmla="val 284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2339752" y="3356992"/>
            <a:ext cx="484632" cy="504056"/>
          </a:xfrm>
          <a:prstGeom prst="downArrow">
            <a:avLst>
              <a:gd name="adj1" fmla="val 284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endCxn id="11" idx="0"/>
          </p:cNvCxnSpPr>
          <p:nvPr/>
        </p:nvCxnSpPr>
        <p:spPr>
          <a:xfrm flipH="1">
            <a:off x="5616116" y="3429000"/>
            <a:ext cx="16921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" idx="0"/>
          </p:cNvCxnSpPr>
          <p:nvPr/>
        </p:nvCxnSpPr>
        <p:spPr>
          <a:xfrm>
            <a:off x="7380312" y="3429000"/>
            <a:ext cx="7452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020272" y="350100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0000">
    <p:wipe dir="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875</TotalTime>
  <Words>476</Words>
  <Application>Microsoft Office PowerPoint</Application>
  <PresentationFormat>Экран (4:3)</PresentationFormat>
  <Paragraphs>191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География мировых природных ресурсов</vt:lpstr>
      <vt:lpstr>Природные ресурсы -</vt:lpstr>
      <vt:lpstr>Классификация природных ресурсов</vt:lpstr>
      <vt:lpstr>Минеральные ресурсы </vt:lpstr>
      <vt:lpstr>Топливные полезные ископаемые</vt:lpstr>
      <vt:lpstr>Рудные полезные ископаемые</vt:lpstr>
      <vt:lpstr>Ресурсообеспеченноть</vt:lpstr>
      <vt:lpstr>Территориальные ресурсы мира</vt:lpstr>
      <vt:lpstr>Земельные ресурсы мира</vt:lpstr>
      <vt:lpstr>Лесные  ресурсы мира лесные пояса мира</vt:lpstr>
      <vt:lpstr>Лесные ресурсы мира</vt:lpstr>
      <vt:lpstr>Водные ресурсы мира распределение воды в гидросфере</vt:lpstr>
      <vt:lpstr>ВОДНЫЕ РЕСУРСЫ МИРА</vt:lpstr>
      <vt:lpstr>Водные ресурсы мира</vt:lpstr>
      <vt:lpstr>Ресурсы Мирового океана</vt:lpstr>
      <vt:lpstr>Рекреационные ресурсы мира рекреационные ресурсы – это ресурсы для отдыха человека</vt:lpstr>
      <vt:lpstr>Океан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мировых природных ресурсов</dc:title>
  <dc:creator>87273</dc:creator>
  <cp:lastModifiedBy>87273</cp:lastModifiedBy>
  <cp:revision>128</cp:revision>
  <dcterms:created xsi:type="dcterms:W3CDTF">2014-02-16T11:33:04Z</dcterms:created>
  <dcterms:modified xsi:type="dcterms:W3CDTF">2014-02-21T21:27:01Z</dcterms:modified>
</cp:coreProperties>
</file>