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21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AC744-7F71-4748-8C50-DE1D7104FE09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65092-86D7-464D-B78F-062F15F66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348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9D5267D-DBB0-45AC-A002-64CE8B3DC164}" type="datetime1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C8FDD21-D1EE-4EE6-82A9-EDD09A82B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18B87-AEFD-4815-A7C2-6883EA272C17}" type="datetime1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D21-D1EE-4EE6-82A9-EDD09A82B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AE198-FB06-4624-92D6-60DDFA33EBC6}" type="datetime1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D21-D1EE-4EE6-82A9-EDD09A82B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B14D-4E31-4A89-AF56-8D92D666F01E}" type="datetime1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D21-D1EE-4EE6-82A9-EDD09A82B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5D70-ACF6-4815-8FBE-62AB1EB18DCF}" type="datetime1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D21-D1EE-4EE6-82A9-EDD09A82B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2CAF-05BD-4119-8FE1-449A1BAAE0E7}" type="datetime1">
              <a:rPr lang="ru-RU" smtClean="0"/>
              <a:t>06.02.2015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D21-D1EE-4EE6-82A9-EDD09A82B15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6111-149C-46C7-8E99-FC3E27EDDEBF}" type="datetime1">
              <a:rPr lang="ru-RU" smtClean="0"/>
              <a:t>06.02.2015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D21-D1EE-4EE6-82A9-EDD09A82B15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7A61-3BF6-48E0-B4DA-DCDDDDF6D72E}" type="datetime1">
              <a:rPr lang="ru-RU" smtClean="0"/>
              <a:t>06.02.2015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D21-D1EE-4EE6-82A9-EDD09A82B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C318-6B04-47C2-988E-817D2EA72329}" type="datetime1">
              <a:rPr lang="ru-RU" smtClean="0"/>
              <a:t>06.02.2015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D21-D1EE-4EE6-82A9-EDD09A82B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D590767-4F3D-49B4-8A30-82AE6BBF34DB}" type="datetime1">
              <a:rPr lang="ru-RU" smtClean="0"/>
              <a:t>06.02.2015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C8FDD21-D1EE-4EE6-82A9-EDD09A82B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2332C260-92B5-40F7-9F44-E66A407A78DE}" type="datetime1">
              <a:rPr lang="ru-RU" smtClean="0"/>
              <a:t>06.02.2015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C8FDD21-D1EE-4EE6-82A9-EDD09A82B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54BDD21-7CA8-461B-9BB7-519001D7F0F7}" type="datetime1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C8FDD21-D1EE-4EE6-82A9-EDD09A82B15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garant.ru/5632903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garant.ru/178405/#block_23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garant.ru/178405/#block_38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garant.ru/184751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garant.ru/70461216/#block_13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Воинская обязанность, альтернативная гражданская служба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D21-D1EE-4EE6-82A9-EDD09A82B15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96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Призыв граждан на военную службу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2776"/>
            <a:ext cx="7632848" cy="4752528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ts val="1700"/>
              </a:lnSpc>
              <a:spcBef>
                <a:spcPts val="0"/>
              </a:spcBef>
            </a:pPr>
            <a:r>
              <a:rPr lang="ru-RU" sz="2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Отсрочка от призыва на военную службу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ru-RU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Отсрочка от призыва на военную службу предоставляется гражданам: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ru-RU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в) имеющим ребенка и воспитывающим его без матери ребенка;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ru-RU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г) имеющим двух и более детей;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ru-RU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д) имеющим ребенка-инвалида в возрасте до трех лет</a:t>
            </a:r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ru-RU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е</a:t>
            </a:r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) </a:t>
            </a:r>
            <a:r>
              <a:rPr lang="ru-RU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поступившим на службу в органы внутренних дел, Государственную противопожарную службу, учреждения и органы уголовно-исполнительной системы, органы по контролю за оборотом наркотических средств и психотропных веществ и таможенные органы Российской Федерации непосредственно по окончании образовательных организаций высшего образования указанных органов и учреждений соответственно, при наличии у них высшего образования и специальных званий - на время службы в указанных органах и учреждениях;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ru-RU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ж</a:t>
            </a:r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) </a:t>
            </a:r>
            <a:r>
              <a:rPr lang="ru-RU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имеющим ребенка и жену, срок беременности которой составляет не менее 26 недель;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>
              <a:latin typeface="Garamond" panose="02020404030301010803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D21-D1EE-4EE6-82A9-EDD09A82B15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93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1121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Призыв граждан на военную службу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84784"/>
            <a:ext cx="7704856" cy="4680520"/>
          </a:xfrm>
        </p:spPr>
        <p:txBody>
          <a:bodyPr>
            <a:normAutofit fontScale="92500"/>
          </a:bodyPr>
          <a:lstStyle/>
          <a:p>
            <a:pPr algn="ctr">
              <a:lnSpc>
                <a:spcPts val="1700"/>
              </a:lnSpc>
              <a:spcBef>
                <a:spcPts val="0"/>
              </a:spcBef>
            </a:pPr>
            <a:r>
              <a:rPr lang="ru-RU" b="1" dirty="0">
                <a:solidFill>
                  <a:srgbClr val="002060"/>
                </a:solidFill>
                <a:latin typeface="Garamond" panose="02020404030301010803" pitchFamily="18" charset="0"/>
              </a:rPr>
              <a:t>Отсрочка от призыва на военную службу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ru-RU" b="1" dirty="0">
                <a:latin typeface="Garamond" panose="02020404030301010803" pitchFamily="18" charset="0"/>
              </a:rPr>
              <a:t>Отсрочка от призыва на военную службу предоставляется гражданам: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ru-RU" b="1" dirty="0">
                <a:latin typeface="Garamond" panose="02020404030301010803" pitchFamily="18" charset="0"/>
              </a:rPr>
              <a:t>з</a:t>
            </a:r>
            <a:r>
              <a:rPr lang="ru-RU" b="1" dirty="0" smtClean="0">
                <a:latin typeface="Garamond" panose="02020404030301010803" pitchFamily="18" charset="0"/>
              </a:rPr>
              <a:t>) </a:t>
            </a:r>
            <a:r>
              <a:rPr lang="ru-RU" b="1" dirty="0">
                <a:latin typeface="Garamond" panose="02020404030301010803" pitchFamily="18" charset="0"/>
              </a:rPr>
              <a:t>избранным депутатами Государственной Думы Федерального Собрания Российской Федерации, депутатами законодательных (представительных) органов государственной власти субъектов Российской Федерации, депутатами представительных органов муниципальных образований или главами муниципальных образований и осуществляющим свои полномочия на постоянной основе, - на срок полномочий в указанных органах;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ru-RU" b="1" dirty="0">
                <a:latin typeface="Garamond" panose="02020404030301010803" pitchFamily="18" charset="0"/>
              </a:rPr>
              <a:t>и</a:t>
            </a:r>
            <a:r>
              <a:rPr lang="ru-RU" b="1" dirty="0" smtClean="0">
                <a:latin typeface="Garamond" panose="02020404030301010803" pitchFamily="18" charset="0"/>
              </a:rPr>
              <a:t>) </a:t>
            </a:r>
            <a:r>
              <a:rPr lang="ru-RU" b="1" dirty="0">
                <a:latin typeface="Garamond" panose="02020404030301010803" pitchFamily="18" charset="0"/>
              </a:rPr>
              <a:t>зарегистрированным в соответствии с законодательством Российской Федерации о выборах в качестве кандидатов на замещаемые посредством прямых выборов должности или на членство в органах (палатах органов) государственной власти или органах местного самоуправления, - на срок до дня официального опубликования (обнародования) общих результатов выборов включительно, а при досрочном выбытии - до дня выбытия включительно.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D21-D1EE-4EE6-82A9-EDD09A82B15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19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Призыв граждан на военную службу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28800"/>
            <a:ext cx="7632848" cy="468052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ts val="1400"/>
              </a:lnSpc>
              <a:spcBef>
                <a:spcPts val="0"/>
              </a:spcBef>
            </a:pP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Отсрочка от призыва на военную службу</a:t>
            </a:r>
          </a:p>
          <a:p>
            <a:pPr>
              <a:lnSpc>
                <a:spcPts val="1400"/>
              </a:lnSpc>
              <a:spcBef>
                <a:spcPts val="0"/>
              </a:spcBef>
            </a:pP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Право на отсрочку от призыва на военную службу имеют граждане:</a:t>
            </a:r>
            <a:b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а) обучающиеся по очной форме обучения в:</a:t>
            </a:r>
          </a:p>
          <a:p>
            <a:pPr>
              <a:lnSpc>
                <a:spcPts val="1400"/>
              </a:lnSpc>
              <a:spcBef>
                <a:spcPts val="0"/>
              </a:spcBef>
            </a:pP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организациях, осуществляющих образовательную деятельность по имеющим государственную аккредитацию образовательным программам среднего общего образования, - в период освоения указанных образовательных программ, но не свыше сроков получения среднего общего образования, установленных </a:t>
            </a: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hlinkClick r:id="rId2"/>
              </a:rPr>
              <a:t>федеральными государственными образовательными стандартами</a:t>
            </a: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;</a:t>
            </a:r>
          </a:p>
          <a:p>
            <a:pPr>
              <a:lnSpc>
                <a:spcPts val="1400"/>
              </a:lnSpc>
              <a:spcBef>
                <a:spcPts val="0"/>
              </a:spcBef>
            </a:pP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образовательных организациях по имеющим государственную аккредитацию образовательным программам среднего профессионального образования, если они до поступления в указанные образовательные организации не получили среднее образование, - в период освоения указанных образовательных программ, но не свыше сроков получения среднего профессионального образования, установленных федеральными государственными образовательными стандартами, и до достижения указанными обучающимися возраста 20 лет;</a:t>
            </a:r>
          </a:p>
          <a:p>
            <a:r>
              <a:rPr lang="ru-RU" dirty="0">
                <a:latin typeface="Garamond" panose="02020404030301010803" pitchFamily="18" charset="0"/>
              </a:rPr>
              <a:t/>
            </a:r>
            <a:br>
              <a:rPr lang="ru-RU" dirty="0">
                <a:latin typeface="Garamond" panose="02020404030301010803" pitchFamily="18" charset="0"/>
              </a:rPr>
            </a:br>
            <a:endParaRPr lang="ru-RU" dirty="0">
              <a:latin typeface="Garamond" panose="02020404030301010803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D21-D1EE-4EE6-82A9-EDD09A82B15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7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1121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Призыв граждан на военную службу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84784"/>
            <a:ext cx="7632848" cy="4238285"/>
          </a:xfrm>
        </p:spPr>
        <p:txBody>
          <a:bodyPr>
            <a:noAutofit/>
          </a:bodyPr>
          <a:lstStyle/>
          <a:p>
            <a:pPr>
              <a:lnSpc>
                <a:spcPts val="1800"/>
              </a:lnSpc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  <a:latin typeface="Garamond" panose="02020404030301010803" pitchFamily="18" charset="0"/>
              </a:rPr>
              <a:t>Отсрочка от призыва на военную службу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ru-RU" sz="2000" b="1" dirty="0">
                <a:latin typeface="Garamond" panose="02020404030301010803" pitchFamily="18" charset="0"/>
              </a:rPr>
              <a:t>Право на отсрочку от призыва на военную службу имеют граждане:</a:t>
            </a:r>
            <a:br>
              <a:rPr lang="ru-RU" sz="2000" b="1" dirty="0">
                <a:latin typeface="Garamond" panose="02020404030301010803" pitchFamily="18" charset="0"/>
              </a:rPr>
            </a:br>
            <a:r>
              <a:rPr lang="ru-RU" sz="2000" b="1" dirty="0">
                <a:latin typeface="Garamond" panose="02020404030301010803" pitchFamily="18" charset="0"/>
              </a:rPr>
              <a:t>б) обучающиеся по очной форме обучения в образовательных организациях и научных организациях по имеющим государственную аккредитацию программам подготовки научно-педагогических кадров в аспирантуре (адъюнктуре), программам ординатуры или программам </a:t>
            </a:r>
            <a:r>
              <a:rPr lang="ru-RU" sz="2000" b="1" dirty="0" err="1">
                <a:latin typeface="Garamond" panose="02020404030301010803" pitchFamily="18" charset="0"/>
              </a:rPr>
              <a:t>ассистентуры</a:t>
            </a:r>
            <a:r>
              <a:rPr lang="ru-RU" sz="2000" b="1" dirty="0">
                <a:latin typeface="Garamond" panose="02020404030301010803" pitchFamily="18" charset="0"/>
              </a:rPr>
              <a:t>-стажировки, - в период освоения указанных образовательных программ, но не свыше установленных федеральными государственными образовательными стандартами сроков получения высшего образования - подготовки кадров высшей квалификации, и на время защиты квалификационной работы (диссертации), но не более одного года после завершения обучения по соответствующей образовательной программе высшего образования;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ru-RU" sz="2000" b="1" dirty="0">
                <a:latin typeface="Garamond" panose="02020404030301010803" pitchFamily="18" charset="0"/>
              </a:rPr>
              <a:t>в) которым это право дано на основании указов Президента Российской </a:t>
            </a:r>
            <a:r>
              <a:rPr lang="ru-RU" sz="2000" b="1" dirty="0" smtClean="0">
                <a:latin typeface="Garamond" panose="02020404030301010803" pitchFamily="18" charset="0"/>
              </a:rPr>
              <a:t>Федерации и др. категории граждан.</a:t>
            </a:r>
            <a:endParaRPr lang="ru-RU" sz="2000" b="1" dirty="0">
              <a:latin typeface="Garamond" panose="02020404030301010803" pitchFamily="18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endParaRPr lang="ru-RU" sz="2000" b="1" dirty="0">
              <a:latin typeface="Garamond" panose="02020404030301010803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D21-D1EE-4EE6-82A9-EDD09A82B15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94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817583"/>
            <a:ext cx="7016660" cy="59519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Альтернативная гражданская служба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340768"/>
            <a:ext cx="7632848" cy="468052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Альтернативная гражданская служба –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особый вид трудовой деятельности в интересах общества и государства, осуществляемый гражданами взамен военной службы по призыву.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Гражданин имеет право на замену военной службы по призыву альтернативной гражданской службой в случаях, если: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1. Несение военной службы противоречит его убеждениям или вероисповеданию.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2. Он относится к коренному малочисленному народу, осуществляет традиционное хозяйствование и занимается традиционными промыслами.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D21-D1EE-4EE6-82A9-EDD09A82B15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44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Альтернативная гражданская служба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84784"/>
            <a:ext cx="7632848" cy="4238285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Перечень работ, на которые могут быть направлены граждане, проходящие АГС, очень широк и включает в себя более 100 специальностей, например, водитель, оператор связи, механик, повар, дворник, грузчик, санитар, врач, учитель. 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Для прохождения АГС призывник может быть направлен и в военную часть, но только в качестве гражданского персонала. 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При выборе места прохождения АГС учитывается образование, специальность, квалификация, опыт предыдущей работы, состояние здоровья, семейное положение призывника.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D21-D1EE-4EE6-82A9-EDD09A82B15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97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817583"/>
            <a:ext cx="7088669" cy="235153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Альтернативная гражданская служба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96752"/>
            <a:ext cx="7704856" cy="504056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1900"/>
              </a:lnSpc>
              <a:spcBef>
                <a:spcPts val="0"/>
              </a:spcBef>
            </a:pPr>
            <a:r>
              <a:rPr 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На альтернативную гражданскую службу направляются граждане мужского пола в возрасте </a:t>
            </a:r>
            <a:r>
              <a:rPr lang="ru-RU" sz="9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от 18 до 27 лет</a:t>
            </a:r>
            <a:r>
              <a:rPr 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, которые не пребывают в запасе, имеют право на замену военной службы по призыву альтернативной гражданской службой, лично подали заявление в военный комиссариат о желании заменить военную службу по призыву альтернативной гражданской службой и в отношении </a:t>
            </a:r>
            <a: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которых </a:t>
            </a:r>
            <a:r>
              <a:rPr 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призывной </a:t>
            </a:r>
            <a: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комиссией, </a:t>
            </a:r>
            <a:r>
              <a:rPr 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принято соответствующее решение.</a:t>
            </a:r>
          </a:p>
          <a:p>
            <a:pPr>
              <a:lnSpc>
                <a:spcPts val="1900"/>
              </a:lnSpc>
              <a:spcBef>
                <a:spcPts val="0"/>
              </a:spcBef>
            </a:pPr>
            <a:r>
              <a:rPr 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На альтернативную гражданскую службу не направляются граждане, которые в соответствии с </a:t>
            </a:r>
            <a:r>
              <a:rPr 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hlinkClick r:id="rId2"/>
              </a:rPr>
              <a:t>Федеральным законом</a:t>
            </a:r>
            <a:r>
              <a:rPr 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"О воинской обязанности и военной службе":</a:t>
            </a:r>
          </a:p>
          <a:p>
            <a:pPr>
              <a:lnSpc>
                <a:spcPts val="1900"/>
              </a:lnSpc>
              <a:spcBef>
                <a:spcPts val="0"/>
              </a:spcBef>
            </a:pPr>
            <a:r>
              <a:rPr 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имеют основания для освобождения от призыва на военную службу;</a:t>
            </a:r>
          </a:p>
          <a:p>
            <a:pPr>
              <a:lnSpc>
                <a:spcPts val="1900"/>
              </a:lnSpc>
              <a:spcBef>
                <a:spcPts val="0"/>
              </a:spcBef>
            </a:pPr>
            <a:r>
              <a:rPr 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не подлежат призыву на военную службу;</a:t>
            </a:r>
          </a:p>
          <a:p>
            <a:pPr>
              <a:lnSpc>
                <a:spcPts val="1900"/>
              </a:lnSpc>
              <a:spcBef>
                <a:spcPts val="0"/>
              </a:spcBef>
            </a:pPr>
            <a:r>
              <a:rPr 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имеют основания для предоставления отсрочки от призыва на военную службу.</a:t>
            </a:r>
          </a:p>
          <a:p>
            <a:r>
              <a:rPr lang="ru-RU" sz="9600" dirty="0">
                <a:latin typeface="Garamond" panose="02020404030301010803" pitchFamily="18" charset="0"/>
              </a:rPr>
              <a:t/>
            </a:r>
            <a:br>
              <a:rPr lang="ru-RU" sz="9600" dirty="0">
                <a:latin typeface="Garamond" panose="02020404030301010803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D21-D1EE-4EE6-82A9-EDD09A82B15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6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817583"/>
            <a:ext cx="7088668" cy="523185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Альтернативная гражданская служба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268760"/>
            <a:ext cx="7632848" cy="511256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ts val="1900"/>
              </a:lnSpc>
              <a:spcBef>
                <a:spcPts val="0"/>
              </a:spcBef>
            </a:pP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Граждане проходят альтернативную гражданскую службу, как правило, за пределами территорий субъектов Российской Федерации, в которых они постоянно проживают.</a:t>
            </a:r>
          </a:p>
          <a:p>
            <a:pPr>
              <a:lnSpc>
                <a:spcPts val="1900"/>
              </a:lnSpc>
              <a:spcBef>
                <a:spcPts val="0"/>
              </a:spcBef>
            </a:pP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При невозможности направления граждан для прохождения альтернативной гражданской службы за пределы территорий субъектов Российской Федерации, в которых они постоянно проживают, граждане в соответствии с решением специально уполномоченного федерального органа исполнительной власти могут быть направлены для прохождения альтернативной гражданской службы в организации, находящиеся на территориях субъектов Российской Федерации, в которых они постоянно проживают.</a:t>
            </a:r>
          </a:p>
          <a:p>
            <a:pPr>
              <a:lnSpc>
                <a:spcPts val="1900"/>
              </a:lnSpc>
              <a:spcBef>
                <a:spcPts val="0"/>
              </a:spcBef>
            </a:pP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Граждане</a:t>
            </a: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, относящиеся к коренным малочисленным народам, направляются для прохождения альтернативной гражданской службы в организации традиционных отраслей хозяйствования и традиционных промыслов.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D21-D1EE-4EE6-82A9-EDD09A82B15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817583"/>
            <a:ext cx="7088668" cy="523185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Альтернативная гражданская служба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84784"/>
            <a:ext cx="7632848" cy="5112568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ts val="1900"/>
              </a:lnSpc>
              <a:spcBef>
                <a:spcPts val="0"/>
              </a:spcBef>
            </a:pPr>
            <a:r>
              <a:rPr lang="ru-RU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Срок альтернативной гражданской службы в 1,75 раза превышает установленный </a:t>
            </a:r>
            <a:r>
              <a:rPr lang="ru-RU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hlinkClick r:id="rId2"/>
              </a:rPr>
              <a:t>Федеральным законом</a:t>
            </a:r>
            <a:r>
              <a:rPr lang="ru-RU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"О воинской обязанности и военной службе" срок военной службы по призыву и </a:t>
            </a:r>
            <a:r>
              <a:rPr lang="ru-RU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составляет </a:t>
            </a:r>
            <a:r>
              <a:rPr lang="ru-RU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для граждан, направленных для ее </a:t>
            </a:r>
            <a:r>
              <a:rPr lang="ru-RU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прохождения</a:t>
            </a:r>
            <a:r>
              <a:rPr lang="ru-RU" sz="5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, </a:t>
            </a:r>
            <a:r>
              <a:rPr lang="ru-RU" sz="5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21 месяц</a:t>
            </a:r>
            <a:r>
              <a:rPr lang="ru-RU" sz="5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.</a:t>
            </a:r>
          </a:p>
          <a:p>
            <a:pPr>
              <a:lnSpc>
                <a:spcPts val="1900"/>
              </a:lnSpc>
              <a:spcBef>
                <a:spcPts val="0"/>
              </a:spcBef>
            </a:pPr>
            <a:r>
              <a:rPr lang="ru-RU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Срок альтернативной гражданской службы для граждан, проходящих данную службу в организациях Вооруженных Сил Российской Федерации, других войск, воинских формирований и органов, в 1,5 раза превышает установленный </a:t>
            </a:r>
            <a:r>
              <a:rPr lang="ru-RU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hlinkClick r:id="rId2"/>
              </a:rPr>
              <a:t>Федеральным законом</a:t>
            </a:r>
            <a:r>
              <a:rPr lang="ru-RU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"О воинской обязанности и военной службе" срок военной службы по призыву и </a:t>
            </a:r>
            <a:r>
              <a:rPr lang="ru-RU" sz="5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составляетдля</a:t>
            </a:r>
            <a:r>
              <a:rPr lang="ru-RU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ru-RU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граждан, направленных для ее </a:t>
            </a:r>
            <a:r>
              <a:rPr lang="ru-RU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прохождения, </a:t>
            </a:r>
            <a:r>
              <a:rPr lang="ru-RU" sz="5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18 </a:t>
            </a:r>
            <a:r>
              <a:rPr lang="ru-RU" sz="5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месяцев.</a:t>
            </a:r>
            <a:br>
              <a:rPr lang="ru-RU" sz="5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ru-RU" sz="3400" dirty="0"/>
              <a:t/>
            </a:r>
            <a:br>
              <a:rPr lang="ru-RU" sz="3400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D21-D1EE-4EE6-82A9-EDD09A82B15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28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5897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Альтернативная гражданская служба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2776"/>
            <a:ext cx="7632848" cy="4608512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Для прохождения АГС гражданин должен подать в военкомат заявление  с просьбой о замене военной службы АГС, указав причины, побудившие его просить о подобной замене.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Заявление должно быть подано не позднее, чем за полгода до срока призыва на военную службу. К заявлению должны быть приложены автобиография гражданина, характеристика с места работы или учебы, а также любые другие документы, подтверждающие доводы заявителя. Это заявление рассматривается только в присутствии подавшего его гражданина.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D21-D1EE-4EE6-82A9-EDD09A82B15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59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817583"/>
            <a:ext cx="7016660" cy="523185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Призыв граждан на военную службу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268760"/>
            <a:ext cx="7488832" cy="4752528"/>
          </a:xfrm>
        </p:spPr>
        <p:txBody>
          <a:bodyPr>
            <a:normAutofit/>
          </a:bodyPr>
          <a:lstStyle/>
          <a:p>
            <a:pPr>
              <a:lnSpc>
                <a:spcPts val="2400"/>
              </a:lnSpc>
              <a:spcBef>
                <a:spcPts val="0"/>
              </a:spcBef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Воинская обязанность в настоящее время является основой комплектования Вооруженных Сил РФ личным составом как в мирное, так и в военное время.</a:t>
            </a: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Закон предусматривает две системы комплектования вооруженных сил: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контрактную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и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призывную.</a:t>
            </a: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Контрактная система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предполагает добровольное поступление на военную службу лиц, с которыми государство заключает договор (контракт), определяющий сроки и условия прохождения службы.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Призывная система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предполагает обязательное прохождение военной службы теми гражданами, которые по закону несут воинскую обязанность.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D21-D1EE-4EE6-82A9-EDD09A82B15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77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Альтернативная гражданская служба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84784"/>
            <a:ext cx="7632848" cy="4464496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Заслушав заявителя, других лиц, готовых подтвердить его доводы, проанализировав документы, призывная комиссия принимает решение об удовлетворении просьбы гражданина о замене военной службы АГС, либо об отказе в такой замене. В последнем случае гражданин может оспорить решение призывной комиссии в суде. 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Если гражданин однажды уклонился от представленной ему возможности пройти АГС, это может стать законным основанием для отказа ему в такой возможности в дальнейшем.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D21-D1EE-4EE6-82A9-EDD09A82B15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7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817583"/>
            <a:ext cx="7088668" cy="451177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Альтернативная гражданская служба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96752"/>
            <a:ext cx="7560840" cy="4968552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Граждане, прошедшие альтернативную гражданскую службу, зачисляются в запас Вооруженных Сил Российской Федерации.</a:t>
            </a:r>
          </a:p>
          <a:p>
            <a:r>
              <a:rPr lang="ru-RU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Граждане</a:t>
            </a:r>
            <a:r>
              <a:rPr lang="ru-RU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, прошедшие альтернативную гражданскую службу, на военные сборы не призываются.</a:t>
            </a:r>
          </a:p>
          <a:p>
            <a:r>
              <a:rPr lang="ru-RU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Граждане</a:t>
            </a:r>
            <a:r>
              <a:rPr lang="ru-RU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, проходящие альтернативную гражданскую службу, несут дисциплинарную, административную, материальную, гражданско-правовую и уголовную ответственность в соответствии с законодательством Российской Федерации с учетом особенностей, связанных с прохождением альтернативной гражданской службы.</a:t>
            </a:r>
            <a:br>
              <a:rPr lang="ru-RU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D21-D1EE-4EE6-82A9-EDD09A82B15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42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Призыв граждан на военную службу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2776"/>
            <a:ext cx="7632848" cy="468052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Согласно принятому в 1998 году Закону «О воинской обязанности и военной службе», воинская обязанность в РФ предусматривает: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1. Постановку на воинский учет.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2. Обязательную подготовку к военной службе.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3. Призыв на военную службу.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4. Прохождение военной службы по призыву.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5. Пребывание в запасе.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6. Призыв на военные сборы и прохождение военных сборов в период пребывания в запасе.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D21-D1EE-4EE6-82A9-EDD09A82B15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48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1121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Призыв граждан на военную службу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84784"/>
            <a:ext cx="7704856" cy="4536504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Выполнение воинской обязанности начинается с постановки на воинский учет. Юноши должны встать на воинский учет с 1 января по 31 марта в год достижения 17-летия. Тогда же необходимо пройти медицинскую комиссию, которая дает заключение о пригодности потенциального призывника к военной службе. 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Нарушение правил воинского учета, неявка по вызовам в военкомат без уважительной причины влекут меры административной ответственности – предупреждение или штраф.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D21-D1EE-4EE6-82A9-EDD09A82B15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54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1121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Призыв граждан на военную службу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56792"/>
            <a:ext cx="7632848" cy="4752528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На военную службу призываются все граждане мужского пола в возрасте от 18 до 27 лет, не имеющие права на освобождение или отсрочку от призыва. Срок военной службы по призыву составляет 12 месяцев.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Уклонение от призыва на военную службу (например, систематическая неявка в военкомат по повестке о призыве без уважительных причин) является уголовным преступлением.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Граждане могут быть освобождены от исполнения воинской обязанности только по основаниям, предусмотренным законом.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D21-D1EE-4EE6-82A9-EDD09A82B15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13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817583"/>
            <a:ext cx="7016660" cy="523185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Призыв граждан на военную службу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96752"/>
            <a:ext cx="7776864" cy="5112568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3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Освобождение от призыва</a:t>
            </a:r>
          </a:p>
          <a:p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От призыва на военную службу освобождаются </a:t>
            </a: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граждане:</a:t>
            </a:r>
          </a:p>
          <a:p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а) признанные ограниченно годными к военной службе по состоянию здоровья;</a:t>
            </a:r>
          </a:p>
          <a:p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б) проходящие или прошедшие военную службу в Российской Федерации;</a:t>
            </a:r>
          </a:p>
          <a:p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в) проходящие или прошедшие </a:t>
            </a:r>
            <a:r>
              <a:rPr lang="ru-RU" sz="3800" b="1" dirty="0">
                <a:latin typeface="Garamond" panose="02020404030301010803" pitchFamily="18" charset="0"/>
                <a:hlinkClick r:id="rId2"/>
              </a:rPr>
              <a:t>альтернативную гражданскую службу</a:t>
            </a:r>
            <a:r>
              <a:rPr lang="ru-RU" sz="3800" b="1" dirty="0">
                <a:latin typeface="Garamond" panose="02020404030301010803" pitchFamily="18" charset="0"/>
              </a:rPr>
              <a:t>;</a:t>
            </a:r>
          </a:p>
          <a:p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г) прошедшие военную службу в другом государстве в случаях, предусмотренных международными договорами Российской </a:t>
            </a: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Федерации.</a:t>
            </a: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/>
            </a:r>
            <a:b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ru-RU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/>
            </a:r>
            <a:br>
              <a:rPr lang="ru-RU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D21-D1EE-4EE6-82A9-EDD09A82B15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9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817583"/>
            <a:ext cx="7016660" cy="379169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Призыв граждан на военную службу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2776"/>
            <a:ext cx="7632848" cy="4824536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Освобождение от </a:t>
            </a:r>
            <a:r>
              <a:rPr lang="ru-RU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призыва</a:t>
            </a:r>
          </a:p>
          <a:p>
            <a:pPr marL="0">
              <a:lnSpc>
                <a:spcPts val="1500"/>
              </a:lnSpc>
              <a:spcBef>
                <a:spcPts val="0"/>
              </a:spcBef>
            </a:pP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Право на освобождение от призыва на военную службу имеют граждане:</a:t>
            </a:r>
            <a:b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а) имеющие предусмотренную государственной системой научной аттестации </a:t>
            </a: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hlinkClick r:id="rId2"/>
              </a:rPr>
              <a:t>ученую степень</a:t>
            </a: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;</a:t>
            </a:r>
          </a:p>
          <a:p>
            <a:pPr marL="0">
              <a:lnSpc>
                <a:spcPts val="1500"/>
              </a:lnSpc>
              <a:spcBef>
                <a:spcPts val="0"/>
              </a:spcBef>
            </a:pP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б) являющиеся сыновьями (родными братьями):</a:t>
            </a:r>
          </a:p>
          <a:p>
            <a:pPr marL="0">
              <a:lnSpc>
                <a:spcPts val="1500"/>
              </a:lnSpc>
              <a:spcBef>
                <a:spcPts val="0"/>
              </a:spcBef>
            </a:pP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военнослужащих, проходивших военную службу по призыву, погибших (умерших) в связи с исполнением ими обязанностей военной службы, и граждан, проходивших военные сборы, погибших (умерших) в связи с исполнением ими обязанностей военной службы в период прохождения военных сборов;</a:t>
            </a:r>
          </a:p>
          <a:p>
            <a:pPr marL="0">
              <a:lnSpc>
                <a:spcPts val="1500"/>
              </a:lnSpc>
              <a:spcBef>
                <a:spcPts val="0"/>
              </a:spcBef>
            </a:pP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граждан, умерших вследствие увечья (ранения, травмы, контузии) либо заболевания, полученных в связи с исполнением ими обязанностей военной службы в период прохождения военной службы по призыву, после увольнения с военной службы либо после отчисления с военных сборов или окончания военных сборов.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D21-D1EE-4EE6-82A9-EDD09A82B15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1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Призыв граждан на военную службу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00808"/>
            <a:ext cx="7632848" cy="4464496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Освобождение от </a:t>
            </a:r>
            <a:r>
              <a:rPr lang="ru-RU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призыва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Не подлежат призыву на военную службу граждане: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а) отбывающие наказание в виде обязательных работ, исправительных работ, ограничения свободы, ареста или лишения свободы;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б) имеющие неснятую или непогашенную судимость за совершение преступления;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в) в отношении которых ведется дознание либо предварительное следствие или уголовное дело в отношении которых передано в суд.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Граждане, признанные не годными к военной службе по состоянию здоровья, освобождаются от исполнения воинской обязанности.</a:t>
            </a:r>
            <a:b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ru-RU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/>
            </a:r>
            <a:br>
              <a:rPr lang="ru-RU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ru-RU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/>
            </a:r>
            <a:br>
              <a:rPr lang="ru-RU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algn="ctr"/>
            <a:endParaRPr lang="ru-RU" dirty="0">
              <a:latin typeface="Garamond" panose="02020404030301010803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D21-D1EE-4EE6-82A9-EDD09A82B15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82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Призыв граждан на военную службу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2776"/>
            <a:ext cx="7632848" cy="475252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29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Отсрочка от призыва на военную службу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ru-RU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Отсрочка от призыва на военную службу предоставляется гражданам: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ru-RU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а) признанным в установленном настоящим Федеральным законом порядке временно не годными к военной службе по состоянию здоровья, - на срок до одного года;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ru-RU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б) занятым постоянным уходом за отцом, матерью, женой, родным братом, родной сестрой, дедушкой, бабушкой или усыновителем, если отсутствуют другие лица, обязанные по закону содержать указанных граждан, а также при условии, что последние не находятся на полном государственном обеспечении и нуждаются по состоянию здоровья в соответствии с заключением федерального учреждения медико-социальной экспертизы по месту жительства граждан, призываемых на военную службу, в постоянном постороннем уходе (помощи, надзоре);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ru-RU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б.1) являющимся опекуном или попечителем несовершеннолетнего родного брата или несовершеннолетней родной сестры при отсутствии других лиц, обязанных по закону содержать указанных граждан;</a:t>
            </a:r>
          </a:p>
          <a:p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DD21-D1EE-4EE6-82A9-EDD09A82B15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5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196</TotalTime>
  <Words>1662</Words>
  <Application>Microsoft Office PowerPoint</Application>
  <PresentationFormat>Экран (4:3)</PresentationFormat>
  <Paragraphs>126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Кнопка</vt:lpstr>
      <vt:lpstr>Воинская обязанность, альтернативная гражданская служба</vt:lpstr>
      <vt:lpstr>Призыв граждан на военную службу</vt:lpstr>
      <vt:lpstr>Призыв граждан на военную службу</vt:lpstr>
      <vt:lpstr>Призыв граждан на военную службу</vt:lpstr>
      <vt:lpstr>Призыв граждан на военную службу</vt:lpstr>
      <vt:lpstr>Призыв граждан на военную службу</vt:lpstr>
      <vt:lpstr>Призыв граждан на военную службу</vt:lpstr>
      <vt:lpstr>Призыв граждан на военную службу</vt:lpstr>
      <vt:lpstr>Призыв граждан на военную службу</vt:lpstr>
      <vt:lpstr>Призыв граждан на военную службу</vt:lpstr>
      <vt:lpstr>Призыв граждан на военную службу</vt:lpstr>
      <vt:lpstr>Призыв граждан на военную службу</vt:lpstr>
      <vt:lpstr>Призыв граждан на военную службу</vt:lpstr>
      <vt:lpstr>Альтернативная гражданская служба</vt:lpstr>
      <vt:lpstr>Альтернативная гражданская служба</vt:lpstr>
      <vt:lpstr>Альтернативная гражданская служба</vt:lpstr>
      <vt:lpstr>Альтернативная гражданская служба</vt:lpstr>
      <vt:lpstr>Альтернативная гражданская служба</vt:lpstr>
      <vt:lpstr>Альтернативная гражданская служба</vt:lpstr>
      <vt:lpstr>Альтернативная гражданская служба</vt:lpstr>
      <vt:lpstr>Альтернативная гражданская служба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Воинская обязанность, альтернативная гражданская служба</dc:title>
  <dc:creator>Юрий</dc:creator>
  <cp:lastModifiedBy>Юрий</cp:lastModifiedBy>
  <cp:revision>19</cp:revision>
  <dcterms:created xsi:type="dcterms:W3CDTF">2015-01-25T13:15:39Z</dcterms:created>
  <dcterms:modified xsi:type="dcterms:W3CDTF">2015-02-06T21:24:17Z</dcterms:modified>
</cp:coreProperties>
</file>