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9"/>
  </p:notesMasterIdLst>
  <p:sldIdLst>
    <p:sldId id="256" r:id="rId3"/>
    <p:sldId id="371" r:id="rId4"/>
    <p:sldId id="374" r:id="rId5"/>
    <p:sldId id="439" r:id="rId6"/>
    <p:sldId id="399" r:id="rId7"/>
    <p:sldId id="429" r:id="rId8"/>
    <p:sldId id="409" r:id="rId9"/>
    <p:sldId id="390" r:id="rId10"/>
    <p:sldId id="410" r:id="rId11"/>
    <p:sldId id="419" r:id="rId12"/>
    <p:sldId id="416" r:id="rId13"/>
    <p:sldId id="425" r:id="rId14"/>
    <p:sldId id="433" r:id="rId15"/>
    <p:sldId id="435" r:id="rId16"/>
    <p:sldId id="440" r:id="rId17"/>
    <p:sldId id="43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430" autoAdjust="0"/>
  </p:normalViewPr>
  <p:slideViewPr>
    <p:cSldViewPr>
      <p:cViewPr varScale="1">
        <p:scale>
          <a:sx n="77" d="100"/>
          <a:sy n="77" d="100"/>
        </p:scale>
        <p:origin x="-32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479D0E-379F-4B8C-8135-74B186BC73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00AE56-B3D1-4742-BE79-DEAC929F54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B5836-235F-41B3-8FD9-43771AB4C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9D4BF-86A6-4ACD-A259-889164EDA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1A6419-31E6-4A0F-BBE1-E61EED9CB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F9609-C922-4573-A1C8-F4CBFC3C8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1953C-E9C6-4A5E-B3E5-8407D0DA1F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454CA-D6AD-470A-9AEC-913D0EF62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93C5D-1420-4881-B5E3-0709A5F4D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DFF24-8978-4DE3-A879-DA933187F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A2245-617D-4C52-B333-6BCC68DCD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A5170-0ABD-42D2-BD23-0F687B6B6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FDD32-2B14-4A97-9994-DB472B53F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C4256-5D2D-4585-9641-FCA0A3A099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D9BA1-2015-44D2-B1DE-D2D988304B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13AAA-D089-4726-B754-87A0552AD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DA79E-D572-4E17-BC83-457A9F8D46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A881F-E415-4C55-BDB5-B0F1557E1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B8C10-5BB5-4614-93A6-C5F738739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338E8-CBDB-4947-B3BF-051EDF7DA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36D00-1FFF-48B8-ABEE-A1607A0CC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093C3-5BC7-444D-AC3B-0A8202363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F9CFA-0478-4385-919D-47ABE8F7C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BC29FD-9E8D-4946-BA6D-02FF533C77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C2088D-C32D-468F-9BF6-221711607E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-stress.ru/Uchebniki/general-psych/myshlenie.html" TargetMode="External"/><Relationship Id="rId13" Type="http://schemas.openxmlformats.org/officeDocument/2006/relationships/image" Target="../media/image5.png"/><Relationship Id="rId3" Type="http://schemas.openxmlformats.org/officeDocument/2006/relationships/hyperlink" Target="http://www.e-reading.club/chapter.php/98064/15/Tarasova_-_Obshchaya_psihologiya__konspekt_lekciii.html" TargetMode="External"/><Relationship Id="rId7" Type="http://schemas.openxmlformats.org/officeDocument/2006/relationships/hyperlink" Target="http://xreferat.com/77/2820-1-myshlenie-cheloveka.html" TargetMode="External"/><Relationship Id="rId12" Type="http://schemas.openxmlformats.org/officeDocument/2006/relationships/hyperlink" Target="http://www.kazedu.kz/referat/88863" TargetMode="External"/><Relationship Id="rId2" Type="http://schemas.openxmlformats.org/officeDocument/2006/relationships/hyperlink" Target="https://ru.wikipedia.org/wiki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sychologos.ru/articles/view/myshlenie_v_psihologii" TargetMode="External"/><Relationship Id="rId11" Type="http://schemas.openxmlformats.org/officeDocument/2006/relationships/hyperlink" Target="http://psinovo.ru/" TargetMode="External"/><Relationship Id="rId5" Type="http://schemas.openxmlformats.org/officeDocument/2006/relationships/hyperlink" Target="http://www.grandars.ru/college/psihologiya/myshlenie.html" TargetMode="External"/><Relationship Id="rId10" Type="http://schemas.openxmlformats.org/officeDocument/2006/relationships/hyperlink" Target="http://psinovo.ru/referati_po_psichologii_i_pedagogike/psichologiya_mishleniya.html%20-" TargetMode="External"/><Relationship Id="rId4" Type="http://schemas.openxmlformats.org/officeDocument/2006/relationships/hyperlink" Target="https://otvet.mail.ru/question/47699799" TargetMode="External"/><Relationship Id="rId9" Type="http://schemas.openxmlformats.org/officeDocument/2006/relationships/hyperlink" Target="http://libsib.ru/obschaya-psichologiya/psichologiya-mishleniya/vse-stranits" TargetMode="External"/><Relationship Id="rId1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 flipV="1">
            <a:off x="2928926" y="-142899"/>
            <a:ext cx="4800600" cy="97180"/>
          </a:xfrm>
        </p:spPr>
        <p:txBody>
          <a:bodyPr/>
          <a:lstStyle/>
          <a:p>
            <a:pPr algn="ctr"/>
            <a:endParaRPr 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60032" y="4941168"/>
            <a:ext cx="4114800" cy="144016"/>
          </a:xfrm>
        </p:spPr>
        <p:txBody>
          <a:bodyPr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Котельникова В.И.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2857496"/>
            <a:ext cx="60067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 Ы Ш Л Е Н И Е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" name="Рисунок 9" descr="C:\Users\Татьяна\Desktop\Безымянный.png"/>
          <p:cNvPicPr/>
          <p:nvPr/>
        </p:nvPicPr>
        <p:blipFill>
          <a:blip r:embed="rId2" cstate="print"/>
          <a:srcRect l="6201" t="4278" r="66144" b="52756"/>
          <a:stretch>
            <a:fillRect/>
          </a:stretch>
        </p:blipFill>
        <p:spPr bwMode="auto">
          <a:xfrm>
            <a:off x="7358082" y="142852"/>
            <a:ext cx="1642533" cy="191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428604"/>
            <a:ext cx="543783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средствам мышления различают мышление: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вербальное; 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наглядное.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571744"/>
            <a:ext cx="47909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Наглядное мышление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основе образов и представлений предметов.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4077072"/>
            <a:ext cx="446449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Вербальное мышление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оперирующее отвлеченными знаковыми структурами.</a:t>
            </a:r>
          </a:p>
          <a:p>
            <a:endParaRPr lang="ru-RU" sz="2400" dirty="0"/>
          </a:p>
        </p:txBody>
      </p:sp>
      <p:pic>
        <p:nvPicPr>
          <p:cNvPr id="7" name="Рисунок 6" descr="C:\Users\Татьяна\Desktop\Безымянный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692696"/>
            <a:ext cx="363589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7"/>
          <p:cNvSpPr txBox="1">
            <a:spLocks noChangeArrowheads="1"/>
          </p:cNvSpPr>
          <p:nvPr/>
        </p:nvSpPr>
        <p:spPr bwMode="auto">
          <a:xfrm>
            <a:off x="971550" y="404813"/>
            <a:ext cx="7519988" cy="5302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мыслительные операции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Text Box 8"/>
          <p:cNvSpPr txBox="1">
            <a:spLocks noChangeArrowheads="1"/>
          </p:cNvSpPr>
          <p:nvPr/>
        </p:nvSpPr>
        <p:spPr bwMode="auto">
          <a:xfrm>
            <a:off x="2976563" y="5170488"/>
            <a:ext cx="5953155" cy="70643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мысленное соотнесение и выделение общего в двух или нескольких различных явлениях или ситуациях</a:t>
            </a:r>
          </a:p>
        </p:txBody>
      </p:sp>
      <p:sp>
        <p:nvSpPr>
          <p:cNvPr id="52229" name="Text Box 9"/>
          <p:cNvSpPr txBox="1">
            <a:spLocks noChangeArrowheads="1"/>
          </p:cNvSpPr>
          <p:nvPr/>
        </p:nvSpPr>
        <p:spPr bwMode="auto">
          <a:xfrm>
            <a:off x="2976563" y="4287838"/>
            <a:ext cx="5953155" cy="70643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мысленное соотнесение каких-либо объектов и выделение в них общего или различного</a:t>
            </a:r>
          </a:p>
        </p:txBody>
      </p:sp>
      <p:sp>
        <p:nvSpPr>
          <p:cNvPr id="52230" name="Text Box 10"/>
          <p:cNvSpPr txBox="1">
            <a:spLocks noChangeArrowheads="1"/>
          </p:cNvSpPr>
          <p:nvPr/>
        </p:nvSpPr>
        <p:spPr bwMode="auto">
          <a:xfrm>
            <a:off x="2976563" y="3759200"/>
            <a:ext cx="5953155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отвлечение существенных свойств предмета от несущественных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1" name="Text Box 11"/>
          <p:cNvSpPr txBox="1">
            <a:spLocks noChangeArrowheads="1"/>
          </p:cNvSpPr>
          <p:nvPr/>
        </p:nvSpPr>
        <p:spPr bwMode="auto">
          <a:xfrm>
            <a:off x="2976563" y="2876550"/>
            <a:ext cx="5953155" cy="7048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мысленное соотнесение, сопоставление, установление связи между различными элементами</a:t>
            </a:r>
          </a:p>
        </p:txBody>
      </p:sp>
      <p:sp>
        <p:nvSpPr>
          <p:cNvPr id="52232" name="Text Box 12"/>
          <p:cNvSpPr txBox="1">
            <a:spLocks noChangeArrowheads="1"/>
          </p:cNvSpPr>
          <p:nvPr/>
        </p:nvSpPr>
        <p:spPr bwMode="auto">
          <a:xfrm>
            <a:off x="2976563" y="1993900"/>
            <a:ext cx="5953155" cy="70643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мысленное расчленение предмета, явления, ситуации и выявление составляющих элементов, частей, моментов, сторон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3" name="Line 13"/>
          <p:cNvSpPr>
            <a:spLocks noChangeShapeType="1"/>
          </p:cNvSpPr>
          <p:nvPr/>
        </p:nvSpPr>
        <p:spPr bwMode="auto">
          <a:xfrm>
            <a:off x="971550" y="1463675"/>
            <a:ext cx="0" cy="4060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234" name="Line 14"/>
          <p:cNvSpPr>
            <a:spLocks noChangeShapeType="1"/>
          </p:cNvSpPr>
          <p:nvPr/>
        </p:nvSpPr>
        <p:spPr bwMode="auto">
          <a:xfrm>
            <a:off x="971550" y="4641850"/>
            <a:ext cx="501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5" name="Line 15"/>
          <p:cNvSpPr>
            <a:spLocks noChangeShapeType="1"/>
          </p:cNvSpPr>
          <p:nvPr/>
        </p:nvSpPr>
        <p:spPr bwMode="auto">
          <a:xfrm>
            <a:off x="971550" y="5524500"/>
            <a:ext cx="501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6" name="Line 16"/>
          <p:cNvSpPr>
            <a:spLocks noChangeShapeType="1"/>
          </p:cNvSpPr>
          <p:nvPr/>
        </p:nvSpPr>
        <p:spPr bwMode="auto">
          <a:xfrm>
            <a:off x="971550" y="3935413"/>
            <a:ext cx="501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7" name="Line 17"/>
          <p:cNvSpPr>
            <a:spLocks noChangeShapeType="1"/>
          </p:cNvSpPr>
          <p:nvPr/>
        </p:nvSpPr>
        <p:spPr bwMode="auto">
          <a:xfrm>
            <a:off x="971550" y="3228975"/>
            <a:ext cx="501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38" name="Line 18"/>
          <p:cNvSpPr>
            <a:spLocks noChangeShapeType="1"/>
          </p:cNvSpPr>
          <p:nvPr/>
        </p:nvSpPr>
        <p:spPr bwMode="auto">
          <a:xfrm>
            <a:off x="971550" y="2346325"/>
            <a:ext cx="501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2240" name="Text Box 22"/>
          <p:cNvSpPr txBox="1">
            <a:spLocks noChangeArrowheads="1"/>
          </p:cNvSpPr>
          <p:nvPr/>
        </p:nvSpPr>
        <p:spPr bwMode="auto">
          <a:xfrm>
            <a:off x="2976563" y="1287463"/>
            <a:ext cx="5881717" cy="352425"/>
          </a:xfrm>
          <a:prstGeom prst="rect">
            <a:avLst/>
          </a:prstGeom>
          <a:solidFill>
            <a:srgbClr val="FFFFFF">
              <a:alpha val="0"/>
            </a:srgb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Мыслительные операции</a:t>
            </a:r>
          </a:p>
          <a:p>
            <a:endParaRPr lang="ru-RU" dirty="0">
              <a:latin typeface="Tahoma" pitchFamily="34" charset="0"/>
            </a:endParaRPr>
          </a:p>
        </p:txBody>
      </p:sp>
      <p:sp>
        <p:nvSpPr>
          <p:cNvPr id="52241" name="Line 23"/>
          <p:cNvSpPr>
            <a:spLocks noChangeShapeType="1"/>
          </p:cNvSpPr>
          <p:nvPr/>
        </p:nvSpPr>
        <p:spPr bwMode="auto">
          <a:xfrm>
            <a:off x="971550" y="1463675"/>
            <a:ext cx="20050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1" name="Рисунок 30" descr="C:\Users\Татьяна\Desktop\Безымянный.png"/>
          <p:cNvPicPr/>
          <p:nvPr/>
        </p:nvPicPr>
        <p:blipFill>
          <a:blip r:embed="rId2" cstate="print"/>
          <a:srcRect l="6201" t="4278" r="66144" b="52756"/>
          <a:stretch>
            <a:fillRect/>
          </a:stretch>
        </p:blipFill>
        <p:spPr bwMode="auto">
          <a:xfrm>
            <a:off x="7858148" y="214290"/>
            <a:ext cx="999591" cy="98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ятиугольник 31"/>
          <p:cNvSpPr/>
          <p:nvPr/>
        </p:nvSpPr>
        <p:spPr>
          <a:xfrm>
            <a:off x="1500166" y="2143116"/>
            <a:ext cx="1428760" cy="48463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ятиугольник 32"/>
          <p:cNvSpPr/>
          <p:nvPr/>
        </p:nvSpPr>
        <p:spPr>
          <a:xfrm>
            <a:off x="1500166" y="3000372"/>
            <a:ext cx="1428760" cy="48463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Синтез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1500166" y="3714752"/>
            <a:ext cx="1428760" cy="48463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Абстракция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ятиугольник 34"/>
          <p:cNvSpPr/>
          <p:nvPr/>
        </p:nvSpPr>
        <p:spPr>
          <a:xfrm>
            <a:off x="1500166" y="4429132"/>
            <a:ext cx="1428760" cy="48463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ятиугольник 35"/>
          <p:cNvSpPr/>
          <p:nvPr/>
        </p:nvSpPr>
        <p:spPr>
          <a:xfrm>
            <a:off x="1500166" y="5286388"/>
            <a:ext cx="1428760" cy="48463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</a:t>
            </a:r>
            <a:endParaRPr lang="ru-RU" sz="1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28" grpId="0" animBg="1"/>
      <p:bldP spid="52229" grpId="0" animBg="1"/>
      <p:bldP spid="52230" grpId="0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37" grpId="0" animBg="1"/>
      <p:bldP spid="52238" grpId="0" animBg="1"/>
      <p:bldP spid="52240" grpId="0" animBg="1"/>
      <p:bldP spid="5224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042988" y="1268760"/>
            <a:ext cx="7489825" cy="4946322"/>
            <a:chOff x="1980" y="6660"/>
            <a:chExt cx="8280" cy="3240"/>
          </a:xfrm>
        </p:grpSpPr>
        <p:sp>
          <p:nvSpPr>
            <p:cNvPr id="51204" name="Text Box 53"/>
            <p:cNvSpPr txBox="1">
              <a:spLocks noChangeArrowheads="1"/>
            </p:cNvSpPr>
            <p:nvPr/>
          </p:nvSpPr>
          <p:spPr bwMode="auto">
            <a:xfrm>
              <a:off x="1980" y="6660"/>
              <a:ext cx="8280" cy="32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dirty="0">
                <a:latin typeface="Tahoma" pitchFamily="34" charset="0"/>
              </a:endParaRPr>
            </a:p>
          </p:txBody>
        </p:sp>
        <p:sp>
          <p:nvSpPr>
            <p:cNvPr id="51205" name="Text Box 54"/>
            <p:cNvSpPr txBox="1">
              <a:spLocks noChangeArrowheads="1"/>
            </p:cNvSpPr>
            <p:nvPr/>
          </p:nvSpPr>
          <p:spPr bwMode="auto">
            <a:xfrm>
              <a:off x="2643" y="6841"/>
              <a:ext cx="6840" cy="20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sz="10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algn="ctr"/>
              <a:endParaRPr lang="ru-RU" sz="800" b="1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06" name="Text Box 55"/>
            <p:cNvSpPr txBox="1">
              <a:spLocks noChangeArrowheads="1"/>
            </p:cNvSpPr>
            <p:nvPr/>
          </p:nvSpPr>
          <p:spPr bwMode="auto">
            <a:xfrm>
              <a:off x="3240" y="7020"/>
              <a:ext cx="5760" cy="99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4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Понятие</a:t>
              </a:r>
            </a:p>
            <a:p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форма мышления, отражающая существенные свойства, связи и отношения предметов и явлений, выраженная словом или группой слов.</a:t>
              </a:r>
              <a:endParaRPr lang="ru-RU" dirty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428728" y="285728"/>
            <a:ext cx="5961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Взаимосвязь форм мышления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4797152"/>
            <a:ext cx="707236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Умозаключение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мышления, при которой на основе нескольких суждений делается определенный вывод. Могут быть индуктивными, дедуктивными и по аналогии.</a:t>
            </a:r>
            <a:endParaRPr lang="ru-RU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3356992"/>
            <a:ext cx="592935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Суждение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мышления, отражающая связи между предметами и явлениями; утверждение или отрицание чего-либо. Могут быть истинными и ложными.</a:t>
            </a:r>
            <a:endParaRPr lang="ru-RU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2976" y="857231"/>
            <a:ext cx="7572888" cy="4381952"/>
            <a:chOff x="2340" y="7200"/>
            <a:chExt cx="9728" cy="4891"/>
          </a:xfrm>
        </p:grpSpPr>
        <p:sp>
          <p:nvSpPr>
            <p:cNvPr id="54276" name="Text Box 6"/>
            <p:cNvSpPr txBox="1">
              <a:spLocks noChangeArrowheads="1"/>
            </p:cNvSpPr>
            <p:nvPr/>
          </p:nvSpPr>
          <p:spPr bwMode="auto">
            <a:xfrm>
              <a:off x="3992" y="7918"/>
              <a:ext cx="8076" cy="9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Выражается в умении увидеть новую проблему, поставить новый вопрос и затем решить задачи своими силами. Творческий характер мышления наиболее ярко выражается в его самостоятельности</a:t>
              </a:r>
            </a:p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77" name="Text Box 7"/>
            <p:cNvSpPr txBox="1">
              <a:spLocks noChangeArrowheads="1"/>
            </p:cNvSpPr>
            <p:nvPr/>
          </p:nvSpPr>
          <p:spPr bwMode="auto">
            <a:xfrm>
              <a:off x="3992" y="7200"/>
              <a:ext cx="8076" cy="47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Проявляется в степени проникновения в сущность явления, процесса</a:t>
              </a:r>
            </a:p>
          </p:txBody>
        </p:sp>
        <p:sp>
          <p:nvSpPr>
            <p:cNvPr id="54278" name="Text Box 8"/>
            <p:cNvSpPr txBox="1">
              <a:spLocks noChangeArrowheads="1"/>
            </p:cNvSpPr>
            <p:nvPr/>
          </p:nvSpPr>
          <p:spPr bwMode="auto">
            <a:xfrm>
              <a:off x="3992" y="9031"/>
              <a:ext cx="8076" cy="9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Проявляется в умении изменять намеченный план действий, если этот план не удовлетворяет условиям, которые обнаруживаются в ходе решения задач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>
                <a:latin typeface="Tahoma" pitchFamily="34" charset="0"/>
              </a:endParaRPr>
            </a:p>
          </p:txBody>
        </p:sp>
        <p:sp>
          <p:nvSpPr>
            <p:cNvPr id="54279" name="Text Box 9"/>
            <p:cNvSpPr txBox="1">
              <a:spLocks noChangeArrowheads="1"/>
            </p:cNvSpPr>
            <p:nvPr/>
          </p:nvSpPr>
          <p:spPr bwMode="auto">
            <a:xfrm>
              <a:off x="3992" y="10080"/>
              <a:ext cx="8076" cy="118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Отражается способность человека правильно оценить как объективные условия, так и собственную активность и при необходимости отказаться от избранного пути и найти способ действия, наиболее отвечающий условиям деятельности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>
                <a:latin typeface="Tahoma" pitchFamily="34" charset="0"/>
              </a:endParaRPr>
            </a:p>
          </p:txBody>
        </p:sp>
        <p:sp>
          <p:nvSpPr>
            <p:cNvPr id="54280" name="Text Box 10"/>
            <p:cNvSpPr txBox="1">
              <a:spLocks noChangeArrowheads="1"/>
            </p:cNvSpPr>
            <p:nvPr/>
          </p:nvSpPr>
          <p:spPr bwMode="auto">
            <a:xfrm>
              <a:off x="3992" y="11371"/>
              <a:ext cx="8076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6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Проявляется в способности находить правильные, обоснованные решения и реализовывать их в условиях дефицита времени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>
                <a:latin typeface="Tahoma" pitchFamily="34" charset="0"/>
              </a:endParaRPr>
            </a:p>
          </p:txBody>
        </p:sp>
        <p:sp>
          <p:nvSpPr>
            <p:cNvPr id="54295" name="Text Box 12"/>
            <p:cNvSpPr txBox="1">
              <a:spLocks noChangeArrowheads="1"/>
            </p:cNvSpPr>
            <p:nvPr/>
          </p:nvSpPr>
          <p:spPr bwMode="auto">
            <a:xfrm>
              <a:off x="2340" y="7200"/>
              <a:ext cx="162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293" name="Text Box 15"/>
            <p:cNvSpPr txBox="1">
              <a:spLocks noChangeArrowheads="1"/>
            </p:cNvSpPr>
            <p:nvPr/>
          </p:nvSpPr>
          <p:spPr bwMode="auto">
            <a:xfrm>
              <a:off x="2340" y="7920"/>
              <a:ext cx="1620" cy="10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214678" y="142852"/>
            <a:ext cx="3274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Качества мышления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ятиугольник 25"/>
          <p:cNvSpPr/>
          <p:nvPr/>
        </p:nvSpPr>
        <p:spPr>
          <a:xfrm>
            <a:off x="285720" y="857232"/>
            <a:ext cx="2000264" cy="48463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Глубина мышления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ятиугольник 26"/>
          <p:cNvSpPr/>
          <p:nvPr/>
        </p:nvSpPr>
        <p:spPr>
          <a:xfrm>
            <a:off x="285720" y="1643050"/>
            <a:ext cx="2071702" cy="571504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Самостоятельность мышления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285720" y="2500306"/>
            <a:ext cx="2000264" cy="71438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Гибкость мышления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ятиугольник 30"/>
          <p:cNvSpPr/>
          <p:nvPr/>
        </p:nvSpPr>
        <p:spPr>
          <a:xfrm>
            <a:off x="285720" y="3571876"/>
            <a:ext cx="2071702" cy="642942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Критичность мышления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ятиугольник 31"/>
          <p:cNvSpPr/>
          <p:nvPr/>
        </p:nvSpPr>
        <p:spPr>
          <a:xfrm>
            <a:off x="285720" y="4643446"/>
            <a:ext cx="2071702" cy="571504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Быстрота мышления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 animBg="1"/>
      <p:bldP spid="28" grpId="0" animBg="1"/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23888" y="274638"/>
            <a:ext cx="8520112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Мышление - фундаментальная способность человека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700808"/>
            <a:ext cx="8136904" cy="4464496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dirty="0" smtClean="0"/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Мышление дает возможность познать глубинную сущность объективного мира, законы его существования.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Мышление позволяет предвидеть будущее, оперировать с потенциально возможным, планировать практическую деятельность.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Мышление – активная функция интеллекта, интеллект в действии.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2242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556792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Использованная литература</a:t>
            </a:r>
            <a:r>
              <a:rPr lang="ru-RU" sz="2800" b="1" dirty="0" smtClean="0"/>
              <a:t>:</a:t>
            </a:r>
          </a:p>
          <a:p>
            <a:endParaRPr lang="ru-RU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20888"/>
            <a:ext cx="83582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Р.С. </a:t>
            </a:r>
            <a:r>
              <a:rPr lang="ru-RU" sz="1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Немов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Психология. Учебник- М., </a:t>
            </a:r>
            <a:r>
              <a:rPr lang="ru-RU" sz="1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Юрайт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2009, ч.1</a:t>
            </a:r>
          </a:p>
          <a:p>
            <a:pPr lvl="0" algn="just" eaLnBrk="0" hangingPunct="0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Рубинштейн C.Л. Основы общей психологии. СПб., 1998.</a:t>
            </a:r>
          </a:p>
          <a:p>
            <a:pPr lvl="0" algn="just" eaLnBrk="0" hangingPunct="0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В.Г. Крысько, Психология и педагогика в схемах и таблицах. - М., 2000.</a:t>
            </a:r>
          </a:p>
          <a:p>
            <a:pPr lvl="0" algn="just" eaLnBrk="0" hangingPunct="0">
              <a:buFont typeface="Wingdings" pitchFamily="2" charset="2"/>
              <a:buChar char="Ø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Гиппенрейтер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Ю.Б., Спиридонов В.А.,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Фаликман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М.В. (ред.) Психология мышления</a:t>
            </a:r>
          </a:p>
          <a:p>
            <a:pPr lvl="0">
              <a:buFont typeface="Wingdings" pitchFamily="2" charset="2"/>
              <a:buChar char="Ø"/>
            </a:pPr>
            <a:r>
              <a:rPr lang="ru-RU" sz="1200" u="sng" dirty="0" smtClean="0">
                <a:hlinkClick r:id="rId2"/>
              </a:rPr>
              <a:t>https://ru.wikipedia.org/wiki/</a:t>
            </a:r>
            <a:r>
              <a:rPr lang="ru-RU" sz="1200" dirty="0" smtClean="0"/>
              <a:t> - материал из </a:t>
            </a:r>
            <a:r>
              <a:rPr lang="ru-RU" sz="1200" dirty="0" err="1" smtClean="0"/>
              <a:t>Википедии</a:t>
            </a:r>
            <a:r>
              <a:rPr lang="ru-RU" sz="1200" dirty="0" smtClean="0"/>
              <a:t> — свободной энциклопедии;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1200" u="sng" dirty="0" smtClean="0">
                <a:hlinkClick r:id="rId3"/>
              </a:rPr>
              <a:t>http://www.e-reading.club/chapter.php/98064/15/Tarasova_-_Obshchaya_psihologiya__konspekt_lekciii.html</a:t>
            </a:r>
            <a:r>
              <a:rPr lang="ru-RU" sz="1200" dirty="0" smtClean="0"/>
              <a:t> - понятие мышления; общая психология;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1200" b="1" u="sng" dirty="0" smtClean="0">
                <a:hlinkClick r:id="rId4"/>
              </a:rPr>
              <a:t>https://otvet.mail.ru/question/47699799</a:t>
            </a:r>
            <a:r>
              <a:rPr lang="ru-RU" sz="1200" b="1" dirty="0" smtClean="0"/>
              <a:t> - </a:t>
            </a:r>
            <a:r>
              <a:rPr lang="ru-RU" sz="1200" dirty="0" smtClean="0"/>
              <a:t>Что такое мышление? Виды мышления;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1200" u="sng" dirty="0" smtClean="0">
                <a:hlinkClick r:id="rId5"/>
              </a:rPr>
              <a:t>http://www.grandars.ru/college/psihologiya/myshlenie.html</a:t>
            </a:r>
            <a:r>
              <a:rPr lang="ru-RU" sz="1200" dirty="0" smtClean="0"/>
              <a:t> - мышление, его формы и виды, особенность мышления;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1200" b="1" u="sng" dirty="0" smtClean="0">
                <a:hlinkClick r:id="rId6"/>
              </a:rPr>
              <a:t>http://www.psychologos.ru/articles/view/myshlenie_v_psihologii</a:t>
            </a:r>
            <a:r>
              <a:rPr lang="ru-RU" sz="1200" b="1" dirty="0" smtClean="0"/>
              <a:t> - </a:t>
            </a:r>
            <a:r>
              <a:rPr lang="ru-RU" sz="1200" dirty="0" err="1" smtClean="0"/>
              <a:t>психологос</a:t>
            </a:r>
            <a:r>
              <a:rPr lang="ru-RU" sz="1200" dirty="0" smtClean="0"/>
              <a:t>, мышление визуальное</a:t>
            </a:r>
            <a:r>
              <a:rPr lang="ru-RU" sz="1200" b="1" dirty="0" smtClean="0"/>
              <a:t> (англ. </a:t>
            </a:r>
            <a:r>
              <a:rPr lang="ru-RU" sz="1200" b="1" dirty="0" err="1" smtClean="0"/>
              <a:t>visual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thinking</a:t>
            </a:r>
            <a:r>
              <a:rPr lang="ru-RU" sz="1200" b="1" dirty="0" smtClean="0"/>
              <a:t>), мышление </a:t>
            </a:r>
            <a:r>
              <a:rPr lang="ru-RU" sz="1200" b="1" dirty="0" err="1" smtClean="0"/>
              <a:t>без-образное</a:t>
            </a:r>
            <a:r>
              <a:rPr lang="ru-RU" sz="1200" dirty="0" smtClean="0"/>
              <a:t> (англ. </a:t>
            </a:r>
            <a:r>
              <a:rPr lang="ru-RU" sz="1200" dirty="0" err="1" smtClean="0"/>
              <a:t>imageless</a:t>
            </a:r>
            <a:r>
              <a:rPr lang="ru-RU" sz="1200" dirty="0" smtClean="0"/>
              <a:t> </a:t>
            </a:r>
            <a:r>
              <a:rPr lang="ru-RU" sz="1200" dirty="0" err="1" smtClean="0"/>
              <a:t>thought</a:t>
            </a:r>
            <a:r>
              <a:rPr lang="ru-RU" sz="1200" dirty="0" smtClean="0"/>
              <a:t>) </a:t>
            </a:r>
          </a:p>
          <a:p>
            <a:pPr lvl="0">
              <a:buFont typeface="Wingdings" pitchFamily="2" charset="2"/>
              <a:buChar char="Ø"/>
            </a:pPr>
            <a:r>
              <a:rPr lang="ru-RU" sz="1200" u="sng" dirty="0" smtClean="0">
                <a:hlinkClick r:id="rId7"/>
              </a:rPr>
              <a:t>http://xreferat.com/77/2820-1-myshlenie-cheloveka.html</a:t>
            </a:r>
            <a:r>
              <a:rPr lang="ru-RU" sz="1200" dirty="0" smtClean="0"/>
              <a:t> - </a:t>
            </a:r>
            <a:r>
              <a:rPr lang="ru-RU" sz="1200" b="1" dirty="0" smtClean="0"/>
              <a:t>мышление человека, индивидуальные качества мышления, понимание;</a:t>
            </a:r>
            <a:endParaRPr lang="ru-RU" sz="1200" dirty="0" smtClean="0"/>
          </a:p>
          <a:p>
            <a:pPr lvl="0">
              <a:buFont typeface="Wingdings" pitchFamily="2" charset="2"/>
              <a:buChar char="Ø"/>
            </a:pPr>
            <a:r>
              <a:rPr lang="ru-RU" sz="1200" b="1" u="sng" dirty="0" smtClean="0">
                <a:hlinkClick r:id="rId8"/>
              </a:rPr>
              <a:t>http://www.no-stress.ru/Uchebniki/general-psych/myshlenie.html</a:t>
            </a:r>
            <a:r>
              <a:rPr lang="ru-RU" sz="1200" b="1" dirty="0" smtClean="0"/>
              <a:t> - </a:t>
            </a:r>
            <a:r>
              <a:rPr lang="ru-RU" sz="1200" dirty="0" smtClean="0"/>
              <a:t>мышление – как познавательный процесс, </a:t>
            </a:r>
            <a:r>
              <a:rPr lang="ru-RU" sz="1200" b="1" dirty="0" smtClean="0"/>
              <a:t>мышление и интеллект;</a:t>
            </a:r>
            <a:endParaRPr lang="ru-RU" sz="1200" dirty="0" smtClean="0"/>
          </a:p>
          <a:p>
            <a:pPr lvl="0">
              <a:buFont typeface="Wingdings" pitchFamily="2" charset="2"/>
              <a:buChar char="Ø"/>
            </a:pPr>
            <a:r>
              <a:rPr lang="ru-RU" sz="1200" u="sng" dirty="0" smtClean="0">
                <a:hlinkClick r:id="rId9"/>
              </a:rPr>
              <a:t>http://libsib.ru/obschaya-psichologiya/psichologiya-mishleniya/vse-stranits</a:t>
            </a:r>
            <a:r>
              <a:rPr lang="ru-RU" sz="1200" dirty="0" smtClean="0"/>
              <a:t> - литература для студентов, </a:t>
            </a:r>
            <a:r>
              <a:rPr lang="ru-RU" sz="1200" b="1" dirty="0" smtClean="0"/>
              <a:t>психология </a:t>
            </a:r>
            <a:r>
              <a:rPr lang="ru-RU" sz="1200" dirty="0" smtClean="0"/>
              <a:t>мышления, </a:t>
            </a:r>
            <a:r>
              <a:rPr lang="ru-RU" sz="1200" b="1" dirty="0" smtClean="0"/>
              <a:t>психология и логика;</a:t>
            </a:r>
            <a:endParaRPr lang="ru-RU" sz="1200" dirty="0" smtClean="0"/>
          </a:p>
          <a:p>
            <a:pPr lvl="0">
              <a:buFont typeface="Wingdings" pitchFamily="2" charset="2"/>
              <a:buChar char="Ø"/>
            </a:pPr>
            <a:r>
              <a:rPr lang="ru-RU" sz="1200" u="sng" dirty="0" smtClean="0">
                <a:hlinkClick r:id="rId10"/>
              </a:rPr>
              <a:t>http://psinovo.ru/referati_po_psichologii_i_pedagogike/psichologiya_mishleniya.html -</a:t>
            </a:r>
            <a:r>
              <a:rPr lang="ru-RU" sz="1200" dirty="0" smtClean="0"/>
              <a:t> </a:t>
            </a:r>
            <a:r>
              <a:rPr lang="ru-RU" sz="1200" dirty="0" err="1" smtClean="0">
                <a:hlinkClick r:id="rId11"/>
              </a:rPr>
              <a:t>Psinovo.ru</a:t>
            </a:r>
            <a:r>
              <a:rPr lang="ru-RU" sz="1200" dirty="0" smtClean="0"/>
              <a:t> - сайт помощи психологам, педагогам, студентам и родителям, интуитивное и аналитическое (логическое) мышление;</a:t>
            </a:r>
          </a:p>
          <a:p>
            <a:pPr lvl="0">
              <a:buFont typeface="Wingdings" pitchFamily="2" charset="2"/>
              <a:buChar char="Ø"/>
            </a:pPr>
            <a:r>
              <a:rPr lang="ru-RU" sz="1200" u="sng" dirty="0" smtClean="0">
                <a:hlinkClick r:id="rId12"/>
              </a:rPr>
              <a:t>http://www.kazedu.kz/referat/88863</a:t>
            </a:r>
            <a:r>
              <a:rPr lang="ru-RU" sz="1200" dirty="0" smtClean="0"/>
              <a:t> - мышление. Общая характеристика мышления, мыслительные операции.</a:t>
            </a:r>
          </a:p>
          <a:p>
            <a:pPr lvl="0" algn="just" eaLnBrk="0" hangingPunct="0"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Татьяна\Desktop\Безымянный.png"/>
          <p:cNvPicPr/>
          <p:nvPr/>
        </p:nvPicPr>
        <p:blipFill>
          <a:blip r:embed="rId13" cstate="print"/>
          <a:srcRect l="12830" t="16297" r="12616" b="50595"/>
          <a:stretch>
            <a:fillRect/>
          </a:stretch>
        </p:blipFill>
        <p:spPr bwMode="auto">
          <a:xfrm>
            <a:off x="1619672" y="116632"/>
            <a:ext cx="64807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Татьяна\Desktop\Безымянный.png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16633"/>
            <a:ext cx="1477645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14612" y="3357562"/>
            <a:ext cx="55007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3" descr="MCj04280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548680"/>
            <a:ext cx="3878361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2483768" y="246221"/>
            <a:ext cx="66602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мыслю – значит, я существую.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Декарт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bg1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420888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Мышление – основа познавательного 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процесса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8670"/>
            <a:ext cx="88924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defRPr/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36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высшая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форма познавательной деятельности человека, позволяющая отражать окружающую действительность обобщенно, опосредованно и устанавливать связи и отношения между предметами и явлениями</a:t>
            </a:r>
            <a:r>
              <a:rPr lang="ru-RU" sz="3600" dirty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>
            <a:spLocks noChangeArrowheads="1"/>
          </p:cNvSpPr>
          <p:nvPr/>
        </p:nvSpPr>
        <p:spPr bwMode="auto">
          <a:xfrm>
            <a:off x="755650" y="0"/>
            <a:ext cx="7777163" cy="576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МЫШЛЕНИЕ</a:t>
            </a:r>
          </a:p>
        </p:txBody>
      </p:sp>
      <p:sp>
        <p:nvSpPr>
          <p:cNvPr id="48132" name="Line 15"/>
          <p:cNvSpPr>
            <a:spLocks noChangeShapeType="1"/>
          </p:cNvSpPr>
          <p:nvPr/>
        </p:nvSpPr>
        <p:spPr bwMode="auto">
          <a:xfrm>
            <a:off x="827088" y="620713"/>
            <a:ext cx="3744912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8133" name="Line 16"/>
          <p:cNvSpPr>
            <a:spLocks noChangeShapeType="1"/>
          </p:cNvSpPr>
          <p:nvPr/>
        </p:nvSpPr>
        <p:spPr bwMode="auto">
          <a:xfrm flipH="1">
            <a:off x="4572000" y="620713"/>
            <a:ext cx="3960813" cy="504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8134" name="Line 17"/>
          <p:cNvSpPr>
            <a:spLocks noChangeShapeType="1"/>
          </p:cNvSpPr>
          <p:nvPr/>
        </p:nvSpPr>
        <p:spPr bwMode="auto">
          <a:xfrm>
            <a:off x="1071538" y="1142984"/>
            <a:ext cx="288925" cy="1944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8135" name="Line 18"/>
          <p:cNvSpPr>
            <a:spLocks noChangeShapeType="1"/>
          </p:cNvSpPr>
          <p:nvPr/>
        </p:nvSpPr>
        <p:spPr bwMode="auto">
          <a:xfrm flipH="1">
            <a:off x="1071538" y="3071810"/>
            <a:ext cx="288925" cy="1871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8136" name="Line 19"/>
          <p:cNvSpPr>
            <a:spLocks noChangeShapeType="1"/>
          </p:cNvSpPr>
          <p:nvPr/>
        </p:nvSpPr>
        <p:spPr bwMode="auto">
          <a:xfrm>
            <a:off x="1643042" y="1571612"/>
            <a:ext cx="0" cy="2447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8137" name="Line 20"/>
          <p:cNvSpPr>
            <a:spLocks noChangeShapeType="1"/>
          </p:cNvSpPr>
          <p:nvPr/>
        </p:nvSpPr>
        <p:spPr bwMode="auto">
          <a:xfrm>
            <a:off x="1643042" y="4071942"/>
            <a:ext cx="504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8138" name="Line 21"/>
          <p:cNvSpPr>
            <a:spLocks noChangeShapeType="1"/>
          </p:cNvSpPr>
          <p:nvPr/>
        </p:nvSpPr>
        <p:spPr bwMode="auto">
          <a:xfrm>
            <a:off x="1643042" y="2714620"/>
            <a:ext cx="5032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8139" name="Line 22"/>
          <p:cNvSpPr>
            <a:spLocks noChangeShapeType="1"/>
          </p:cNvSpPr>
          <p:nvPr/>
        </p:nvSpPr>
        <p:spPr bwMode="auto">
          <a:xfrm>
            <a:off x="1643042" y="1571612"/>
            <a:ext cx="504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24279" name="Rectangle 23"/>
          <p:cNvSpPr>
            <a:spLocks noChangeArrowheads="1"/>
          </p:cNvSpPr>
          <p:nvPr/>
        </p:nvSpPr>
        <p:spPr bwMode="auto">
          <a:xfrm>
            <a:off x="2214546" y="1428736"/>
            <a:ext cx="6572296" cy="576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Установление всеобщих взаимосвязей </a:t>
            </a:r>
          </a:p>
        </p:txBody>
      </p:sp>
      <p:sp>
        <p:nvSpPr>
          <p:cNvPr id="224280" name="Rectangle 24"/>
          <p:cNvSpPr>
            <a:spLocks noChangeArrowheads="1"/>
          </p:cNvSpPr>
          <p:nvPr/>
        </p:nvSpPr>
        <p:spPr bwMode="auto">
          <a:xfrm>
            <a:off x="2285984" y="2357430"/>
            <a:ext cx="6500858" cy="8572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Понимание сущности конкретного явления как</a:t>
            </a:r>
          </a:p>
          <a:p>
            <a:pPr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разновидности определенного класса явлений  </a:t>
            </a:r>
          </a:p>
        </p:txBody>
      </p:sp>
      <p:sp>
        <p:nvSpPr>
          <p:cNvPr id="224281" name="Rectangle 25"/>
          <p:cNvSpPr>
            <a:spLocks noChangeArrowheads="1"/>
          </p:cNvSpPr>
          <p:nvPr/>
        </p:nvSpPr>
        <p:spPr bwMode="auto">
          <a:xfrm>
            <a:off x="2214546" y="3786190"/>
            <a:ext cx="6643734" cy="576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Обобщение свойств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однородной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группы явлений и др.</a:t>
            </a:r>
          </a:p>
        </p:txBody>
      </p:sp>
      <p:sp>
        <p:nvSpPr>
          <p:cNvPr id="48143" name="Rectangle 26"/>
          <p:cNvSpPr>
            <a:spLocks noChangeArrowheads="1"/>
          </p:cNvSpPr>
          <p:nvPr/>
        </p:nvSpPr>
        <p:spPr bwMode="auto">
          <a:xfrm rot="-5400000">
            <a:off x="-1008424" y="2794319"/>
            <a:ext cx="3601692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224279" grpId="0" animBg="1"/>
      <p:bldP spid="224280" grpId="0" animBg="1"/>
      <p:bldP spid="224281" grpId="0" animBg="1"/>
      <p:bldP spid="481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8313" y="500149"/>
            <a:ext cx="8205787" cy="5357743"/>
            <a:chOff x="1800" y="372"/>
            <a:chExt cx="9180" cy="4688"/>
          </a:xfrm>
        </p:grpSpPr>
        <p:sp>
          <p:nvSpPr>
            <p:cNvPr id="50179" name="Text Box 5"/>
            <p:cNvSpPr txBox="1">
              <a:spLocks noChangeArrowheads="1"/>
            </p:cNvSpPr>
            <p:nvPr/>
          </p:nvSpPr>
          <p:spPr bwMode="auto">
            <a:xfrm>
              <a:off x="9000" y="3980"/>
              <a:ext cx="198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Интуитивное</a:t>
              </a:r>
            </a:p>
            <a:p>
              <a:endParaRPr lang="ru-RU" dirty="0">
                <a:latin typeface="Tahoma" pitchFamily="34" charset="0"/>
              </a:endParaRPr>
            </a:p>
          </p:txBody>
        </p:sp>
        <p:sp>
          <p:nvSpPr>
            <p:cNvPr id="50180" name="Text Box 6"/>
            <p:cNvSpPr txBox="1">
              <a:spLocks noChangeArrowheads="1"/>
            </p:cNvSpPr>
            <p:nvPr/>
          </p:nvSpPr>
          <p:spPr bwMode="auto">
            <a:xfrm>
              <a:off x="9000" y="3440"/>
              <a:ext cx="198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Дискурсивное</a:t>
              </a:r>
            </a:p>
          </p:txBody>
        </p:sp>
        <p:sp>
          <p:nvSpPr>
            <p:cNvPr id="50181" name="Text Box 7"/>
            <p:cNvSpPr txBox="1">
              <a:spLocks noChangeArrowheads="1"/>
            </p:cNvSpPr>
            <p:nvPr/>
          </p:nvSpPr>
          <p:spPr bwMode="auto">
            <a:xfrm>
              <a:off x="3754" y="372"/>
              <a:ext cx="5275" cy="4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Классификация мышления</a:t>
              </a:r>
              <a:endPara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23" name="Text Box 9"/>
            <p:cNvSpPr txBox="1">
              <a:spLocks noChangeArrowheads="1"/>
            </p:cNvSpPr>
            <p:nvPr/>
          </p:nvSpPr>
          <p:spPr bwMode="auto">
            <a:xfrm>
              <a:off x="2160" y="2163"/>
              <a:ext cx="1800" cy="10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100" b="1" dirty="0">
                <a:solidFill>
                  <a:srgbClr val="000000"/>
                </a:solidFill>
                <a:latin typeface="Tahoma" pitchFamily="34" charset="0"/>
              </a:endParaRPr>
            </a:p>
            <a:p>
              <a:endParaRPr lang="ru-RU" dirty="0">
                <a:latin typeface="Tahoma" pitchFamily="34" charset="0"/>
              </a:endParaRPr>
            </a:p>
          </p:txBody>
        </p:sp>
        <p:sp>
          <p:nvSpPr>
            <p:cNvPr id="50221" name="Text Box 12"/>
            <p:cNvSpPr txBox="1">
              <a:spLocks noChangeArrowheads="1"/>
            </p:cNvSpPr>
            <p:nvPr/>
          </p:nvSpPr>
          <p:spPr bwMode="auto">
            <a:xfrm>
              <a:off x="9180" y="2180"/>
              <a:ext cx="1800" cy="9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dirty="0">
                <a:latin typeface="Tahoma" pitchFamily="34" charset="0"/>
              </a:endParaRPr>
            </a:p>
          </p:txBody>
        </p:sp>
        <p:sp>
          <p:nvSpPr>
            <p:cNvPr id="50219" name="Text Box 15"/>
            <p:cNvSpPr txBox="1">
              <a:spLocks noChangeArrowheads="1"/>
            </p:cNvSpPr>
            <p:nvPr/>
          </p:nvSpPr>
          <p:spPr bwMode="auto">
            <a:xfrm>
              <a:off x="4500" y="2160"/>
              <a:ext cx="1800" cy="10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217" name="Text Box 18"/>
            <p:cNvSpPr txBox="1">
              <a:spLocks noChangeArrowheads="1"/>
            </p:cNvSpPr>
            <p:nvPr/>
          </p:nvSpPr>
          <p:spPr bwMode="auto">
            <a:xfrm>
              <a:off x="6840" y="2180"/>
              <a:ext cx="1800" cy="10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500" b="1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algn="ctr"/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100" b="1" dirty="0">
                <a:latin typeface="Tahoma" pitchFamily="34" charset="0"/>
              </a:endParaRPr>
            </a:p>
            <a:p>
              <a:endParaRPr lang="ru-RU" dirty="0">
                <a:latin typeface="Tahoma" pitchFamily="34" charset="0"/>
              </a:endParaRPr>
            </a:p>
          </p:txBody>
        </p:sp>
        <p:sp>
          <p:nvSpPr>
            <p:cNvPr id="50186" name="Line 20"/>
            <p:cNvSpPr>
              <a:spLocks noChangeShapeType="1"/>
            </p:cNvSpPr>
            <p:nvPr/>
          </p:nvSpPr>
          <p:spPr bwMode="auto">
            <a:xfrm>
              <a:off x="4140" y="2540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7" name="Line 21"/>
            <p:cNvSpPr>
              <a:spLocks noChangeShapeType="1"/>
            </p:cNvSpPr>
            <p:nvPr/>
          </p:nvSpPr>
          <p:spPr bwMode="auto">
            <a:xfrm flipV="1">
              <a:off x="6480" y="2540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8" name="Line 22"/>
            <p:cNvSpPr>
              <a:spLocks noChangeShapeType="1"/>
            </p:cNvSpPr>
            <p:nvPr/>
          </p:nvSpPr>
          <p:spPr bwMode="auto">
            <a:xfrm flipV="1">
              <a:off x="4140" y="2540"/>
              <a:ext cx="0" cy="2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9" name="Line 23"/>
            <p:cNvSpPr>
              <a:spLocks noChangeShapeType="1"/>
            </p:cNvSpPr>
            <p:nvPr/>
          </p:nvSpPr>
          <p:spPr bwMode="auto">
            <a:xfrm flipV="1">
              <a:off x="1800" y="2540"/>
              <a:ext cx="0" cy="2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0" name="Line 24"/>
            <p:cNvSpPr>
              <a:spLocks noChangeShapeType="1"/>
            </p:cNvSpPr>
            <p:nvPr/>
          </p:nvSpPr>
          <p:spPr bwMode="auto">
            <a:xfrm>
              <a:off x="8640" y="1640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1" name="Line 25"/>
            <p:cNvSpPr>
              <a:spLocks noChangeShapeType="1"/>
            </p:cNvSpPr>
            <p:nvPr/>
          </p:nvSpPr>
          <p:spPr bwMode="auto">
            <a:xfrm>
              <a:off x="3060" y="1640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2" name="Line 26"/>
            <p:cNvSpPr>
              <a:spLocks noChangeShapeType="1"/>
            </p:cNvSpPr>
            <p:nvPr/>
          </p:nvSpPr>
          <p:spPr bwMode="auto">
            <a:xfrm>
              <a:off x="1800" y="2540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3" name="Line 27"/>
            <p:cNvSpPr>
              <a:spLocks noChangeShapeType="1"/>
            </p:cNvSpPr>
            <p:nvPr/>
          </p:nvSpPr>
          <p:spPr bwMode="auto">
            <a:xfrm>
              <a:off x="8820" y="2540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4" name="Line 28"/>
            <p:cNvSpPr>
              <a:spLocks noChangeShapeType="1"/>
            </p:cNvSpPr>
            <p:nvPr/>
          </p:nvSpPr>
          <p:spPr bwMode="auto">
            <a:xfrm>
              <a:off x="6480" y="2540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5" name="Line 29"/>
            <p:cNvSpPr>
              <a:spLocks noChangeShapeType="1"/>
            </p:cNvSpPr>
            <p:nvPr/>
          </p:nvSpPr>
          <p:spPr bwMode="auto">
            <a:xfrm>
              <a:off x="3060" y="1640"/>
              <a:ext cx="0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6" name="Line 30"/>
            <p:cNvSpPr>
              <a:spLocks noChangeShapeType="1"/>
            </p:cNvSpPr>
            <p:nvPr/>
          </p:nvSpPr>
          <p:spPr bwMode="auto">
            <a:xfrm>
              <a:off x="10080" y="1640"/>
              <a:ext cx="0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7" name="Line 31"/>
            <p:cNvSpPr>
              <a:spLocks noChangeShapeType="1"/>
            </p:cNvSpPr>
            <p:nvPr/>
          </p:nvSpPr>
          <p:spPr bwMode="auto">
            <a:xfrm>
              <a:off x="5400" y="1820"/>
              <a:ext cx="0" cy="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8" name="Line 32"/>
            <p:cNvSpPr>
              <a:spLocks noChangeShapeType="1"/>
            </p:cNvSpPr>
            <p:nvPr/>
          </p:nvSpPr>
          <p:spPr bwMode="auto">
            <a:xfrm>
              <a:off x="7740" y="182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9" name="Line 33"/>
            <p:cNvSpPr>
              <a:spLocks noChangeShapeType="1"/>
            </p:cNvSpPr>
            <p:nvPr/>
          </p:nvSpPr>
          <p:spPr bwMode="auto">
            <a:xfrm>
              <a:off x="8820" y="2540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0" name="Text Box 34"/>
            <p:cNvSpPr txBox="1">
              <a:spLocks noChangeArrowheads="1"/>
            </p:cNvSpPr>
            <p:nvPr/>
          </p:nvSpPr>
          <p:spPr bwMode="auto">
            <a:xfrm>
              <a:off x="1980" y="3980"/>
              <a:ext cx="198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Наглядно-образное</a:t>
              </a:r>
            </a:p>
            <a:p>
              <a:pPr algn="ctr"/>
              <a:endParaRPr lang="ru-RU" dirty="0">
                <a:latin typeface="Tahoma" pitchFamily="34" charset="0"/>
              </a:endParaRPr>
            </a:p>
          </p:txBody>
        </p:sp>
        <p:sp>
          <p:nvSpPr>
            <p:cNvPr id="50201" name="Text Box 35"/>
            <p:cNvSpPr txBox="1">
              <a:spLocks noChangeArrowheads="1"/>
            </p:cNvSpPr>
            <p:nvPr/>
          </p:nvSpPr>
          <p:spPr bwMode="auto">
            <a:xfrm>
              <a:off x="1980" y="3372"/>
              <a:ext cx="1980" cy="5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Наглядно-действенное</a:t>
              </a:r>
            </a:p>
          </p:txBody>
        </p:sp>
        <p:sp>
          <p:nvSpPr>
            <p:cNvPr id="50202" name="Text Box 36"/>
            <p:cNvSpPr txBox="1">
              <a:spLocks noChangeArrowheads="1"/>
            </p:cNvSpPr>
            <p:nvPr/>
          </p:nvSpPr>
          <p:spPr bwMode="auto">
            <a:xfrm>
              <a:off x="4320" y="4340"/>
              <a:ext cx="1980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Продуктивное </a:t>
              </a:r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(творческое)</a:t>
              </a:r>
            </a:p>
            <a:p>
              <a:endParaRPr lang="ru-RU" sz="1400" dirty="0">
                <a:latin typeface="Tahoma" pitchFamily="34" charset="0"/>
              </a:endParaRPr>
            </a:p>
          </p:txBody>
        </p:sp>
        <p:sp>
          <p:nvSpPr>
            <p:cNvPr id="50203" name="Text Box 37"/>
            <p:cNvSpPr txBox="1">
              <a:spLocks noChangeArrowheads="1"/>
            </p:cNvSpPr>
            <p:nvPr/>
          </p:nvSpPr>
          <p:spPr bwMode="auto">
            <a:xfrm>
              <a:off x="4320" y="3440"/>
              <a:ext cx="2071" cy="7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Репродуктивное </a:t>
              </a:r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(воспроизводящее)</a:t>
              </a:r>
            </a:p>
          </p:txBody>
        </p:sp>
        <p:sp>
          <p:nvSpPr>
            <p:cNvPr id="50204" name="Text Box 38"/>
            <p:cNvSpPr txBox="1">
              <a:spLocks noChangeArrowheads="1"/>
            </p:cNvSpPr>
            <p:nvPr/>
          </p:nvSpPr>
          <p:spPr bwMode="auto">
            <a:xfrm>
              <a:off x="6660" y="3980"/>
              <a:ext cx="198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Практическое</a:t>
              </a:r>
            </a:p>
            <a:p>
              <a:endParaRPr lang="ru-RU" dirty="0">
                <a:latin typeface="Tahoma" pitchFamily="34" charset="0"/>
              </a:endParaRPr>
            </a:p>
          </p:txBody>
        </p:sp>
        <p:sp>
          <p:nvSpPr>
            <p:cNvPr id="50205" name="Text Box 39"/>
            <p:cNvSpPr txBox="1">
              <a:spLocks noChangeArrowheads="1"/>
            </p:cNvSpPr>
            <p:nvPr/>
          </p:nvSpPr>
          <p:spPr bwMode="auto">
            <a:xfrm>
              <a:off x="6660" y="3440"/>
              <a:ext cx="198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Теоретическое</a:t>
              </a:r>
            </a:p>
            <a:p>
              <a:endParaRPr lang="ru-RU" sz="1400" dirty="0">
                <a:latin typeface="Tahoma" pitchFamily="34" charset="0"/>
              </a:endParaRPr>
            </a:p>
          </p:txBody>
        </p:sp>
        <p:sp>
          <p:nvSpPr>
            <p:cNvPr id="50206" name="Text Box 40"/>
            <p:cNvSpPr txBox="1">
              <a:spLocks noChangeArrowheads="1"/>
            </p:cNvSpPr>
            <p:nvPr/>
          </p:nvSpPr>
          <p:spPr bwMode="auto">
            <a:xfrm>
              <a:off x="1980" y="4520"/>
              <a:ext cx="1980" cy="47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Абстрактно-логическое</a:t>
              </a:r>
            </a:p>
          </p:txBody>
        </p:sp>
        <p:sp>
          <p:nvSpPr>
            <p:cNvPr id="50207" name="Line 41"/>
            <p:cNvSpPr>
              <a:spLocks noChangeShapeType="1"/>
            </p:cNvSpPr>
            <p:nvPr/>
          </p:nvSpPr>
          <p:spPr bwMode="auto">
            <a:xfrm>
              <a:off x="8820" y="362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8" name="Line 42"/>
            <p:cNvSpPr>
              <a:spLocks noChangeShapeType="1"/>
            </p:cNvSpPr>
            <p:nvPr/>
          </p:nvSpPr>
          <p:spPr bwMode="auto">
            <a:xfrm>
              <a:off x="1800" y="470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9" name="Line 43"/>
            <p:cNvSpPr>
              <a:spLocks noChangeShapeType="1"/>
            </p:cNvSpPr>
            <p:nvPr/>
          </p:nvSpPr>
          <p:spPr bwMode="auto">
            <a:xfrm>
              <a:off x="1800" y="416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0" name="Line 44"/>
            <p:cNvSpPr>
              <a:spLocks noChangeShapeType="1"/>
            </p:cNvSpPr>
            <p:nvPr/>
          </p:nvSpPr>
          <p:spPr bwMode="auto">
            <a:xfrm>
              <a:off x="1800" y="362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1" name="Line 45"/>
            <p:cNvSpPr>
              <a:spLocks noChangeShapeType="1"/>
            </p:cNvSpPr>
            <p:nvPr/>
          </p:nvSpPr>
          <p:spPr bwMode="auto">
            <a:xfrm>
              <a:off x="4140" y="470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2" name="Line 46"/>
            <p:cNvSpPr>
              <a:spLocks noChangeShapeType="1"/>
            </p:cNvSpPr>
            <p:nvPr/>
          </p:nvSpPr>
          <p:spPr bwMode="auto">
            <a:xfrm>
              <a:off x="4140" y="380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3" name="Line 47"/>
            <p:cNvSpPr>
              <a:spLocks noChangeShapeType="1"/>
            </p:cNvSpPr>
            <p:nvPr/>
          </p:nvSpPr>
          <p:spPr bwMode="auto">
            <a:xfrm>
              <a:off x="6480" y="416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4" name="Line 48"/>
            <p:cNvSpPr>
              <a:spLocks noChangeShapeType="1"/>
            </p:cNvSpPr>
            <p:nvPr/>
          </p:nvSpPr>
          <p:spPr bwMode="auto">
            <a:xfrm>
              <a:off x="6480" y="362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5" name="Line 49"/>
            <p:cNvSpPr>
              <a:spLocks noChangeShapeType="1"/>
            </p:cNvSpPr>
            <p:nvPr/>
          </p:nvSpPr>
          <p:spPr bwMode="auto">
            <a:xfrm>
              <a:off x="8820" y="4160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6" name="Text Box 50"/>
            <p:cNvSpPr txBox="1">
              <a:spLocks noChangeArrowheads="1"/>
            </p:cNvSpPr>
            <p:nvPr/>
          </p:nvSpPr>
          <p:spPr bwMode="auto">
            <a:xfrm>
              <a:off x="4553" y="1435"/>
              <a:ext cx="4140" cy="36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chemeClr val="bg1">
                  <a:lumMod val="2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Виды мышления</a:t>
              </a:r>
            </a:p>
          </p:txBody>
        </p:sp>
      </p:grpSp>
      <p:sp>
        <p:nvSpPr>
          <p:cNvPr id="54" name="Блок-схема: ссылка на другую страницу 53"/>
          <p:cNvSpPr/>
          <p:nvPr/>
        </p:nvSpPr>
        <p:spPr>
          <a:xfrm>
            <a:off x="857224" y="2500306"/>
            <a:ext cx="1327028" cy="1041276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форме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ссылка на другую страницу 55"/>
          <p:cNvSpPr/>
          <p:nvPr/>
        </p:nvSpPr>
        <p:spPr>
          <a:xfrm>
            <a:off x="2857488" y="2571744"/>
            <a:ext cx="1643074" cy="1143008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степени новизны и оригинальности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Блок-схема: ссылка на другую страницу 56"/>
          <p:cNvSpPr/>
          <p:nvPr/>
        </p:nvSpPr>
        <p:spPr>
          <a:xfrm>
            <a:off x="5000628" y="2571744"/>
            <a:ext cx="1571636" cy="1000132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характеру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решаемых задач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Блок-схема: ссылка на другую страницу 57"/>
          <p:cNvSpPr/>
          <p:nvPr/>
        </p:nvSpPr>
        <p:spPr>
          <a:xfrm>
            <a:off x="7143768" y="2500306"/>
            <a:ext cx="1643074" cy="1000132"/>
          </a:xfrm>
          <a:prstGeom prst="flowChartOffpage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степени развернутости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357166"/>
            <a:ext cx="835824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Наглядно-действенное мышление </a:t>
            </a:r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 мышления, опирающийся на непосредственное восприятие предметов в процессе действий с ними. Это мышление есть наиболее элементарный вид мышления, возникающий в практической деятельности и являющийся основой для формирования более сложных видов мышления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bg1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857496"/>
            <a:ext cx="83582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Наглядно-образное мышление </a:t>
            </a:r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 мышления, характеризующийся опорой на представления и образы. При наглядно-образном мышлении ситуация преобразуется в плане образа или представления.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857760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Абстрактно-логическое (отвлеченное) мышление </a:t>
            </a:r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 мышления, основанный на выделении существенных свойств и связей предмета и отвлечении от других, несущественных.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476672"/>
            <a:ext cx="803126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характеру решаемых задач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различают мышление:</a:t>
            </a:r>
          </a:p>
          <a:p>
            <a:pPr lvl="5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	теоретическое; </a:t>
            </a:r>
          </a:p>
          <a:p>
            <a:pPr lvl="5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	практическое.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77072"/>
            <a:ext cx="864096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Практическое мышление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основе суждений и умозаключений, основанных на решении практических задач. Основная задача практического мышления - разработка средств практического преобразования действительности: постановка цели, создание плана, проекта, схемы.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92896"/>
            <a:ext cx="8390166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Теоретическое мышление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основе теоретических рассуждений и умозаключений. Теоретическое мышление - это познание законов и правил.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142852"/>
            <a:ext cx="75724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степени развернутости различают мышление:</a:t>
            </a:r>
          </a:p>
          <a:p>
            <a:pPr lvl="0"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дискурсивное и интуитивное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942" y="1785926"/>
            <a:ext cx="3643338" cy="4524315"/>
          </a:xfrm>
          <a:prstGeom prst="rect">
            <a:avLst/>
          </a:prstGeom>
          <a:effectLst>
            <a:outerShdw blurRad="50800" dist="25000" dir="5400000" rotWithShape="0">
              <a:schemeClr val="dk1">
                <a:shade val="30000"/>
                <a:satMod val="150000"/>
                <a:alpha val="38000"/>
              </a:schemeClr>
            </a:outerShdw>
            <a:softEdge rad="317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Дискурсивное (аналитическое) мышление </a:t>
            </a:r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опосредованное логикой рассуждений, а не восприятия. Аналитическое мышление развернуто во времени, имеет четко выраженные этапы, представлено в сознании самого мыслящего человека.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1714488"/>
            <a:ext cx="4214842" cy="4801314"/>
          </a:xfrm>
          <a:prstGeom prst="rect">
            <a:avLst/>
          </a:prstGeom>
          <a:effectLst>
            <a:outerShdw blurRad="50800" dist="25000" dir="5400000" rotWithShape="0">
              <a:schemeClr val="dk1">
                <a:shade val="30000"/>
                <a:satMod val="150000"/>
                <a:alpha val="38000"/>
              </a:schemeClr>
            </a:outerShdw>
            <a:softEdge rad="317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Интуитивное мышление</a:t>
            </a:r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основе непосредственных чувственных восприятий и непосредственного отражения воздействий предметов и явлений объективного мира. Интуитивное мышление характеризуется быстротой протекания, отсутствием четко выраженных этапов, является минимально осознанным.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67819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степени новизны и оригинальности различают мышление:</a:t>
            </a:r>
          </a:p>
          <a:p>
            <a:pPr lvl="1" algn="ctr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репродуктивное </a:t>
            </a:r>
          </a:p>
          <a:p>
            <a:pPr lvl="1" algn="ctr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продуктивное (творческое).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571744"/>
            <a:ext cx="49349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Репродуктивное мышление </a:t>
            </a:r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основе образов и представлений, почерпнутых из каких-то определенных источников.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4581128"/>
            <a:ext cx="50800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Продуктивное мышление </a:t>
            </a:r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мышление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основе творческого воображения.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мраморный">
  <a:themeElements>
    <a:clrScheme name="Тема Office 2">
      <a:dk1>
        <a:srgbClr val="000000"/>
      </a:dk1>
      <a:lt1>
        <a:srgbClr val="99FFCC"/>
      </a:lt1>
      <a:dk2>
        <a:srgbClr val="000000"/>
      </a:dk2>
      <a:lt2>
        <a:srgbClr val="CCCCCC"/>
      </a:lt2>
      <a:accent1>
        <a:srgbClr val="337306"/>
      </a:accent1>
      <a:accent2>
        <a:srgbClr val="0B576E"/>
      </a:accent2>
      <a:accent3>
        <a:srgbClr val="CAFFE2"/>
      </a:accent3>
      <a:accent4>
        <a:srgbClr val="000000"/>
      </a:accent4>
      <a:accent5>
        <a:srgbClr val="ADBCAA"/>
      </a:accent5>
      <a:accent6>
        <a:srgbClr val="094E63"/>
      </a:accent6>
      <a:hlink>
        <a:srgbClr val="00592D"/>
      </a:hlink>
      <a:folHlink>
        <a:srgbClr val="413B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CAFFE2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CAFFE2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CAFFE2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CAFFE2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FFFFFF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FFFFFF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FFFFFF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FFFFFF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FFCC"/>
      </a:lt1>
      <a:dk2>
        <a:srgbClr val="000000"/>
      </a:dk2>
      <a:lt2>
        <a:srgbClr val="CCCCCC"/>
      </a:lt2>
      <a:accent1>
        <a:srgbClr val="337306"/>
      </a:accent1>
      <a:accent2>
        <a:srgbClr val="0B576E"/>
      </a:accent2>
      <a:accent3>
        <a:srgbClr val="CAFFE2"/>
      </a:accent3>
      <a:accent4>
        <a:srgbClr val="000000"/>
      </a:accent4>
      <a:accent5>
        <a:srgbClr val="ADBCAA"/>
      </a:accent5>
      <a:accent6>
        <a:srgbClr val="094E63"/>
      </a:accent6>
      <a:hlink>
        <a:srgbClr val="00592D"/>
      </a:hlink>
      <a:folHlink>
        <a:srgbClr val="413B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CAFFE2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CAFFE2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CAFFE2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FFCC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CAFFE2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8040"/>
        </a:accent1>
        <a:accent2>
          <a:srgbClr val="00734C"/>
        </a:accent2>
        <a:accent3>
          <a:srgbClr val="FFFFFF"/>
        </a:accent3>
        <a:accent4>
          <a:srgbClr val="000000"/>
        </a:accent4>
        <a:accent5>
          <a:srgbClr val="AAC0AF"/>
        </a:accent5>
        <a:accent6>
          <a:srgbClr val="006844"/>
        </a:accent6>
        <a:hlink>
          <a:srgbClr val="006633"/>
        </a:hlink>
        <a:folHlink>
          <a:srgbClr val="0059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37306"/>
        </a:accent1>
        <a:accent2>
          <a:srgbClr val="0B576E"/>
        </a:accent2>
        <a:accent3>
          <a:srgbClr val="FFFFFF"/>
        </a:accent3>
        <a:accent4>
          <a:srgbClr val="000000"/>
        </a:accent4>
        <a:accent5>
          <a:srgbClr val="ADBCAA"/>
        </a:accent5>
        <a:accent6>
          <a:srgbClr val="094E63"/>
        </a:accent6>
        <a:hlink>
          <a:srgbClr val="00592D"/>
        </a:hlink>
        <a:folHlink>
          <a:srgbClr val="413B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44700"/>
        </a:accent1>
        <a:accent2>
          <a:srgbClr val="006633"/>
        </a:accent2>
        <a:accent3>
          <a:srgbClr val="FFFFFF"/>
        </a:accent3>
        <a:accent4>
          <a:srgbClr val="000000"/>
        </a:accent4>
        <a:accent5>
          <a:srgbClr val="C8B1AA"/>
        </a:accent5>
        <a:accent6>
          <a:srgbClr val="005C2D"/>
        </a:accent6>
        <a:hlink>
          <a:srgbClr val="732235"/>
        </a:hlink>
        <a:folHlink>
          <a:srgbClr val="5A1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500"/>
        </a:accent1>
        <a:accent2>
          <a:srgbClr val="8C3A2A"/>
        </a:accent2>
        <a:accent3>
          <a:srgbClr val="FFFFFF"/>
        </a:accent3>
        <a:accent4>
          <a:srgbClr val="000000"/>
        </a:accent4>
        <a:accent5>
          <a:srgbClr val="BCB8AA"/>
        </a:accent5>
        <a:accent6>
          <a:srgbClr val="7E3425"/>
        </a:accent6>
        <a:hlink>
          <a:srgbClr val="4D317A"/>
        </a:hlink>
        <a:folHlink>
          <a:srgbClr val="0459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мраморный</Template>
  <TotalTime>1598</TotalTime>
  <Words>914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мраморный</vt:lpstr>
      <vt:lpstr>1_Default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Мышление - фундаментальная способность человека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user</cp:lastModifiedBy>
  <cp:revision>165</cp:revision>
  <dcterms:created xsi:type="dcterms:W3CDTF">2012-11-03T13:13:38Z</dcterms:created>
  <dcterms:modified xsi:type="dcterms:W3CDTF">2016-03-22T19:29:18Z</dcterms:modified>
</cp:coreProperties>
</file>