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8" r:id="rId6"/>
    <p:sldId id="261" r:id="rId7"/>
    <p:sldId id="274" r:id="rId8"/>
    <p:sldId id="263" r:id="rId9"/>
    <p:sldId id="271" r:id="rId10"/>
    <p:sldId id="265" r:id="rId11"/>
    <p:sldId id="266" r:id="rId12"/>
    <p:sldId id="267" r:id="rId13"/>
    <p:sldId id="276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B53A266-3065-4112-9C29-BEA938696597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2FD2A1C-00F9-4942-A787-B9489FE3F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79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A32EC0-365E-410F-A659-043C4676997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B5A7-8355-4B0D-9C42-43FCB1785646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E0A335-9853-49A4-97D4-F4DC11D1E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808EB-A3C3-4ADB-8291-FDFE55486751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F1B7-B70A-4A3F-98EC-EB781C2AD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DD90C-8E6B-4A2D-9D6E-51329A50ED88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34615-7FA4-4634-AAC6-D298FD303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DF25A-59C6-4FE5-BBAB-77FF1D3BCFF9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52DC3-6857-42E6-8F78-E58ABA974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F2D3C-2C3E-4D73-881D-F3808A8A76A0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7ACA3-305D-4FCB-B4E3-61379C686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BDDDF-B3E9-4413-91CA-4E233A733519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7103E-081B-473B-B098-CA6F36365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E697B6-72B8-45D5-97C5-4DEFB392BB69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E911C9-ECE6-41F6-9D0E-F4BEE313B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7F5AB-C2B6-46CF-92D3-1792A1DBFB68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44E23-8EB0-4C45-9C18-94ABCCD68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079E9-3631-4D02-B923-939897CA7FA8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8558C-F0EB-467E-88EC-E6A61A7DA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54B-8B54-40C4-A608-00D343F657A6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363BD-3596-4B17-8A57-BA8E32C4E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2F1F4-ECB3-4B96-AC54-DB1067F0166D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C808D-A32A-4723-B8F1-81A709842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360A12-0C39-47A1-A500-D9BBEC85CBFB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4B02DD-7C36-472F-B98B-99567E5C7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7" r:id="rId5"/>
    <p:sldLayoutId id="2147483698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96203"/>
            <a:ext cx="91440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solidFill>
                  <a:schemeClr val="bg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Тема: «КОНУС»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pic>
        <p:nvPicPr>
          <p:cNvPr id="5" name="Picture 14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048000"/>
            <a:ext cx="23177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39" name="Группа 5"/>
          <p:cNvGrpSpPr>
            <a:grpSpLocks/>
          </p:cNvGrpSpPr>
          <p:nvPr/>
        </p:nvGrpSpPr>
        <p:grpSpPr bwMode="auto">
          <a:xfrm>
            <a:off x="5219700" y="1066800"/>
            <a:ext cx="1600200" cy="2514600"/>
            <a:chOff x="4572000" y="1524000"/>
            <a:chExt cx="1219200" cy="2590800"/>
          </a:xfrm>
        </p:grpSpPr>
        <p:sp>
          <p:nvSpPr>
            <p:cNvPr id="8" name="Блок-схема: извлечение 7"/>
            <p:cNvSpPr/>
            <p:nvPr/>
          </p:nvSpPr>
          <p:spPr>
            <a:xfrm>
              <a:off x="4572000" y="1524000"/>
              <a:ext cx="1219200" cy="2209800"/>
            </a:xfrm>
            <a:prstGeom prst="flowChartExtra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572000" y="3429000"/>
              <a:ext cx="1219200" cy="685800"/>
            </a:xfrm>
            <a:prstGeom prst="ellips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533400" y="1219200"/>
            <a:ext cx="4876800" cy="5440363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smtClean="0"/>
              <a:t>   Множество всех точек, принадлежащих боковой поверхности конуса, называются </a:t>
            </a:r>
            <a:r>
              <a:rPr lang="ru-RU" b="1" i="1" smtClean="0">
                <a:solidFill>
                  <a:srgbClr val="CC3300"/>
                </a:solidFill>
              </a:rPr>
              <a:t>боковой поверхностью</a:t>
            </a:r>
            <a:r>
              <a:rPr lang="ru-RU" b="1" smtClean="0">
                <a:solidFill>
                  <a:srgbClr val="CC3300"/>
                </a:solidFill>
              </a:rPr>
              <a:t> </a:t>
            </a:r>
            <a:r>
              <a:rPr lang="ru-RU" smtClean="0"/>
              <a:t>данного конуса.</a:t>
            </a:r>
          </a:p>
          <a:p>
            <a:endParaRPr lang="ru-RU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432456" y="627965"/>
            <a:ext cx="82028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4. Понятие поверхности конуса.</a:t>
            </a:r>
            <a:endParaRPr lang="ru-RU" sz="3600" dirty="0">
              <a:latin typeface="+mn-lt"/>
              <a:cs typeface="+mn-cs"/>
            </a:endParaRPr>
          </a:p>
        </p:txBody>
      </p:sp>
      <p:cxnSp>
        <p:nvCxnSpPr>
          <p:cNvPr id="16" name="Прямая соединительная линия 15"/>
          <p:cNvCxnSpPr>
            <a:endCxn id="24580" idx="1"/>
          </p:cNvCxnSpPr>
          <p:nvPr/>
        </p:nvCxnSpPr>
        <p:spPr>
          <a:xfrm rot="10800000" flipV="1">
            <a:off x="3657600" y="5716588"/>
            <a:ext cx="1828800" cy="1746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580" name="TextBox 17"/>
          <p:cNvSpPr txBox="1">
            <a:spLocks noChangeArrowheads="1"/>
          </p:cNvSpPr>
          <p:nvPr/>
        </p:nvSpPr>
        <p:spPr bwMode="auto">
          <a:xfrm>
            <a:off x="3657600" y="54102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Georgia" pitchFamily="18" charset="0"/>
              </a:rPr>
              <a:t>Боковая поверхность</a:t>
            </a:r>
          </a:p>
        </p:txBody>
      </p:sp>
      <p:grpSp>
        <p:nvGrpSpPr>
          <p:cNvPr id="24581" name="Группа 7"/>
          <p:cNvGrpSpPr>
            <a:grpSpLocks/>
          </p:cNvGrpSpPr>
          <p:nvPr/>
        </p:nvGrpSpPr>
        <p:grpSpPr bwMode="auto">
          <a:xfrm>
            <a:off x="6400800" y="1828800"/>
            <a:ext cx="1905000" cy="3517900"/>
            <a:chOff x="4572000" y="1524000"/>
            <a:chExt cx="1219200" cy="2600739"/>
          </a:xfrm>
        </p:grpSpPr>
        <p:sp>
          <p:nvSpPr>
            <p:cNvPr id="11" name="Овал 10"/>
            <p:cNvSpPr/>
            <p:nvPr/>
          </p:nvSpPr>
          <p:spPr>
            <a:xfrm>
              <a:off x="4572000" y="3439346"/>
              <a:ext cx="1219200" cy="68539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Блок-схема: извлечение 11"/>
            <p:cNvSpPr/>
            <p:nvPr/>
          </p:nvSpPr>
          <p:spPr>
            <a:xfrm>
              <a:off x="4572000" y="1524000"/>
              <a:ext cx="1219200" cy="2209924"/>
            </a:xfrm>
            <a:prstGeom prst="flowChartExtra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cxnSp>
        <p:nvCxnSpPr>
          <p:cNvPr id="14" name="Прямая со стрелкой 13"/>
          <p:cNvCxnSpPr/>
          <p:nvPr/>
        </p:nvCxnSpPr>
        <p:spPr>
          <a:xfrm flipV="1">
            <a:off x="5486400" y="4419600"/>
            <a:ext cx="15240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4583" name="Группа 12"/>
          <p:cNvGrpSpPr>
            <a:grpSpLocks/>
          </p:cNvGrpSpPr>
          <p:nvPr/>
        </p:nvGrpSpPr>
        <p:grpSpPr bwMode="auto">
          <a:xfrm>
            <a:off x="990600" y="4038600"/>
            <a:ext cx="2057400" cy="2438400"/>
            <a:chOff x="5181600" y="2362200"/>
            <a:chExt cx="2286000" cy="2819400"/>
          </a:xfrm>
        </p:grpSpPr>
        <p:sp>
          <p:nvSpPr>
            <p:cNvPr id="15" name="Трапеция 14"/>
            <p:cNvSpPr/>
            <p:nvPr/>
          </p:nvSpPr>
          <p:spPr>
            <a:xfrm>
              <a:off x="5181600" y="2591644"/>
              <a:ext cx="2286000" cy="2132905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5181600" y="4267498"/>
              <a:ext cx="2286000" cy="914102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5714294" y="2362200"/>
              <a:ext cx="1220611" cy="457052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cxnSp>
        <p:nvCxnSpPr>
          <p:cNvPr id="22" name="Прямая со стрелкой 21"/>
          <p:cNvCxnSpPr>
            <a:stCxn id="24580" idx="1"/>
          </p:cNvCxnSpPr>
          <p:nvPr/>
        </p:nvCxnSpPr>
        <p:spPr>
          <a:xfrm rot="10800000">
            <a:off x="2362200" y="5105400"/>
            <a:ext cx="1295400" cy="628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20113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Вывод: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Полную поверхность усеченного конуса составляет боковая поверхность и два основания – верхнее и нижнее.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0800000">
            <a:off x="1524000" y="3124200"/>
            <a:ext cx="1447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1143000" y="6400800"/>
            <a:ext cx="16764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867400" y="3581400"/>
            <a:ext cx="1828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5" name="TextBox 27"/>
          <p:cNvSpPr txBox="1">
            <a:spLocks noChangeArrowheads="1"/>
          </p:cNvSpPr>
          <p:nvPr/>
        </p:nvSpPr>
        <p:spPr bwMode="auto">
          <a:xfrm>
            <a:off x="1447800" y="28194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Georgia" pitchFamily="18" charset="0"/>
              </a:rPr>
              <a:t>Верхнее основание</a:t>
            </a:r>
          </a:p>
        </p:txBody>
      </p:sp>
      <p:sp>
        <p:nvSpPr>
          <p:cNvPr id="25606" name="TextBox 28"/>
          <p:cNvSpPr txBox="1">
            <a:spLocks noChangeArrowheads="1"/>
          </p:cNvSpPr>
          <p:nvPr/>
        </p:nvSpPr>
        <p:spPr bwMode="auto">
          <a:xfrm>
            <a:off x="1143000" y="60198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Georgia" pitchFamily="18" charset="0"/>
              </a:rPr>
              <a:t>Нижнее основание</a:t>
            </a:r>
          </a:p>
        </p:txBody>
      </p:sp>
      <p:sp>
        <p:nvSpPr>
          <p:cNvPr id="25607" name="TextBox 29"/>
          <p:cNvSpPr txBox="1">
            <a:spLocks noChangeArrowheads="1"/>
          </p:cNvSpPr>
          <p:nvPr/>
        </p:nvSpPr>
        <p:spPr bwMode="auto">
          <a:xfrm>
            <a:off x="5867400" y="3200400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Georgia" pitchFamily="18" charset="0"/>
              </a:rPr>
              <a:t>Боковая поверхность</a:t>
            </a:r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>
            <a:off x="8077200" y="6172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5609" name="Группа 14"/>
          <p:cNvGrpSpPr>
            <a:grpSpLocks/>
          </p:cNvGrpSpPr>
          <p:nvPr/>
        </p:nvGrpSpPr>
        <p:grpSpPr bwMode="auto">
          <a:xfrm>
            <a:off x="3429000" y="3505200"/>
            <a:ext cx="2057400" cy="2438400"/>
            <a:chOff x="5181600" y="2362200"/>
            <a:chExt cx="2286000" cy="2819400"/>
          </a:xfrm>
        </p:grpSpPr>
        <p:sp>
          <p:nvSpPr>
            <p:cNvPr id="16" name="Трапеция 15"/>
            <p:cNvSpPr/>
            <p:nvPr/>
          </p:nvSpPr>
          <p:spPr>
            <a:xfrm>
              <a:off x="5181600" y="2590800"/>
              <a:ext cx="2286000" cy="2133600"/>
            </a:xfrm>
            <a:prstGeom prst="trapezoid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5181600" y="4267200"/>
              <a:ext cx="2286000" cy="914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5715000" y="2362200"/>
              <a:ext cx="1219200" cy="4572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cxnSp>
        <p:nvCxnSpPr>
          <p:cNvPr id="23" name="Прямая со стрелкой 22"/>
          <p:cNvCxnSpPr/>
          <p:nvPr/>
        </p:nvCxnSpPr>
        <p:spPr>
          <a:xfrm rot="5400000">
            <a:off x="4876800" y="3581400"/>
            <a:ext cx="990600" cy="990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971800" y="3124200"/>
            <a:ext cx="1524000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819400" y="5562600"/>
            <a:ext cx="152400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Из чего состоит полная поверхность полного конуса?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3505200" y="1905000"/>
            <a:ext cx="1905000" cy="3517900"/>
            <a:chOff x="4572000" y="1524000"/>
            <a:chExt cx="1219200" cy="2600739"/>
          </a:xfrm>
        </p:grpSpPr>
        <p:sp>
          <p:nvSpPr>
            <p:cNvPr id="10" name="Блок-схема: извлечение 9"/>
            <p:cNvSpPr/>
            <p:nvPr/>
          </p:nvSpPr>
          <p:spPr>
            <a:xfrm>
              <a:off x="4572000" y="1524000"/>
              <a:ext cx="1219200" cy="2209800"/>
            </a:xfrm>
            <a:prstGeom prst="flowChartExtra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4572000" y="3438939"/>
              <a:ext cx="1219200" cy="685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0" name="Группа 19"/>
          <p:cNvGrpSpPr>
            <a:grpSpLocks/>
          </p:cNvGrpSpPr>
          <p:nvPr/>
        </p:nvGrpSpPr>
        <p:grpSpPr bwMode="auto">
          <a:xfrm>
            <a:off x="4495800" y="2057400"/>
            <a:ext cx="3352800" cy="1371600"/>
            <a:chOff x="4495800" y="2057400"/>
            <a:chExt cx="3352800" cy="1371600"/>
          </a:xfrm>
        </p:grpSpPr>
        <p:cxnSp>
          <p:nvCxnSpPr>
            <p:cNvPr id="13" name="Прямая со стрелкой 12"/>
            <p:cNvCxnSpPr/>
            <p:nvPr/>
          </p:nvCxnSpPr>
          <p:spPr>
            <a:xfrm rot="10800000" flipV="1">
              <a:off x="4495800" y="2667000"/>
              <a:ext cx="19050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634" name="TextBox 17"/>
            <p:cNvSpPr txBox="1">
              <a:spLocks noChangeArrowheads="1"/>
            </p:cNvSpPr>
            <p:nvPr/>
          </p:nvSpPr>
          <p:spPr bwMode="auto">
            <a:xfrm>
              <a:off x="5410200" y="2057400"/>
              <a:ext cx="24384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Georgia" pitchFamily="18" charset="0"/>
                </a:rPr>
                <a:t>Боковая поверхность</a:t>
              </a:r>
            </a:p>
          </p:txBody>
        </p:sp>
      </p:grp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4419600" y="3733800"/>
            <a:ext cx="3810000" cy="1219200"/>
            <a:chOff x="4419600" y="3733800"/>
            <a:chExt cx="3810000" cy="1219200"/>
          </a:xfrm>
        </p:grpSpPr>
        <p:cxnSp>
          <p:nvCxnSpPr>
            <p:cNvPr id="17" name="Прямая со стрелкой 16"/>
            <p:cNvCxnSpPr/>
            <p:nvPr/>
          </p:nvCxnSpPr>
          <p:spPr>
            <a:xfrm rot="10800000" flipV="1">
              <a:off x="4419600" y="4191000"/>
              <a:ext cx="24384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632" name="TextBox 18"/>
            <p:cNvSpPr txBox="1">
              <a:spLocks noChangeArrowheads="1"/>
            </p:cNvSpPr>
            <p:nvPr/>
          </p:nvSpPr>
          <p:spPr bwMode="auto">
            <a:xfrm>
              <a:off x="6019800" y="3733800"/>
              <a:ext cx="2209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Georgia" pitchFamily="18" charset="0"/>
                </a:rPr>
                <a:t>Основание</a:t>
              </a:r>
              <a:r>
                <a:rPr lang="ru-RU">
                  <a:latin typeface="Georgia" pitchFamily="18" charset="0"/>
                </a:rPr>
                <a:t> </a:t>
              </a:r>
            </a:p>
          </p:txBody>
        </p:sp>
      </p:grpSp>
      <p:sp>
        <p:nvSpPr>
          <p:cNvPr id="22" name="Стрелка вправо 21">
            <a:hlinkClick r:id="rId2" action="ppaction://hlinksldjump"/>
          </p:cNvPr>
          <p:cNvSpPr/>
          <p:nvPr/>
        </p:nvSpPr>
        <p:spPr>
          <a:xfrm>
            <a:off x="7772400" y="58674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8" name="Picture 4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95347"/>
            <a:ext cx="2349284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685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Практическая работа</a:t>
            </a:r>
            <a:endParaRPr lang="ru-RU" sz="3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4953000"/>
            <a:ext cx="2667000" cy="1676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914400"/>
            <a:ext cx="2438400" cy="1676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048000" y="914400"/>
            <a:ext cx="2438400" cy="1676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4" name="Группа 13"/>
          <p:cNvGrpSpPr>
            <a:grpSpLocks/>
          </p:cNvGrpSpPr>
          <p:nvPr/>
        </p:nvGrpSpPr>
        <p:grpSpPr bwMode="auto">
          <a:xfrm>
            <a:off x="990600" y="2286000"/>
            <a:ext cx="2692400" cy="2900363"/>
            <a:chOff x="1752600" y="2354047"/>
            <a:chExt cx="2692788" cy="2901112"/>
          </a:xfrm>
        </p:grpSpPr>
        <p:grpSp>
          <p:nvGrpSpPr>
            <p:cNvPr id="27661" name="Группа 12"/>
            <p:cNvGrpSpPr>
              <a:grpSpLocks/>
            </p:cNvGrpSpPr>
            <p:nvPr/>
          </p:nvGrpSpPr>
          <p:grpSpPr bwMode="auto">
            <a:xfrm>
              <a:off x="1752600" y="2895600"/>
              <a:ext cx="2692788" cy="2359559"/>
              <a:chOff x="3174612" y="3200400"/>
              <a:chExt cx="2692788" cy="2359559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3276227" y="3200325"/>
                <a:ext cx="2591173" cy="167683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" name="Дуга 7"/>
              <p:cNvSpPr/>
              <p:nvPr/>
            </p:nvSpPr>
            <p:spPr>
              <a:xfrm rot="13402485">
                <a:off x="3311157" y="3406753"/>
                <a:ext cx="1341631" cy="1302086"/>
              </a:xfrm>
              <a:prstGeom prst="arc">
                <a:avLst>
                  <a:gd name="adj1" fmla="val 16200000"/>
                  <a:gd name="adj2" fmla="val 21422728"/>
                </a:avLst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" name="Дуга 8"/>
              <p:cNvSpPr/>
              <p:nvPr/>
            </p:nvSpPr>
            <p:spPr>
              <a:xfrm rot="3173452">
                <a:off x="4517756" y="3395711"/>
                <a:ext cx="1321141" cy="1286060"/>
              </a:xfrm>
              <a:prstGeom prst="arc">
                <a:avLst>
                  <a:gd name="adj1" fmla="val 16200000"/>
                  <a:gd name="adj2" fmla="val 21422728"/>
                </a:avLst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Дуга 10"/>
              <p:cNvSpPr/>
              <p:nvPr/>
            </p:nvSpPr>
            <p:spPr>
              <a:xfrm rot="19663049">
                <a:off x="3174612" y="3209852"/>
                <a:ext cx="2538779" cy="2350107"/>
              </a:xfrm>
              <a:prstGeom prst="arc">
                <a:avLst>
                  <a:gd name="adj1" fmla="val 16714937"/>
                  <a:gd name="adj2" fmla="val 20903997"/>
                </a:avLst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0" name="Дуга 9"/>
            <p:cNvSpPr/>
            <p:nvPr/>
          </p:nvSpPr>
          <p:spPr>
            <a:xfrm rot="8115042">
              <a:off x="2066970" y="2354047"/>
              <a:ext cx="2191066" cy="2226250"/>
            </a:xfrm>
            <a:prstGeom prst="arc">
              <a:avLst>
                <a:gd name="adj1" fmla="val 16714937"/>
                <a:gd name="adj2" fmla="val 20615919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9" name="Овал 18"/>
          <p:cNvSpPr/>
          <p:nvPr/>
        </p:nvSpPr>
        <p:spPr>
          <a:xfrm>
            <a:off x="3962400" y="4953000"/>
            <a:ext cx="2438400" cy="1676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248400" y="3048000"/>
            <a:ext cx="2438400" cy="1676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105400" y="3200400"/>
            <a:ext cx="76200" cy="2514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391400" y="1295400"/>
            <a:ext cx="76200" cy="2514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324600" y="1295400"/>
            <a:ext cx="10668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7391400" y="1295400"/>
            <a:ext cx="12954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6629400" y="5105400"/>
            <a:ext cx="2286000" cy="152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 animBg="1"/>
      <p:bldP spid="19" grpId="0" animBg="1"/>
      <p:bldP spid="20" grpId="0" animBg="1"/>
      <p:bldP spid="21" grpId="0" animBg="1"/>
      <p:bldP spid="2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Итог урока: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b="1" dirty="0" smtClean="0">
                <a:hlinkClick r:id="rId2" action="ppaction://hlinksldjump"/>
              </a:rPr>
              <a:t>Конус как геометрическое тело.</a:t>
            </a:r>
            <a:endParaRPr lang="ru-RU" b="1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b="1" dirty="0" smtClean="0">
                <a:hlinkClick r:id="rId3" action="ppaction://hlinksldjump"/>
              </a:rPr>
              <a:t>Основные элементы конуса.</a:t>
            </a:r>
            <a:endParaRPr lang="ru-RU" b="1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b="1" dirty="0" smtClean="0">
                <a:hlinkClick r:id="rId4" action="ppaction://hlinksldjump"/>
              </a:rPr>
              <a:t>Полная поверхность конуса. </a:t>
            </a:r>
            <a:r>
              <a:rPr lang="ru-RU" b="1" dirty="0" smtClean="0"/>
              <a:t>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b="1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b="1" dirty="0" smtClean="0"/>
              <a:t>Домашнее задание: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выучить определение полной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поверхности полного и усеченного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конуса. 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094" y="1143000"/>
            <a:ext cx="8229600" cy="1066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Назовите ещё предметы, имеющие форму конуса.</a:t>
            </a:r>
            <a:endParaRPr lang="ru-RU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5" name="Picture 14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2971800"/>
            <a:ext cx="23177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33600" y="3200400"/>
            <a:ext cx="46482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СПАСИБО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ЗА ВНИМАНИЕ! </a:t>
            </a:r>
            <a:endParaRPr lang="ru-RU" sz="4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Цель урока: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33600" y="2209800"/>
            <a:ext cx="6553200" cy="37338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b="1" dirty="0" smtClean="0"/>
              <a:t>Познакомиться с понятием конуса как геометрическим телом.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b="1" dirty="0" smtClean="0"/>
              <a:t>Рассмотреть основные элементы конуса.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b="1" dirty="0" smtClean="0"/>
              <a:t>Научиться различать полный и усеченный конусы.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/>
          </a:p>
        </p:txBody>
      </p:sp>
      <p:pic>
        <p:nvPicPr>
          <p:cNvPr id="5" name="Picture 5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" y="2514600"/>
            <a:ext cx="17287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Как называются тела, изображенные на рисунке?</a:t>
            </a:r>
            <a:endParaRPr lang="ru-RU" dirty="0">
              <a:latin typeface="+mn-lt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3124200" y="2438400"/>
            <a:ext cx="990600" cy="2133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Цилиндр 6"/>
          <p:cNvSpPr/>
          <p:nvPr/>
        </p:nvSpPr>
        <p:spPr>
          <a:xfrm>
            <a:off x="1828800" y="3200400"/>
            <a:ext cx="990600" cy="2209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4343400" y="1676400"/>
            <a:ext cx="1219200" cy="2209800"/>
            <a:chOff x="4572000" y="1524000"/>
            <a:chExt cx="1219200" cy="2590800"/>
          </a:xfrm>
        </p:grpSpPr>
        <p:sp>
          <p:nvSpPr>
            <p:cNvPr id="9" name="Овал 8"/>
            <p:cNvSpPr/>
            <p:nvPr/>
          </p:nvSpPr>
          <p:spPr>
            <a:xfrm>
              <a:off x="4572000" y="3429876"/>
              <a:ext cx="1219200" cy="6849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Блок-схема: извлечение 7"/>
            <p:cNvSpPr/>
            <p:nvPr/>
          </p:nvSpPr>
          <p:spPr>
            <a:xfrm>
              <a:off x="4572000" y="1524000"/>
              <a:ext cx="1219200" cy="2209253"/>
            </a:xfrm>
            <a:prstGeom prst="flowChartExtra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2" name="Группа 41"/>
          <p:cNvGrpSpPr>
            <a:grpSpLocks/>
          </p:cNvGrpSpPr>
          <p:nvPr/>
        </p:nvGrpSpPr>
        <p:grpSpPr bwMode="auto">
          <a:xfrm>
            <a:off x="4419600" y="4876800"/>
            <a:ext cx="1295400" cy="1143000"/>
            <a:chOff x="4648200" y="1752600"/>
            <a:chExt cx="1828800" cy="1600200"/>
          </a:xfrm>
        </p:grpSpPr>
        <p:sp>
          <p:nvSpPr>
            <p:cNvPr id="10" name="Куб 9"/>
            <p:cNvSpPr/>
            <p:nvPr/>
          </p:nvSpPr>
          <p:spPr>
            <a:xfrm>
              <a:off x="4648200" y="1752600"/>
              <a:ext cx="1828800" cy="1600200"/>
            </a:xfrm>
            <a:prstGeom prst="cub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16408" name="Группа 40"/>
            <p:cNvGrpSpPr>
              <a:grpSpLocks/>
            </p:cNvGrpSpPr>
            <p:nvPr/>
          </p:nvGrpSpPr>
          <p:grpSpPr bwMode="auto">
            <a:xfrm>
              <a:off x="4648200" y="1752600"/>
              <a:ext cx="1828800" cy="1600200"/>
              <a:chOff x="4648200" y="1752600"/>
              <a:chExt cx="1828800" cy="1600200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>
                <a:off x="4458017" y="2323783"/>
                <a:ext cx="1142365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4609783" y="2933383"/>
                <a:ext cx="457835" cy="381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5029200" y="2894965"/>
                <a:ext cx="1447800" cy="7778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Группа 43"/>
          <p:cNvGrpSpPr>
            <a:grpSpLocks/>
          </p:cNvGrpSpPr>
          <p:nvPr/>
        </p:nvGrpSpPr>
        <p:grpSpPr bwMode="auto">
          <a:xfrm>
            <a:off x="6248400" y="3276600"/>
            <a:ext cx="1143000" cy="1676400"/>
            <a:chOff x="6781800" y="1676400"/>
            <a:chExt cx="1676400" cy="2209800"/>
          </a:xfrm>
        </p:grpSpPr>
        <p:sp>
          <p:nvSpPr>
            <p:cNvPr id="21" name="Блок-схема: извлечение 20"/>
            <p:cNvSpPr/>
            <p:nvPr/>
          </p:nvSpPr>
          <p:spPr>
            <a:xfrm>
              <a:off x="6781800" y="1676400"/>
              <a:ext cx="1676400" cy="2209800"/>
            </a:xfrm>
            <a:prstGeom prst="flowChartExtra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16402" name="Группа 42"/>
            <p:cNvGrpSpPr>
              <a:grpSpLocks/>
            </p:cNvGrpSpPr>
            <p:nvPr/>
          </p:nvGrpSpPr>
          <p:grpSpPr bwMode="auto">
            <a:xfrm>
              <a:off x="6781800" y="1676400"/>
              <a:ext cx="1676400" cy="2209800"/>
              <a:chOff x="6781800" y="1676400"/>
              <a:chExt cx="1676400" cy="2209800"/>
            </a:xfrm>
          </p:grpSpPr>
          <p:cxnSp>
            <p:nvCxnSpPr>
              <p:cNvPr id="24" name="Прямая соединительная линия 23"/>
              <p:cNvCxnSpPr>
                <a:stCxn id="21" idx="0"/>
              </p:cNvCxnSpPr>
              <p:nvPr/>
            </p:nvCxnSpPr>
            <p:spPr>
              <a:xfrm rot="16200000" flipH="1">
                <a:off x="6705527" y="2590873"/>
                <a:ext cx="182894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>
                <a:stCxn id="21" idx="0"/>
              </p:cNvCxnSpPr>
              <p:nvPr/>
            </p:nvCxnSpPr>
            <p:spPr>
              <a:xfrm rot="16200000" flipH="1">
                <a:off x="6895246" y="2401154"/>
                <a:ext cx="1600850" cy="15134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10800000" flipV="1">
                <a:off x="6781800" y="3277250"/>
                <a:ext cx="989542" cy="53361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7771342" y="3277250"/>
                <a:ext cx="686858" cy="60895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Группа 44"/>
          <p:cNvGrpSpPr>
            <a:grpSpLocks/>
          </p:cNvGrpSpPr>
          <p:nvPr/>
        </p:nvGrpSpPr>
        <p:grpSpPr bwMode="auto">
          <a:xfrm>
            <a:off x="7162800" y="1828800"/>
            <a:ext cx="1981200" cy="2057400"/>
            <a:chOff x="4876800" y="3886994"/>
            <a:chExt cx="3048000" cy="2971800"/>
          </a:xfrm>
        </p:grpSpPr>
        <p:sp>
          <p:nvSpPr>
            <p:cNvPr id="31" name="Овал 30"/>
            <p:cNvSpPr/>
            <p:nvPr/>
          </p:nvSpPr>
          <p:spPr>
            <a:xfrm>
              <a:off x="5409223" y="4494654"/>
              <a:ext cx="1983154" cy="190552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4914900" y="5372894"/>
              <a:ext cx="2971800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4876800" y="5409583"/>
              <a:ext cx="3048000" cy="75672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>
              <a:endCxn id="31" idx="5"/>
            </p:cNvCxnSpPr>
            <p:nvPr/>
          </p:nvCxnSpPr>
          <p:spPr>
            <a:xfrm>
              <a:off x="6400800" y="5485254"/>
              <a:ext cx="700943" cy="6374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8305800" y="2819400"/>
            <a:ext cx="15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Georgia" pitchFamily="18" charset="0"/>
              </a:rPr>
              <a:t>R</a:t>
            </a:r>
            <a:endParaRPr lang="ru-RU" sz="2400" b="1">
              <a:latin typeface="Georgia" pitchFamily="18" charset="0"/>
            </a:endParaRPr>
          </a:p>
        </p:txBody>
      </p:sp>
      <p:pic>
        <p:nvPicPr>
          <p:cNvPr id="46" name="Picture 5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581400"/>
            <a:ext cx="17287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Овал 28"/>
          <p:cNvSpPr/>
          <p:nvPr/>
        </p:nvSpPr>
        <p:spPr>
          <a:xfrm>
            <a:off x="7391400" y="5257800"/>
            <a:ext cx="1371600" cy="1295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Понятие конус  как геометрическое тело.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</a:br>
            <a:r>
              <a:rPr lang="ru-RU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Какую геометрическую форму напоминают эти предметы?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9" name="Picture 5" descr="C:\Program Files\Microsoft Office\Media\CntCD1\ClipArt6\j029003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30564"/>
            <a:ext cx="15240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C:\Program Files\Microsoft Office\Media\CntCD1\ClipArt5\j028636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048000"/>
            <a:ext cx="16764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 descr="C:\Program Files\Microsoft Office\Media\CntCD1\ClipArt7\j031187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4191000"/>
            <a:ext cx="1643786" cy="2369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4" name="Picture 8" descr="C:\Program Files\Microsoft Office\Media\CntCD1\ClipArt7\j0299721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17008" y="2989262"/>
            <a:ext cx="14478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" name="Группа 22"/>
          <p:cNvGrpSpPr>
            <a:grpSpLocks/>
          </p:cNvGrpSpPr>
          <p:nvPr/>
        </p:nvGrpSpPr>
        <p:grpSpPr bwMode="auto">
          <a:xfrm>
            <a:off x="2286000" y="4038600"/>
            <a:ext cx="2743200" cy="2590800"/>
            <a:chOff x="4648200" y="3048000"/>
            <a:chExt cx="2743200" cy="2590800"/>
          </a:xfrm>
        </p:grpSpPr>
        <p:sp>
          <p:nvSpPr>
            <p:cNvPr id="22" name="Пятно 1 21"/>
            <p:cNvSpPr/>
            <p:nvPr/>
          </p:nvSpPr>
          <p:spPr>
            <a:xfrm>
              <a:off x="4648200" y="3657600"/>
              <a:ext cx="2743200" cy="1981200"/>
            </a:xfrm>
            <a:prstGeom prst="irregularSeal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5334000" y="3048000"/>
              <a:ext cx="1371600" cy="1828800"/>
              <a:chOff x="4572000" y="1524000"/>
              <a:chExt cx="1219200" cy="25908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1" name="Овал 20"/>
              <p:cNvSpPr/>
              <p:nvPr/>
            </p:nvSpPr>
            <p:spPr>
              <a:xfrm>
                <a:off x="4572000" y="3429000"/>
                <a:ext cx="1219200" cy="685800"/>
              </a:xfrm>
              <a:prstGeom prst="ellipse">
                <a:avLst/>
              </a:prstGeom>
              <a:grpFill/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20" name="Блок-схема: извлечение 19"/>
              <p:cNvSpPr/>
              <p:nvPr/>
            </p:nvSpPr>
            <p:spPr>
              <a:xfrm>
                <a:off x="4572000" y="1524000"/>
                <a:ext cx="1219200" cy="2209800"/>
              </a:xfrm>
              <a:prstGeom prst="flowChartExtract">
                <a:avLst/>
              </a:prstGeom>
              <a:grpFill/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Рассмотрите рисунок.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8" name="Стрелка вправо 7">
            <a:hlinkHover r:id="" action="ppaction://hlinkshowjump?jump=lastslideviewed"/>
          </p:cNvPr>
          <p:cNvSpPr/>
          <p:nvPr/>
        </p:nvSpPr>
        <p:spPr>
          <a:xfrm>
            <a:off x="7696200" y="617220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1" name="Группа 10"/>
          <p:cNvGrpSpPr>
            <a:grpSpLocks/>
          </p:cNvGrpSpPr>
          <p:nvPr/>
        </p:nvGrpSpPr>
        <p:grpSpPr bwMode="auto">
          <a:xfrm>
            <a:off x="1066800" y="1752600"/>
            <a:ext cx="1905000" cy="3517900"/>
            <a:chOff x="4572000" y="1524000"/>
            <a:chExt cx="1219200" cy="2600739"/>
          </a:xfrm>
        </p:grpSpPr>
        <p:sp>
          <p:nvSpPr>
            <p:cNvPr id="12" name="Овал 11"/>
            <p:cNvSpPr/>
            <p:nvPr/>
          </p:nvSpPr>
          <p:spPr>
            <a:xfrm>
              <a:off x="4572000" y="3439346"/>
              <a:ext cx="1219200" cy="68539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Блок-схема: извлечение 12"/>
            <p:cNvSpPr/>
            <p:nvPr/>
          </p:nvSpPr>
          <p:spPr>
            <a:xfrm>
              <a:off x="4572000" y="1524000"/>
              <a:ext cx="1219200" cy="2209924"/>
            </a:xfrm>
            <a:prstGeom prst="flowChartExtra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5486400" y="2362200"/>
            <a:ext cx="2286000" cy="2819400"/>
            <a:chOff x="5181600" y="2362200"/>
            <a:chExt cx="2286000" cy="2819400"/>
          </a:xfrm>
        </p:grpSpPr>
        <p:sp>
          <p:nvSpPr>
            <p:cNvPr id="14" name="Трапеция 13"/>
            <p:cNvSpPr/>
            <p:nvPr/>
          </p:nvSpPr>
          <p:spPr>
            <a:xfrm>
              <a:off x="5181600" y="2590800"/>
              <a:ext cx="2286000" cy="213360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5181600" y="4267200"/>
              <a:ext cx="2286000" cy="914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5715000" y="2362200"/>
              <a:ext cx="1219200" cy="4572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8" name="Скругленный прямоугольник 17"/>
          <p:cNvSpPr/>
          <p:nvPr/>
        </p:nvSpPr>
        <p:spPr>
          <a:xfrm>
            <a:off x="685800" y="5410200"/>
            <a:ext cx="27432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Полный конус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34000" y="5334000"/>
            <a:ext cx="27432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Усечённый конус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864" y="381000"/>
            <a:ext cx="82296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Основные элементы конуса.</a:t>
            </a:r>
            <a:endParaRPr lang="ru-RU" dirty="0">
              <a:latin typeface="+mn-lt"/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381000" y="2438400"/>
            <a:ext cx="4572000" cy="3459163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sz="2400" b="1" smtClean="0"/>
              <a:t>Полный конус имеет:</a:t>
            </a:r>
          </a:p>
          <a:p>
            <a:pPr>
              <a:buFont typeface="Wingdings" pitchFamily="2" charset="2"/>
              <a:buChar char="Ø"/>
            </a:pPr>
            <a:r>
              <a:rPr lang="ru-RU" sz="2400" b="1" smtClean="0"/>
              <a:t>основание;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smtClean="0"/>
              <a:t>полную и боковую поверхности;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smtClean="0"/>
              <a:t>вершину;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smtClean="0"/>
              <a:t>высоту.</a:t>
            </a:r>
          </a:p>
          <a:p>
            <a:pPr>
              <a:buFont typeface="Georgia" pitchFamily="18" charset="0"/>
              <a:buNone/>
            </a:pPr>
            <a:endParaRPr lang="ru-RU" smtClean="0"/>
          </a:p>
        </p:txBody>
      </p:sp>
      <p:pic>
        <p:nvPicPr>
          <p:cNvPr id="10" name="Picture 14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514600"/>
            <a:ext cx="23177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трелка вправо 10">
            <a:hlinkClick r:id="rId3" action="ppaction://hlinksldjump"/>
          </p:cNvPr>
          <p:cNvSpPr/>
          <p:nvPr/>
        </p:nvSpPr>
        <p:spPr>
          <a:xfrm>
            <a:off x="8077200" y="6172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9" name="Прямая соединительная линия 28"/>
          <p:cNvCxnSpPr>
            <a:stCxn id="0" idx="0"/>
          </p:cNvCxnSpPr>
          <p:nvPr/>
        </p:nvCxnSpPr>
        <p:spPr>
          <a:xfrm rot="16200000" flipV="1">
            <a:off x="5391150" y="857250"/>
            <a:ext cx="304800" cy="16383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0" idx="0"/>
          </p:cNvCxnSpPr>
          <p:nvPr/>
        </p:nvCxnSpPr>
        <p:spPr>
          <a:xfrm>
            <a:off x="4724400" y="1524000"/>
            <a:ext cx="16383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487" name="TextBox 34"/>
          <p:cNvSpPr txBox="1">
            <a:spLocks noChangeArrowheads="1"/>
          </p:cNvSpPr>
          <p:nvPr/>
        </p:nvSpPr>
        <p:spPr bwMode="auto">
          <a:xfrm>
            <a:off x="4953000" y="61722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Georgia" pitchFamily="18" charset="0"/>
              </a:rPr>
              <a:t>Основание</a:t>
            </a:r>
            <a:r>
              <a:rPr lang="ru-RU">
                <a:latin typeface="Georgia" pitchFamily="18" charset="0"/>
              </a:rPr>
              <a:t> </a:t>
            </a:r>
          </a:p>
        </p:txBody>
      </p:sp>
      <p:grpSp>
        <p:nvGrpSpPr>
          <p:cNvPr id="20488" name="Группа 38"/>
          <p:cNvGrpSpPr>
            <a:grpSpLocks/>
          </p:cNvGrpSpPr>
          <p:nvPr/>
        </p:nvGrpSpPr>
        <p:grpSpPr bwMode="auto">
          <a:xfrm>
            <a:off x="4648200" y="1295400"/>
            <a:ext cx="2667000" cy="4051300"/>
            <a:chOff x="4648200" y="1295400"/>
            <a:chExt cx="2667000" cy="4052047"/>
          </a:xfrm>
        </p:grpSpPr>
        <p:grpSp>
          <p:nvGrpSpPr>
            <p:cNvPr id="20492" name="Группа 11"/>
            <p:cNvGrpSpPr>
              <a:grpSpLocks/>
            </p:cNvGrpSpPr>
            <p:nvPr/>
          </p:nvGrpSpPr>
          <p:grpSpPr bwMode="auto">
            <a:xfrm>
              <a:off x="5410200" y="1828800"/>
              <a:ext cx="1905000" cy="3518647"/>
              <a:chOff x="4572000" y="1524000"/>
              <a:chExt cx="1219200" cy="2600739"/>
            </a:xfrm>
          </p:grpSpPr>
          <p:sp>
            <p:nvSpPr>
              <p:cNvPr id="14" name="Блок-схема: извлечение 13"/>
              <p:cNvSpPr/>
              <p:nvPr/>
            </p:nvSpPr>
            <p:spPr>
              <a:xfrm>
                <a:off x="4572000" y="1524000"/>
                <a:ext cx="1219200" cy="2209800"/>
              </a:xfrm>
              <a:prstGeom prst="flowChartExtra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" name="Овал 12"/>
              <p:cNvSpPr/>
              <p:nvPr/>
            </p:nvSpPr>
            <p:spPr>
              <a:xfrm>
                <a:off x="4572000" y="3438939"/>
                <a:ext cx="1219200" cy="685800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cxnSp>
          <p:nvCxnSpPr>
            <p:cNvPr id="23" name="Прямая соединительная линия 22"/>
            <p:cNvCxnSpPr/>
            <p:nvPr/>
          </p:nvCxnSpPr>
          <p:spPr>
            <a:xfrm rot="16200000" flipH="1">
              <a:off x="4609777" y="3010223"/>
              <a:ext cx="3505846" cy="76200"/>
            </a:xfrm>
            <a:prstGeom prst="line">
              <a:avLst/>
            </a:prstGeom>
            <a:ln>
              <a:prstDash val="dash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4800600" y="2438611"/>
              <a:ext cx="1524000" cy="121942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495" name="TextBox 35"/>
            <p:cNvSpPr txBox="1">
              <a:spLocks noChangeArrowheads="1"/>
            </p:cNvSpPr>
            <p:nvPr/>
          </p:nvSpPr>
          <p:spPr bwMode="auto">
            <a:xfrm>
              <a:off x="4648200" y="2057400"/>
              <a:ext cx="1295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Georgia" pitchFamily="18" charset="0"/>
                </a:rPr>
                <a:t>Высота</a:t>
              </a:r>
              <a:r>
                <a:rPr lang="ru-RU">
                  <a:latin typeface="Georgia" pitchFamily="18" charset="0"/>
                </a:rPr>
                <a:t> </a:t>
              </a:r>
            </a:p>
          </p:txBody>
        </p:sp>
      </p:grpSp>
      <p:sp>
        <p:nvSpPr>
          <p:cNvPr id="20489" name="TextBox 37"/>
          <p:cNvSpPr txBox="1">
            <a:spLocks noChangeArrowheads="1"/>
          </p:cNvSpPr>
          <p:nvPr/>
        </p:nvSpPr>
        <p:spPr bwMode="auto">
          <a:xfrm>
            <a:off x="4648200" y="1143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Georgia" pitchFamily="18" charset="0"/>
              </a:rPr>
              <a:t>Вершина</a:t>
            </a:r>
            <a:r>
              <a:rPr lang="ru-RU">
                <a:latin typeface="Georgia" pitchFamily="18" charset="0"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7200" y="1295400"/>
            <a:ext cx="36576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Полный конус: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4953000" y="5105400"/>
            <a:ext cx="16002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Усечённый конус: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grpSp>
        <p:nvGrpSpPr>
          <p:cNvPr id="21507" name="Группа 4"/>
          <p:cNvGrpSpPr>
            <a:grpSpLocks/>
          </p:cNvGrpSpPr>
          <p:nvPr/>
        </p:nvGrpSpPr>
        <p:grpSpPr bwMode="auto">
          <a:xfrm>
            <a:off x="1447800" y="2971800"/>
            <a:ext cx="2895600" cy="3352800"/>
            <a:chOff x="4343400" y="4038600"/>
            <a:chExt cx="2514600" cy="2590796"/>
          </a:xfrm>
        </p:grpSpPr>
        <p:grpSp>
          <p:nvGrpSpPr>
            <p:cNvPr id="21513" name="Группа 14"/>
            <p:cNvGrpSpPr>
              <a:grpSpLocks/>
            </p:cNvGrpSpPr>
            <p:nvPr/>
          </p:nvGrpSpPr>
          <p:grpSpPr bwMode="auto">
            <a:xfrm>
              <a:off x="5029200" y="4267200"/>
              <a:ext cx="1828800" cy="2362196"/>
              <a:chOff x="5181600" y="2362203"/>
              <a:chExt cx="2286000" cy="2819397"/>
            </a:xfrm>
          </p:grpSpPr>
          <p:sp>
            <p:nvSpPr>
              <p:cNvPr id="10" name="Трапеция 9"/>
              <p:cNvSpPr/>
              <p:nvPr/>
            </p:nvSpPr>
            <p:spPr>
              <a:xfrm>
                <a:off x="5181600" y="2590800"/>
                <a:ext cx="2286000" cy="2133600"/>
              </a:xfrm>
              <a:prstGeom prst="trapezoid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5181600" y="4267200"/>
                <a:ext cx="2286000" cy="914400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5715000" y="2362203"/>
                <a:ext cx="1181100" cy="363794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4801379" y="5181197"/>
              <a:ext cx="2286574" cy="1378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 flipV="1">
              <a:off x="4801101" y="5486109"/>
              <a:ext cx="1065672" cy="30544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516" name="TextBox 8"/>
            <p:cNvSpPr txBox="1">
              <a:spLocks noChangeArrowheads="1"/>
            </p:cNvSpPr>
            <p:nvPr/>
          </p:nvSpPr>
          <p:spPr bwMode="auto">
            <a:xfrm>
              <a:off x="4343400" y="5791200"/>
              <a:ext cx="1371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Georgia" pitchFamily="18" charset="0"/>
                </a:rPr>
                <a:t>Высота </a:t>
              </a:r>
            </a:p>
          </p:txBody>
        </p:sp>
      </p:grpSp>
      <p:cxnSp>
        <p:nvCxnSpPr>
          <p:cNvPr id="15" name="Прямая со стрелкой 14"/>
          <p:cNvCxnSpPr/>
          <p:nvPr/>
        </p:nvCxnSpPr>
        <p:spPr>
          <a:xfrm rot="5400000">
            <a:off x="3276600" y="2362200"/>
            <a:ext cx="12192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209800" y="3810000"/>
            <a:ext cx="37338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510" name="TextBox 17"/>
          <p:cNvSpPr txBox="1">
            <a:spLocks noChangeArrowheads="1"/>
          </p:cNvSpPr>
          <p:nvPr/>
        </p:nvSpPr>
        <p:spPr bwMode="auto">
          <a:xfrm>
            <a:off x="3200400" y="1905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Georgia" pitchFamily="18" charset="0"/>
              </a:rPr>
              <a:t>Основание</a:t>
            </a:r>
            <a:r>
              <a:rPr lang="ru-RU">
                <a:latin typeface="Georgia" pitchFamily="18" charset="0"/>
              </a:rPr>
              <a:t> </a:t>
            </a:r>
          </a:p>
        </p:txBody>
      </p:sp>
      <p:sp>
        <p:nvSpPr>
          <p:cNvPr id="21511" name="TextBox 18"/>
          <p:cNvSpPr txBox="1">
            <a:spLocks noChangeArrowheads="1"/>
          </p:cNvSpPr>
          <p:nvPr/>
        </p:nvSpPr>
        <p:spPr bwMode="auto">
          <a:xfrm>
            <a:off x="5181600" y="1905000"/>
            <a:ext cx="36576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Georgia" pitchFamily="18" charset="0"/>
              </a:rPr>
              <a:t>Усечённый конус имеет: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Georgia" pitchFamily="18" charset="0"/>
              </a:rPr>
              <a:t> два </a:t>
            </a:r>
            <a:r>
              <a:rPr lang="ru-RU" sz="2400" b="1" dirty="0">
                <a:latin typeface="Georgia" pitchFamily="18" charset="0"/>
              </a:rPr>
              <a:t>основания – верхнее и нижнее;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Georgia" pitchFamily="18" charset="0"/>
              </a:rPr>
              <a:t> высоту</a:t>
            </a:r>
            <a:r>
              <a:rPr lang="ru-RU" sz="2400" b="1" dirty="0">
                <a:latin typeface="Georgia" pitchFamily="18" charset="0"/>
              </a:rPr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Georgia" pitchFamily="18" charset="0"/>
              </a:rPr>
              <a:t> полную </a:t>
            </a:r>
            <a:r>
              <a:rPr lang="ru-RU" sz="2400" b="1" dirty="0">
                <a:latin typeface="Georgia" pitchFamily="18" charset="0"/>
              </a:rPr>
              <a:t>и боковую поверхности.</a:t>
            </a:r>
          </a:p>
          <a:p>
            <a:endParaRPr lang="ru-RU" sz="2400" b="1" dirty="0">
              <a:latin typeface="Georgia" pitchFamily="18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Georgia" pitchFamily="18" charset="0"/>
              </a:rPr>
              <a:t>Основания</a:t>
            </a:r>
            <a:r>
              <a:rPr lang="ru-RU" sz="2400" b="1" dirty="0">
                <a:latin typeface="Georgia" pitchFamily="18" charset="0"/>
              </a:rPr>
              <a:t> конусов -  </a:t>
            </a:r>
            <a:r>
              <a:rPr lang="ru-RU" sz="2400" b="1" dirty="0">
                <a:solidFill>
                  <a:srgbClr val="C00000"/>
                </a:solidFill>
                <a:latin typeface="Georgia" pitchFamily="18" charset="0"/>
              </a:rPr>
              <a:t>круги.</a:t>
            </a:r>
          </a:p>
        </p:txBody>
      </p:sp>
      <p:sp>
        <p:nvSpPr>
          <p:cNvPr id="20" name="Стрелка вправо 19">
            <a:hlinkClick r:id="rId2" action="ppaction://hlinksldjump"/>
          </p:cNvPr>
          <p:cNvSpPr/>
          <p:nvPr/>
        </p:nvSpPr>
        <p:spPr>
          <a:xfrm>
            <a:off x="7696200" y="60960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" name="Picture 5" descr="dd36efffaa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01952"/>
            <a:ext cx="17287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47800"/>
            <a:ext cx="3810000" cy="4525963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b="1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Высота</a:t>
            </a:r>
            <a:r>
              <a:rPr lang="ru-RU" sz="2400" b="1" dirty="0" smtClean="0"/>
              <a:t> в </a:t>
            </a:r>
            <a:r>
              <a:rPr lang="ru-RU" sz="2400" b="1" u="sng" dirty="0" smtClean="0"/>
              <a:t>полном</a:t>
            </a:r>
            <a:r>
              <a:rPr lang="ru-RU" sz="2400" b="1" dirty="0" smtClean="0"/>
              <a:t> конусе – это 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</a:rPr>
              <a:t>отрезок</a:t>
            </a:r>
            <a:r>
              <a:rPr lang="ru-RU" sz="2400" b="1" dirty="0" smtClean="0"/>
              <a:t>, который 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</a:rPr>
              <a:t>соединяет вершину с центром круга </a:t>
            </a:r>
            <a:r>
              <a:rPr lang="ru-RU" sz="2400" b="1" dirty="0" smtClean="0"/>
              <a:t>(основания).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400" b="1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Высота</a:t>
            </a:r>
            <a:r>
              <a:rPr lang="ru-RU" sz="2400" b="1" dirty="0" smtClean="0"/>
              <a:t>  в </a:t>
            </a:r>
            <a:r>
              <a:rPr lang="ru-RU" sz="2400" b="1" u="sng" dirty="0" smtClean="0"/>
              <a:t>усечённом</a:t>
            </a:r>
            <a:r>
              <a:rPr lang="ru-RU" sz="2400" b="1" dirty="0" smtClean="0"/>
              <a:t> конусе – это 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</a:rPr>
              <a:t>отрезок</a:t>
            </a:r>
            <a:r>
              <a:rPr lang="ru-RU" sz="2400" b="1" dirty="0" smtClean="0"/>
              <a:t>, который 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</a:rPr>
              <a:t>соединяет центры кругов</a:t>
            </a:r>
            <a:r>
              <a:rPr lang="ru-RU" sz="2400" b="1" dirty="0" smtClean="0"/>
              <a:t> (нижнего и верхнего оснований).</a:t>
            </a:r>
            <a:endParaRPr lang="ru-RU" sz="2400" b="1" dirty="0"/>
          </a:p>
        </p:txBody>
      </p:sp>
      <p:pic>
        <p:nvPicPr>
          <p:cNvPr id="7" name="Picture 14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3124200"/>
            <a:ext cx="23177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4419600" y="685800"/>
            <a:ext cx="2286000" cy="3200400"/>
            <a:chOff x="4648200" y="1295400"/>
            <a:chExt cx="2667000" cy="4052047"/>
          </a:xfrm>
        </p:grpSpPr>
        <p:grpSp>
          <p:nvGrpSpPr>
            <p:cNvPr id="22546" name="Группа 11"/>
            <p:cNvGrpSpPr>
              <a:grpSpLocks/>
            </p:cNvGrpSpPr>
            <p:nvPr/>
          </p:nvGrpSpPr>
          <p:grpSpPr bwMode="auto">
            <a:xfrm>
              <a:off x="5410200" y="1828800"/>
              <a:ext cx="1905000" cy="3518648"/>
              <a:chOff x="4572000" y="1524000"/>
              <a:chExt cx="1219200" cy="2600739"/>
            </a:xfrm>
          </p:grpSpPr>
          <p:sp>
            <p:nvSpPr>
              <p:cNvPr id="13" name="Блок-схема: извлечение 12"/>
              <p:cNvSpPr/>
              <p:nvPr/>
            </p:nvSpPr>
            <p:spPr>
              <a:xfrm>
                <a:off x="4572000" y="1524000"/>
                <a:ext cx="1219200" cy="2209800"/>
              </a:xfrm>
              <a:prstGeom prst="flowChartExtra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>
                <a:off x="4572000" y="3438939"/>
                <a:ext cx="1219200" cy="685800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4609633" y="3010103"/>
              <a:ext cx="3505342" cy="75935"/>
            </a:xfrm>
            <a:prstGeom prst="line">
              <a:avLst/>
            </a:prstGeom>
            <a:ln>
              <a:prstDash val="dash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4800071" y="2439059"/>
              <a:ext cx="1524265" cy="121802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549" name="TextBox 11"/>
            <p:cNvSpPr txBox="1">
              <a:spLocks noChangeArrowheads="1"/>
            </p:cNvSpPr>
            <p:nvPr/>
          </p:nvSpPr>
          <p:spPr bwMode="auto">
            <a:xfrm>
              <a:off x="4648200" y="2057400"/>
              <a:ext cx="1295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Georgia" pitchFamily="18" charset="0"/>
                </a:rPr>
                <a:t>Высота</a:t>
              </a:r>
              <a:r>
                <a:rPr lang="ru-RU">
                  <a:latin typeface="Georgia" pitchFamily="18" charset="0"/>
                </a:rPr>
                <a:t> </a:t>
              </a:r>
            </a:p>
          </p:txBody>
        </p:sp>
      </p:grpSp>
      <p:grpSp>
        <p:nvGrpSpPr>
          <p:cNvPr id="25" name="Группа 24"/>
          <p:cNvGrpSpPr>
            <a:grpSpLocks/>
          </p:cNvGrpSpPr>
          <p:nvPr/>
        </p:nvGrpSpPr>
        <p:grpSpPr bwMode="auto">
          <a:xfrm>
            <a:off x="3505200" y="4038600"/>
            <a:ext cx="3352800" cy="2590800"/>
            <a:chOff x="3505200" y="4038600"/>
            <a:chExt cx="3352800" cy="2590797"/>
          </a:xfrm>
        </p:grpSpPr>
        <p:grpSp>
          <p:nvGrpSpPr>
            <p:cNvPr id="22533" name="Группа 14"/>
            <p:cNvGrpSpPr>
              <a:grpSpLocks/>
            </p:cNvGrpSpPr>
            <p:nvPr/>
          </p:nvGrpSpPr>
          <p:grpSpPr bwMode="auto">
            <a:xfrm>
              <a:off x="5029200" y="4267200"/>
              <a:ext cx="1828800" cy="2362197"/>
              <a:chOff x="5181600" y="2362203"/>
              <a:chExt cx="2286000" cy="2819397"/>
            </a:xfrm>
          </p:grpSpPr>
          <p:sp>
            <p:nvSpPr>
              <p:cNvPr id="16" name="Трапеция 15"/>
              <p:cNvSpPr/>
              <p:nvPr/>
            </p:nvSpPr>
            <p:spPr>
              <a:xfrm>
                <a:off x="5181600" y="2590800"/>
                <a:ext cx="2286000" cy="2133600"/>
              </a:xfrm>
              <a:prstGeom prst="trapezoid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" name="Овал 16"/>
              <p:cNvSpPr/>
              <p:nvPr/>
            </p:nvSpPr>
            <p:spPr>
              <a:xfrm>
                <a:off x="5181600" y="4267200"/>
                <a:ext cx="2286000" cy="914400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>
                <a:off x="5715000" y="2362203"/>
                <a:ext cx="1181100" cy="363794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4801395" y="5180805"/>
              <a:ext cx="2285997" cy="1588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flipV="1">
              <a:off x="4114800" y="5486398"/>
              <a:ext cx="1752600" cy="53339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536" name="TextBox 23"/>
            <p:cNvSpPr txBox="1">
              <a:spLocks noChangeArrowheads="1"/>
            </p:cNvSpPr>
            <p:nvPr/>
          </p:nvSpPr>
          <p:spPr bwMode="auto">
            <a:xfrm>
              <a:off x="3505200" y="6172200"/>
              <a:ext cx="1371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Georgia" pitchFamily="18" charset="0"/>
                </a:rPr>
                <a:t>Высота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Физминутка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15200" y="4724400"/>
            <a:ext cx="1560576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62000" y="5334000"/>
            <a:ext cx="1981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829887" y="3499485"/>
            <a:ext cx="1760913" cy="14535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4191000" y="4610100"/>
            <a:ext cx="1371600" cy="1905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4152900" y="1332069"/>
            <a:ext cx="1447800" cy="164306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7620000" y="1172274"/>
            <a:ext cx="1143000" cy="2447925"/>
            <a:chOff x="4572000" y="1524000"/>
            <a:chExt cx="1219200" cy="2600739"/>
          </a:xfrm>
        </p:grpSpPr>
        <p:sp>
          <p:nvSpPr>
            <p:cNvPr id="18" name="Овал 17"/>
            <p:cNvSpPr/>
            <p:nvPr/>
          </p:nvSpPr>
          <p:spPr>
            <a:xfrm>
              <a:off x="4572000" y="3439409"/>
              <a:ext cx="1219200" cy="6853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Блок-схема: извлечение 18"/>
            <p:cNvSpPr/>
            <p:nvPr/>
          </p:nvSpPr>
          <p:spPr>
            <a:xfrm>
              <a:off x="4572000" y="1524000"/>
              <a:ext cx="1219200" cy="2209750"/>
            </a:xfrm>
            <a:prstGeom prst="flowChartExtra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0" name="Группа 19"/>
          <p:cNvGrpSpPr>
            <a:grpSpLocks/>
          </p:cNvGrpSpPr>
          <p:nvPr/>
        </p:nvGrpSpPr>
        <p:grpSpPr bwMode="auto">
          <a:xfrm>
            <a:off x="954024" y="1088136"/>
            <a:ext cx="1560576" cy="1807464"/>
            <a:chOff x="5181600" y="2362200"/>
            <a:chExt cx="2286000" cy="2819400"/>
          </a:xfrm>
        </p:grpSpPr>
        <p:sp>
          <p:nvSpPr>
            <p:cNvPr id="21" name="Трапеция 20"/>
            <p:cNvSpPr/>
            <p:nvPr/>
          </p:nvSpPr>
          <p:spPr>
            <a:xfrm>
              <a:off x="5181600" y="2591074"/>
              <a:ext cx="2286000" cy="2132778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5181600" y="4268131"/>
              <a:ext cx="2286000" cy="913469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5714134" y="2362200"/>
              <a:ext cx="1220932" cy="457747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3561" name="TextBox 14"/>
          <p:cNvSpPr txBox="1">
            <a:spLocks noChangeArrowheads="1"/>
          </p:cNvSpPr>
          <p:nvPr/>
        </p:nvSpPr>
        <p:spPr bwMode="auto">
          <a:xfrm>
            <a:off x="2590800" y="3048000"/>
            <a:ext cx="472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Georgia" pitchFamily="18" charset="0"/>
              </a:rPr>
              <a:t>Если правильно названа фигура – руки вверх, ноги под стул.</a:t>
            </a:r>
          </a:p>
          <a:p>
            <a:r>
              <a:rPr lang="ru-RU" b="1">
                <a:latin typeface="Georgia" pitchFamily="18" charset="0"/>
              </a:rPr>
              <a:t>Если ответ неправильный – руки вниз, ноги вперед.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3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602</TotalTime>
  <Words>245</Words>
  <Application>Microsoft Office PowerPoint</Application>
  <PresentationFormat>Экран (4:3)</PresentationFormat>
  <Paragraphs>62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Тема: «КОНУС»</vt:lpstr>
      <vt:lpstr>Цель урока:</vt:lpstr>
      <vt:lpstr>Как называются тела, изображенные на рисунке?</vt:lpstr>
      <vt:lpstr> 1. Понятие конус  как геометрическое тело. Какую геометрическую форму напоминают эти предметы?</vt:lpstr>
      <vt:lpstr> Рассмотрите рисунок. </vt:lpstr>
      <vt:lpstr>2. Основные элементы конуса.</vt:lpstr>
      <vt:lpstr>Усечённый конус:</vt:lpstr>
      <vt:lpstr>Презентация PowerPoint</vt:lpstr>
      <vt:lpstr>Физминутка </vt:lpstr>
      <vt:lpstr>Презентация PowerPoint</vt:lpstr>
      <vt:lpstr>Вывод: Полную поверхность усеченного конуса составляет боковая поверхность и два основания – верхнее и нижнее.</vt:lpstr>
      <vt:lpstr>Из чего состоит полная поверхность полного конуса?</vt:lpstr>
      <vt:lpstr>Практическая работа</vt:lpstr>
      <vt:lpstr>Итог урока:</vt:lpstr>
      <vt:lpstr>Назовите ещё предметы, имеющие форму конуса.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ЦИЛИНДР</dc:title>
  <cp:lastModifiedBy>Роман</cp:lastModifiedBy>
  <cp:revision>59</cp:revision>
  <dcterms:modified xsi:type="dcterms:W3CDTF">2014-03-04T14:37:30Z</dcterms:modified>
</cp:coreProperties>
</file>