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4" r:id="rId3"/>
    <p:sldId id="271" r:id="rId4"/>
    <p:sldId id="258" r:id="rId5"/>
    <p:sldId id="359" r:id="rId6"/>
    <p:sldId id="358" r:id="rId7"/>
    <p:sldId id="267" r:id="rId8"/>
    <p:sldId id="272" r:id="rId9"/>
    <p:sldId id="280" r:id="rId10"/>
    <p:sldId id="274" r:id="rId11"/>
    <p:sldId id="319" r:id="rId12"/>
    <p:sldId id="313" r:id="rId13"/>
    <p:sldId id="362" r:id="rId14"/>
    <p:sldId id="279" r:id="rId15"/>
    <p:sldId id="312" r:id="rId16"/>
    <p:sldId id="314" r:id="rId17"/>
    <p:sldId id="320" r:id="rId18"/>
    <p:sldId id="278" r:id="rId19"/>
    <p:sldId id="315" r:id="rId20"/>
    <p:sldId id="321" r:id="rId21"/>
    <p:sldId id="306" r:id="rId22"/>
    <p:sldId id="317" r:id="rId23"/>
    <p:sldId id="344" r:id="rId24"/>
    <p:sldId id="322" r:id="rId25"/>
    <p:sldId id="318" r:id="rId26"/>
    <p:sldId id="316" r:id="rId27"/>
    <p:sldId id="360" r:id="rId28"/>
    <p:sldId id="323" r:id="rId29"/>
    <p:sldId id="324" r:id="rId30"/>
    <p:sldId id="325" r:id="rId31"/>
    <p:sldId id="311" r:id="rId32"/>
    <p:sldId id="346" r:id="rId33"/>
    <p:sldId id="348" r:id="rId34"/>
    <p:sldId id="269" r:id="rId35"/>
    <p:sldId id="284" r:id="rId36"/>
    <p:sldId id="282" r:id="rId37"/>
    <p:sldId id="290" r:id="rId38"/>
    <p:sldId id="327" r:id="rId39"/>
    <p:sldId id="329" r:id="rId40"/>
    <p:sldId id="349" r:id="rId41"/>
    <p:sldId id="270" r:id="rId42"/>
    <p:sldId id="294" r:id="rId43"/>
    <p:sldId id="305" r:id="rId44"/>
    <p:sldId id="361" r:id="rId45"/>
    <p:sldId id="287" r:id="rId46"/>
    <p:sldId id="337" r:id="rId47"/>
    <p:sldId id="336" r:id="rId48"/>
    <p:sldId id="334" r:id="rId49"/>
    <p:sldId id="338" r:id="rId50"/>
    <p:sldId id="273" r:id="rId51"/>
    <p:sldId id="289" r:id="rId52"/>
    <p:sldId id="297" r:id="rId53"/>
    <p:sldId id="353" r:id="rId54"/>
    <p:sldId id="355" r:id="rId55"/>
    <p:sldId id="356" r:id="rId56"/>
    <p:sldId id="298" r:id="rId57"/>
    <p:sldId id="339" r:id="rId58"/>
    <p:sldId id="351" r:id="rId59"/>
    <p:sldId id="350" r:id="rId60"/>
    <p:sldId id="352" r:id="rId61"/>
    <p:sldId id="354" r:id="rId62"/>
    <p:sldId id="340" r:id="rId63"/>
    <p:sldId id="302" r:id="rId64"/>
    <p:sldId id="300" r:id="rId65"/>
    <p:sldId id="307" r:id="rId66"/>
    <p:sldId id="308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10219"/>
    <a:srgbClr val="000818"/>
    <a:srgbClr val="8BA4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1ED5-425E-44AB-BA52-E000A8FFA3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golosbeslana.ru/" TargetMode="External"/><Relationship Id="rId3" Type="http://schemas.openxmlformats.org/officeDocument/2006/relationships/hyperlink" Target="http://www.gumer.info/bibliotek_Buks/History/baland/04.php" TargetMode="External"/><Relationship Id="rId7" Type="http://schemas.openxmlformats.org/officeDocument/2006/relationships/hyperlink" Target="http://agunya.livejournal.com/13392.html" TargetMode="External"/><Relationship Id="rId2" Type="http://schemas.openxmlformats.org/officeDocument/2006/relationships/hyperlink" Target="http://www.crime.vl.ru/index.php?p=1083&amp;more=1&amp;c=1&amp;tb=1&amp;pb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unya.livejournal.com/12906.html" TargetMode="External"/><Relationship Id="rId5" Type="http://schemas.openxmlformats.org/officeDocument/2006/relationships/hyperlink" Target="http://agunya.livejournal.com/12584.html" TargetMode="External"/><Relationship Id="rId4" Type="http://schemas.openxmlformats.org/officeDocument/2006/relationships/hyperlink" Target="http://www.pravdabeslana.ru/trigoda/spisok_z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148064" y="908720"/>
            <a:ext cx="3744416" cy="288032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Презентация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к уроку мужества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 на </a:t>
            </a:r>
            <a:r>
              <a:rPr lang="ru-RU" sz="2700" dirty="0" smtClean="0">
                <a:solidFill>
                  <a:srgbClr val="002060"/>
                </a:solidFill>
              </a:rPr>
              <a:t>тему</a:t>
            </a:r>
            <a:r>
              <a:rPr lang="ru-RU" sz="2700" dirty="0" smtClean="0">
                <a:solidFill>
                  <a:srgbClr val="002060"/>
                </a:solidFill>
              </a:rPr>
              <a:t>: 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«Имя </a:t>
            </a:r>
            <a:r>
              <a:rPr lang="ru-RU" sz="3600" dirty="0" smtClean="0">
                <a:solidFill>
                  <a:srgbClr val="002060"/>
                </a:solidFill>
              </a:rPr>
              <a:t>трагедии – </a:t>
            </a:r>
            <a:r>
              <a:rPr lang="ru-RU" sz="3600" dirty="0" smtClean="0">
                <a:solidFill>
                  <a:srgbClr val="002060"/>
                </a:solidFill>
              </a:rPr>
              <a:t>Беслан»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/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5148064" y="4221088"/>
            <a:ext cx="3744416" cy="1872208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 fontScale="475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ГБОУ </a:t>
            </a:r>
            <a: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Центр  образования </a:t>
            </a:r>
            <a: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№ </a:t>
            </a:r>
            <a: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cap="all" normalizeH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Санкт-Петербург</a:t>
            </a:r>
            <a:b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автор: Плехова Л.М.</a:t>
            </a:r>
            <a:br>
              <a:rPr lang="ru-RU" sz="3600" b="1" cap="all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cap="all" normalizeH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  <a:endParaRPr lang="ru-RU" sz="3600" b="1" cap="all" normalizeH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" name="Picture 2" descr="F:\Новая папка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4032448" cy="403244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40960" cy="6408712"/>
          </a:xfrm>
          <a:solidFill>
            <a:schemeClr val="bg2">
              <a:lumMod val="1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5400" dirty="0" smtClean="0">
                <a:solidFill>
                  <a:schemeClr val="bg1"/>
                </a:solidFill>
              </a:rPr>
              <a:t>1128 человек стали заложниками боевиков. Их закрыли в спортивном зале. Трое суток дети и взрослые находились там без еды и воды под </a:t>
            </a:r>
            <a:r>
              <a:rPr lang="ru-RU" sz="5400" dirty="0" smtClean="0">
                <a:solidFill>
                  <a:schemeClr val="bg1"/>
                </a:solidFill>
              </a:rPr>
              <a:t>постоянной угрозой взрыва. </a:t>
            </a:r>
            <a:endParaRPr lang="ru-RU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704856" cy="1296144"/>
          </a:xfrm>
        </p:spPr>
        <p:txBody>
          <a:bodyPr>
            <a:noAutofit/>
          </a:bodyPr>
          <a:lstStyle/>
          <a:p>
            <a:pPr algn="r"/>
            <a:r>
              <a:rPr lang="ru-RU" sz="4000" b="0" u="sng" dirty="0" smtClean="0">
                <a:solidFill>
                  <a:schemeClr val="accent2">
                    <a:lumMod val="50000"/>
                  </a:schemeClr>
                </a:solidFill>
              </a:rPr>
              <a:t>… ЭТО  В  </a:t>
            </a:r>
            <a:r>
              <a:rPr lang="ru-RU" sz="4000" b="0" u="sng" dirty="0" smtClean="0">
                <a:solidFill>
                  <a:schemeClr val="accent2">
                    <a:lumMod val="50000"/>
                  </a:schemeClr>
                </a:solidFill>
              </a:rPr>
              <a:t>их  руках  БЫЛА  жизнь  </a:t>
            </a:r>
            <a:r>
              <a:rPr lang="ru-RU" sz="4000" b="0" u="sng" dirty="0" smtClean="0">
                <a:solidFill>
                  <a:schemeClr val="accent2">
                    <a:lumMod val="50000"/>
                  </a:schemeClr>
                </a:solidFill>
              </a:rPr>
              <a:t> 1128  </a:t>
            </a:r>
            <a:r>
              <a:rPr lang="ru-RU" sz="4000" b="0" u="sng" dirty="0" smtClean="0">
                <a:solidFill>
                  <a:schemeClr val="accent2">
                    <a:lumMod val="50000"/>
                  </a:schemeClr>
                </a:solidFill>
              </a:rPr>
              <a:t>ЧЕЛОВЕК…</a:t>
            </a:r>
            <a:endParaRPr lang="ru-RU" sz="4000" b="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&amp;Vcy;&amp;IEcy;&amp;Dcy;&amp;Ocy;&amp;Mcy;&amp;Ocy;&amp;Scy;&amp;Tcy;&amp;Icy; - &amp;Fcy;&amp;Ocy;&amp;Tcy;&amp;Ocy; - &amp;Bcy;&amp;iecy;&amp;scy;&amp;lcy;&amp;acy;&amp;ncy; - &amp;scy;&amp;ncy;&amp;icy;&amp;mcy;&amp;ocy;&amp;kcy;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7416824" cy="475252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30384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Кадры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хроники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НТВ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из захваченной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террористами  школы в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беслане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&amp;Tcy;&amp;rcy;&amp;acy;&amp;gcy;&amp;iecy;&amp;dcy;&amp;icy;&amp;yacy; &amp;vcy; &amp;Bcy;&amp;iecy;&amp;scy;&amp;lcy;&amp;acy;&amp;ncy;&amp;iecy; - &amp;fcy;&amp;ocy;&amp;tcy;&amp;ocy; &amp;Bcy;&amp;iecy;&amp;scy;&amp;lcy;&amp;acy;&amp;ncy;&amp;a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103096" cy="484345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20" cy="5688632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Боевики  </a:t>
            </a:r>
            <a:r>
              <a:rPr lang="ru-RU" sz="5400" dirty="0" smtClean="0">
                <a:solidFill>
                  <a:schemeClr val="bg1"/>
                </a:solidFill>
              </a:rPr>
              <a:t>развесили бомбы </a:t>
            </a:r>
            <a:r>
              <a:rPr lang="ru-RU" sz="5400" dirty="0" smtClean="0">
                <a:solidFill>
                  <a:schemeClr val="bg1"/>
                </a:solidFill>
              </a:rPr>
              <a:t> в </a:t>
            </a:r>
            <a:r>
              <a:rPr lang="ru-RU" sz="5400" dirty="0" smtClean="0">
                <a:solidFill>
                  <a:schemeClr val="bg1"/>
                </a:solidFill>
              </a:rPr>
              <a:t>баскетбольных кольцах, </a:t>
            </a: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на  стульях  и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в  центре  </a:t>
            </a:r>
            <a:r>
              <a:rPr lang="ru-RU" sz="5400" dirty="0" smtClean="0">
                <a:solidFill>
                  <a:schemeClr val="bg1"/>
                </a:solidFill>
              </a:rPr>
              <a:t>зала.</a:t>
            </a: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24676" cy="5544616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iecy;&amp;scy;&amp;lcy;&amp;acy;&amp;ncy;. 9 &amp;lcy;&amp;iecy;&amp;tcy;... &amp;Rcy;&amp;ocy;&amp;scy;&amp;scy;&amp;icy;&amp;yacy; &amp;Scy;&amp;iecy;&amp;rcy;&amp;gcy;&amp;icy;&amp;iecy;&amp;vcy; &amp;Pcy;&amp;ocy;&amp;scy;&amp;acy;&amp;dcy;. &amp;Scy;&amp;iecy;&amp;rcy;&amp;gcy;&amp;icy;&amp;iecy;&amp;vcy;&amp;ocy;-&amp;Pcy;&amp;ocy;&amp;scy;&amp;acy;&amp;dcy;&amp;scy;&amp;kcy;&amp;icy;&amp;jcy; &amp;icy;&amp;ncy;&amp;fcy;&amp;ocy;&amp;rcy;&amp;mcy;&amp;acy;&amp;tscy;&amp;icy;&amp;ocy;&amp;ncy;&amp;ncy;&amp;ocy;-&amp;ncy;&amp;ocy;&amp;vcy;&amp;ocy;&amp;scy;&amp;tcy;&amp;ncy;&amp;ocy;&amp;jcy; &amp;scy;&amp;acy;&amp;jcy;&amp;t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704856" cy="468052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5373216"/>
            <a:ext cx="8640960" cy="1200329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/>
              <a:t>…</a:t>
            </a:r>
            <a:r>
              <a:rPr lang="ru-RU" sz="3600" b="1" dirty="0" smtClean="0"/>
              <a:t>Р</a:t>
            </a:r>
            <a:r>
              <a:rPr lang="ru-RU" sz="3600" b="1" dirty="0" smtClean="0"/>
              <a:t>АСТЯЖКИ С МИНАМИ БЫЛИ ПО ВСЕМУ </a:t>
            </a:r>
            <a:br>
              <a:rPr lang="ru-RU" sz="3600" b="1" dirty="0" smtClean="0"/>
            </a:br>
            <a:r>
              <a:rPr lang="ru-RU" sz="3600" b="1" dirty="0" smtClean="0"/>
              <a:t>ЗАЛУ,  ГДЕ НАХОДИЛИСЬ ЗАЛОЖНИКИ</a:t>
            </a:r>
            <a:r>
              <a:rPr lang="ru-RU" sz="4000" b="1" dirty="0" smtClean="0"/>
              <a:t>…</a:t>
            </a:r>
            <a:endParaRPr lang="ru-RU" sz="4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84776" cy="804704"/>
          </a:xfrm>
          <a:solidFill>
            <a:schemeClr val="tx2">
              <a:lumMod val="7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Террорист…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&amp;Fcy;&amp;ocy;&amp;rcy;&amp;ucy;&amp;mcy; &amp;Ecy;&amp;mcy;&amp;icy;&amp;gcy;&amp;rcy;&amp;acy;&amp;ncy;&amp;tcy;&amp;ocy;&amp;vcy; &amp;Ucy;&amp;zcy;&amp;bcy;&amp;iecy;&amp;kcy;&amp;icy;&amp;scy;&amp;tcy;&amp;acy;&amp;ncy;&amp;acy; &amp;Rcy;&amp;ucy;&amp;scy;&amp;scy;&amp;kcy;&amp;acy;&amp;yacy; &amp;vcy;&amp;iecy;&amp;rcy;&amp;scy;&amp;icy;&amp;yacy; Invision Power Boar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6984776" cy="5184576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6840760" cy="1800200"/>
          </a:xfrm>
          <a:solidFill>
            <a:schemeClr val="tx2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 smtClean="0">
                <a:solidFill>
                  <a:schemeClr val="bg1"/>
                </a:solidFill>
              </a:rPr>
              <a:t>Труднее  </a:t>
            </a:r>
            <a:r>
              <a:rPr lang="ru-RU" sz="4800" dirty="0" smtClean="0">
                <a:solidFill>
                  <a:schemeClr val="bg1"/>
                </a:solidFill>
              </a:rPr>
              <a:t>всего </a:t>
            </a:r>
            <a:r>
              <a:rPr lang="ru-RU" sz="4800" dirty="0" smtClean="0">
                <a:solidFill>
                  <a:schemeClr val="bg1"/>
                </a:solidFill>
              </a:rPr>
              <a:t> было </a:t>
            </a:r>
            <a:r>
              <a:rPr lang="ru-RU" sz="4800" dirty="0" smtClean="0">
                <a:solidFill>
                  <a:schemeClr val="bg1"/>
                </a:solidFill>
              </a:rPr>
              <a:t>переносить </a:t>
            </a:r>
            <a:r>
              <a:rPr lang="ru-RU" sz="4800" dirty="0" smtClean="0">
                <a:solidFill>
                  <a:schemeClr val="bg1"/>
                </a:solidFill>
              </a:rPr>
              <a:t> жажду</a:t>
            </a:r>
            <a:r>
              <a:rPr lang="ru-RU" sz="4800" dirty="0" smtClean="0">
                <a:solidFill>
                  <a:schemeClr val="bg1"/>
                </a:solidFill>
              </a:rPr>
              <a:t>…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www.rundschau-online.de/image/view/2004/8/8/15910862,12475505,dmData,maxh,114,maxw,152,Terroristen+filmten+Geiselnahme+%25281093421758273%25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4824536" cy="34563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352928" cy="626469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4900" dirty="0" smtClean="0">
                <a:solidFill>
                  <a:srgbClr val="7030A0"/>
                </a:solidFill>
              </a:rPr>
              <a:t>3 сентября удалось договориться с боевиками </a:t>
            </a:r>
            <a:br>
              <a:rPr lang="ru-RU" sz="4900" dirty="0" smtClean="0">
                <a:solidFill>
                  <a:srgbClr val="7030A0"/>
                </a:solidFill>
              </a:rPr>
            </a:br>
            <a:r>
              <a:rPr lang="ru-RU" sz="4900" dirty="0" smtClean="0">
                <a:solidFill>
                  <a:srgbClr val="7030A0"/>
                </a:solidFill>
              </a:rPr>
              <a:t>о выносе тел убитых. </a:t>
            </a:r>
            <a:br>
              <a:rPr lang="ru-RU" sz="4900" dirty="0" smtClean="0">
                <a:solidFill>
                  <a:srgbClr val="7030A0"/>
                </a:solidFill>
              </a:rPr>
            </a:br>
            <a:r>
              <a:rPr lang="ru-RU" sz="4900" dirty="0" smtClean="0">
                <a:solidFill>
                  <a:srgbClr val="7030A0"/>
                </a:solidFill>
              </a:rPr>
              <a:t/>
            </a:r>
            <a:br>
              <a:rPr lang="ru-RU" sz="4900" dirty="0" smtClean="0">
                <a:solidFill>
                  <a:srgbClr val="7030A0"/>
                </a:solidFill>
              </a:rPr>
            </a:br>
            <a:r>
              <a:rPr lang="ru-RU" sz="4900" dirty="0" smtClean="0">
                <a:solidFill>
                  <a:srgbClr val="7030A0"/>
                </a:solidFill>
              </a:rPr>
              <a:t>Когда спасатели МЧС начали перетаскивать тела, в спортзале школы раздались 2 мощных взрыва.</a:t>
            </a:r>
            <a:r>
              <a:rPr lang="ru-RU" sz="4000" dirty="0" smtClean="0"/>
              <a:t> </a:t>
            </a:r>
            <a:endParaRPr lang="ru-RU" sz="4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Bcy;&amp;iecy;&amp;scy;&amp;lcy;&amp;acy;&amp;ncy;. &amp;Scy;&amp;ocy;&amp;bcy;&amp;ycy;&amp;tcy;&amp;icy;&amp;yacy; 3-&amp;gcy;&amp;ocy; &amp;scy;&amp;iecy;&amp;ncy;&amp;tcy;&amp;yacy;&amp;bcy;&amp;rcy;&amp;yacy; 2004-&amp;gcy;&amp;ocy; &amp;gcy;&amp;ocy;&amp;dcy;&amp;acy;. &amp;Rcy;&amp;acy;&amp;scy;&amp;scy;&amp;kcy;&amp;acy;&amp;zcy; &amp;vcy; &amp;fcy;&amp;ocy;&amp;tcy;&amp;ocy;&amp;gcy;&amp;rcy;&amp;acy;&amp;fcy;&amp;icy;&amp;yacy;&amp;kh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344816" cy="511256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24744"/>
            <a:ext cx="3672408" cy="4104456"/>
          </a:xfrm>
          <a:solidFill>
            <a:srgbClr val="8BA4F5"/>
          </a:solidFill>
          <a:ln w="38100"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4000" dirty="0" smtClean="0">
                <a:solidFill>
                  <a:srgbClr val="002060"/>
                </a:solidFill>
              </a:rPr>
              <a:t>ДЕСЯТИЛЕТИЮ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СО ДНЯ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СОБЫТИЙ В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БЕСЛАНЕ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ПОСВЯЩАЕТСЯ…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Рисунок 3"/>
          <p:cNvSpPr txBox="1">
            <a:spLocks/>
          </p:cNvSpPr>
          <p:nvPr/>
        </p:nvSpPr>
        <p:spPr>
          <a:xfrm>
            <a:off x="683568" y="105273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sp>
      <p:pic>
        <p:nvPicPr>
          <p:cNvPr id="6" name="Рисунок 5" descr="&amp;Mcy;&amp;acy;&amp;tcy;&amp;iecy;&amp;rcy;&amp;icy; &amp;pcy;&amp;ocy;&amp;gcy;&amp;icy;&amp;bcy;&amp;shcy;&amp;icy;&amp;khcy; &amp;dcy;&amp;iecy;&amp;tcy;&amp;iecy;&amp;jcy; &amp;ocy;&amp;bcy;&amp;iecy;&amp;shchcy;&amp;acy;&amp;yucy;&amp;tcy; &amp;bcy;&amp;ocy;&amp;iecy;&amp;vcy;&amp;icy;&amp;kcy;&amp;ucy; &quot;&amp;zcy;&amp;acy; &amp;pcy;&amp;rcy;&amp;acy;&amp;vcy;&amp;dcy;&amp;ucy;&quot; &amp;pcy;&amp;rcy;&amp;ocy;&amp;scy;&amp;icy;&amp;tcy;&amp;softcy; &amp;scy;&amp;ucy;&amp;dcy; &amp;ocy; &amp;scy;&amp;ncy;&amp;icy;&amp;scy;&amp;khcy;&amp;ocy;&amp;zhcy;&amp;dcy;&amp;iecy;&amp;ncy;&amp;icy;&amp;icy; (&amp;Bcy;&amp;iecy;&amp;scy;&amp;lcy;&amp;acy;&amp;ncy;) : &amp;Ncy;&amp;ocy;&amp;vcy;&amp;ocy;&amp;scy;&amp;tcy;&amp;icy; : &amp;Ncy;&amp;acy;&amp;kcy;&amp;acy;&amp;ncy;&amp;ucy;&amp;ncy;&amp;iecy;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4032448" cy="403244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376264"/>
          </a:xfr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После взрывов часть заложников стала убегать,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 боевики открыли по ним огонь. В школе обрушилась крыша и начался сильный пожар. Боевики заставили оставшихся заложников перебежать в столовую.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Начался стихийный штурм…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&amp;Gcy;&amp;acy;&amp;zcy;&amp;iecy;&amp;tcy;&amp;acy; &quot;&amp;ZHcy;&amp;ecy;&amp;ncy;&amp;softcy;&amp;mcy;&amp;icy;&amp;ncy;&amp;softcy; &amp;zhcy;&amp;icy;&amp;bcy;&amp;acy;&amp;ocy;&quot; &amp;ocy;&amp;ncy;-&amp;lcy;&amp;acy;&amp;jcy;&amp;n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6624736" cy="388843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76213" indent="0">
              <a:lnSpc>
                <a:spcPct val="90000"/>
              </a:lnSpc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Вместе с военными и бойцами спецназа в штурме участвовали родственники заложников, которые спасали заложников и вступали в перестрелки с боевиками. </a:t>
            </a:r>
          </a:p>
          <a:p>
            <a:endParaRPr lang="ru-RU" dirty="0" smtClean="0"/>
          </a:p>
          <a:p>
            <a:pPr eaLnBrk="1" hangingPunct="1"/>
            <a:endParaRPr lang="ru-RU" b="1" dirty="0" smtClean="0">
              <a:latin typeface="Monotype Corsiva" pitchFamily="66" charset="0"/>
            </a:endParaRPr>
          </a:p>
        </p:txBody>
      </p:sp>
      <p:pic>
        <p:nvPicPr>
          <p:cNvPr id="17411" name="Picture 4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222" y="2780928"/>
            <a:ext cx="6693266" cy="3888431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Dcy;&amp;iecy;&amp;tcy;&amp;icy; &amp;icy; &amp;scy;&amp;mcy;&amp;iecy;&amp;rcy;&amp;tcy;&amp;softcy; &quot; &amp;Gcy;&amp;iecy;&amp;ncy;&amp;ocy;&amp;tscy;&amp;icy;&amp;dcy; &amp;Ocy;&amp;scy;&amp;iecy;&amp;tcy;&amp;icy;&amp;ncy; - OSgenocide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6984775" cy="532859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iecy;&amp;scy;&amp;lcy;&amp;acy;&amp;ncy;. / &amp;Ncy;&amp;acy;&amp;shcy; &amp;Kcy;&amp;acy;&amp;vcy;&amp;kcy;&amp;acy;&amp;zcy; - &amp;vcy;&amp;scy;&amp;tcy;&amp;rcy;&amp;iecy;&amp;chcy;&amp;icy; &amp;yucy;&amp;mcy;&amp;ocy;&amp;rcy; &amp;zcy;&amp;ncy;&amp;acy;&amp;kcy;&amp;ocy;&amp;mcy;&amp;scy;&amp;tcy;&amp;vcy;&amp;acy; &amp;vcy;&amp;icy;&amp;dcy;&amp;iecy;&amp;ocy; &amp;scy;&amp;ocy;&amp;fcy;&amp;tcy; - &amp;Vcy;&amp;ocy;&amp;jcy;&amp;n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992887" cy="554461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cdn3.img22.ria.ru/images/102198/58/102198586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95536" y="1916832"/>
            <a:ext cx="6840760" cy="3816424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 descr="&amp;fcy;&amp;ocy;&amp;tcy;&amp;ocy;&amp;gcy;&amp;rcy;&amp;acy;&amp;fcy;&amp;icy;&amp;icy; &amp;tcy;&amp;rcy;&amp;acy;&amp;gcy;&amp;iecy;&amp;dcy;&amp;icy;&amp;yacy; &amp;vcy; &amp;Bcy;&amp;iecy;&amp;scy;&amp;lcy;&amp;acy;&amp;ncy;&amp;iecy; - &amp;scy;&amp;lcy;&amp;acy;&amp;bcy;&amp;ocy;&amp;ncy;&amp;iecy;&amp;rcy;&amp;vcy;&amp;ncy;&amp;ycy;&amp;mcy; &amp;ncy;&amp;iecy; &amp;scy;&amp;mcy;&amp;ocy;&amp;tcy;&amp;rcy;&amp;iecy;&amp;tcy;&amp;softcy; - http://starsbook.ru/download.php - &amp;Scy;&amp;Kcy;&amp;Acy;&amp;CHcy;&amp;Acy;&amp;Jcy;&amp;Tcy;&amp;IEcy; &amp;kcy;&amp;ncy;&amp;icy;&amp;gcy;&amp;ucy; &amp;Acy;&amp;lcy;&amp;iecy;&amp;kcy;&amp;scy;&amp;acy;&amp;ncy;&amp;dcy;&amp;rcy;&amp;acy; &amp;ZHcy;&amp;dcy;&amp;acy;&amp;ncy;&amp;ocy;&amp;vcy;&amp;acy;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48584">
            <a:off x="4965569" y="557289"/>
            <a:ext cx="3312368" cy="2448272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CHcy;&amp;IEcy;&amp;Gcy;&amp;IEcy;&amp;Vcy;&amp;Acy;&amp;Rcy;&amp;Acy; &amp;Vcy;&amp;Scy;&amp;IOcy; - &amp;Tcy;&amp;Acy;&amp;Kcy;&amp;Icy; &amp;Dcy;&amp;Ocy;&amp;Bcy;&amp;Icy;&amp;Lcy;&amp;Scy;&amp;YAcy; &amp;Scy;&amp;Vcy;&amp;Ocy;&amp;IEcy;&amp;Gcy;&amp;Ocy;. - &amp;Ncy;&amp;ocy;&amp;vcy;&amp;ocy;&amp;shcy;&amp;acy;&amp;khcy;&amp;tcy;&amp;icy;&amp;ncy;&amp;scy;&amp;kcy;&amp;icy;&amp;jcy; &amp;Fcy;&amp;ocy;&amp;rcy;&amp;ucy;&amp;mcy; - &amp;Scy;&amp;tcy;&amp;rcy;&amp;acy;&amp;ncy;&amp;icy;&amp;tscy;&amp;acy;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848872" cy="5328592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&amp;Tcy;&amp;rcy;&amp;ucy;&amp;dcy;&amp;ocy;&amp;vcy;&amp;acy;&amp;yacy; &amp;Rcy;&amp;ocy;&amp;scy;&amp;scy;&amp;icy;&amp;yacy;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48872" cy="5256584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46816" cy="525658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vgdoprst - &amp;Scy;&amp;iecy;&amp;gcy;&amp;ocy;&amp;dcy;&amp;ncy;&amp;yacy; -- 9 &amp;lcy;&amp;iecy;&amp;tcy; &amp;tcy;&amp;iecy;&amp;rcy;&amp;acy;&amp;kcy;&amp;tcy;&amp;ucy; &amp;vcy; &amp;Bcy;&amp;iecy;&amp;scy;&amp;lcy;&amp;acy;&amp;ncy;&amp;iecy;. &amp;Ncy;&amp;iecy; &amp;vcy; &amp;Kcy;&amp;rcy;&amp;iecy;&amp;mcy;&amp;lcy;&amp;iecy; &amp;lcy;&amp;icy; &amp;iecy;&amp;gcy;&amp;ocy; &amp;ocy;&amp;rcy;&amp;gcy;&amp;acy;&amp;ncy;&amp;icy;&amp;zcy;&amp;acy;&amp;tcy;&amp;ocy;&amp;rcy;&amp;y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704856" cy="5688632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iecy;&amp;scy;&amp;lcy;&amp;acy;&amp;ncy;. &amp;Scy;&amp;ocy;&amp;bcy;&amp;ycy;&amp;tcy;&amp;icy;&amp;yacy; 3-&amp;gcy;&amp;ocy; &amp;scy;&amp;iecy;&amp;ncy;&amp;tcy;&amp;yacy;&amp;bcy;&amp;rcy;&amp;yacy; 2004-&amp;gcy;&amp;ocy; &amp;gcy;&amp;ocy;&amp;dcy;&amp;acy;. &amp;Rcy;&amp;acy;&amp;scy;&amp;scy;&amp;kcy;&amp;acy;&amp;zcy; &amp;vcy; &amp;fcy;&amp;ocy;&amp;tcy;&amp;ocy;&amp;gcy;&amp;rcy;&amp;acy;&amp;fcy;&amp;icy;&amp;yacy;&amp;kh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5400600" cy="5976664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2336"/>
            <a:ext cx="8568952" cy="6123007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Маленьким жителям Беслана, чьи имена навсегда останутся в памяти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человечества,  их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  учителям,  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/>
            </a:r>
            <a:b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</a:b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наставникам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,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 до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последней минуты сердцем прикрывавшим своих питомцев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 и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  разделившим тяжесть выпавших на их долю испытаний,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отцам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и матерям Беслана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–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 всем тем, кто погиб в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пекле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пылающего ада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/>
            </a:r>
            <a:b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</a:b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и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кто выжил в эти страшные сентябрьские дни, 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/>
            </a:r>
            <a:b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</a:b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посвящаем мы 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наш урок</a:t>
            </a:r>
            <a:r>
              <a:rPr lang="ru-RU" sz="3500" b="1" spc="-100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</a:rPr>
              <a:t>…</a:t>
            </a:r>
            <a:endParaRPr lang="ru-RU" sz="3500" b="1" spc="-100" dirty="0">
              <a:solidFill>
                <a:schemeClr val="tx2">
                  <a:lumMod val="75000"/>
                </a:schemeClr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5762 - &amp;Scy;&amp;iecy;&amp;ncy;&amp;tcy;&amp;yacy;&amp;bcy;&amp;rcy;&amp;softcy; 2004. &amp;Bcy;&amp;IEcy;&amp;Scy;&amp;Lcy;&amp;Acy;&amp;Ncy;. &amp;CHcy;&amp;tcy;&amp;ocy; &amp;ncy;&amp;ucy;&amp;zhcy;&amp;ncy;&amp;ocy; &amp;scy;&amp;dcy;&amp;iecy;&amp;lcy;&amp;acy;&amp;tcy;&amp;softcy;, &amp;chcy;&amp;tcy;&amp;ocy;&amp;bcy;&amp;ycy; &amp;tcy;&amp;acy;&amp;kcy;&amp;ocy;&amp;iecy; &amp;bcy;&amp;ocy;&amp;lcy;&amp;softcy;&amp;shcy;&amp;iecy; &amp;ncy;&amp;iecy; &amp;pcy;&amp;ocy;&amp;vcy;&amp;tcy;&amp;ocy;&amp;rcy;&amp;icy;&amp;lcy;&amp;ocy;&amp;scy;&amp;softcy;?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896544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 descr="&amp;Bcy;&amp;iecy;&amp;scy;&amp;lcy;&amp;acy;&amp;ncy;. &amp;Lcy;&amp;icy;&amp;tcy;&amp;ucy;&amp;rcy;&amp;gcy;&amp;icy;&amp;yacy; &amp;vcy; &amp;scy;&amp;pcy;&amp;ocy;&amp;rcy;&amp;tcy;&amp;icy;&amp;vcy;&amp;ncy;&amp;ocy;&amp;mcy; &amp;zcy;&amp;acy;&amp;lcy;&amp;iecy; (&amp;Fcy;&amp;Ocy;&amp;Tcy;&amp;Ocy;) &amp;Pcy;&amp;rcy;&amp;acy;&amp;vcy;&amp;ocy;&amp;scy;&amp;lcy;&amp;acy;&amp;vcy;&amp;icy;&amp;iecy; &amp;icy; &amp;mcy;&amp;icy;&amp;rcy;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608512" cy="316835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933056"/>
            <a:ext cx="8640960" cy="2592288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anchor="t">
            <a:noAutofit/>
          </a:bodyPr>
          <a:lstStyle/>
          <a:p>
            <a:pPr indent="179388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ПОЗЫВНЫЕ «РУБИН», «АГАТ» И ЕЩЕ ДЕСЯТКИ ДРУГИХ В ЭФИРЕ ТЕПЕРЬ КРИЧАЛИ ОБ ОДНОМ: </a:t>
            </a:r>
            <a:r>
              <a:rPr lang="ru-RU" sz="3200" dirty="0" smtClean="0">
                <a:solidFill>
                  <a:srgbClr val="C00000"/>
                </a:solidFill>
              </a:rPr>
              <a:t>«СКОРУЮ ПОМОЩЬ СЮДА, СРОЧНО!»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МЕСТНЫЕ  ЖИТЕЛИ  помогали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МАШИНам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МЕДИКОВ…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6" name="Picture 6" descr="ыф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88640"/>
            <a:ext cx="5564072" cy="3456384"/>
          </a:xfr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Zcy;&amp;ncy;&amp;acy;&amp;kcy;&amp;ocy;&amp;mcy;&amp;scy;&amp;tcy;&amp;vcy;&amp;acy; - &amp;Scy;&amp;iecy;&amp;rcy;&amp;vcy;&amp;icy;&amp;scy;&amp;ycy; - &amp;Mcy;&amp;Tcy;&amp;Scy; &amp;Pcy;&amp;ucy;&amp;lcy;&amp;softcy;&amp;s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064896" cy="5256584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Mcy;&amp;acy;&amp;rcy;&amp;icy;&amp;vcy;&amp;icy;&amp;lcy;&amp;icy;&amp;yacy; &amp;Kcy;&amp;acy;&amp;rcy;&amp;rcy;&amp;acy;&amp;scy;&amp;kcy;&amp;ocy; / Marivilia Carrasco &amp;Scy;&amp;iecy;&amp;tcy;&amp;softcy; &amp;Vcy;&amp;ocy;&amp;lcy;&amp;softcy;&amp;tcy;&amp;iecy;&amp;r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92696"/>
            <a:ext cx="7776864" cy="54006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548680"/>
            <a:ext cx="7862587" cy="5472608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46179" cy="5400600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251520" y="260648"/>
            <a:ext cx="8640960" cy="252028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ВО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ВСЕМ  ГОРОДЕ СТОЯЛА СКОРБЬ. ПЛАКАЛИ ЖЕНЩИНЫ, КОГДА УЗНАВАЛИ СВОИХ РОДНЫХ СРЕДИ УБИТЫХ, ПЛАКАЛ ОФИЦЕР, У КОТОРОГО НА РУКАХ УМЕРЛА ДЕВОЧКА. НА СЛЕДУЮЩИЙ ДЕНЬ ОН СКАЗАЛ: «ВСЕ ЭТО МОЖНО БЫЛО БЫ НАЗВАТЬ ПОБЕДОЙ, ЕСЛИ НЕ ЗНАТЬ, КАКОЙ ЦЕНОЙ».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0483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924944"/>
            <a:ext cx="4355976" cy="3744981"/>
          </a:xfrm>
          <a:noFill/>
          <a:ln w="57150">
            <a:solidFill>
              <a:schemeClr val="accent5"/>
            </a:solidFill>
          </a:ln>
        </p:spPr>
      </p:pic>
      <p:pic>
        <p:nvPicPr>
          <p:cNvPr id="20484" name="Picture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3356992"/>
            <a:ext cx="3960440" cy="2664296"/>
          </a:xfrm>
          <a:noFill/>
          <a:ln w="571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1466850"/>
            <a:ext cx="7242175" cy="29305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Picture 7" descr="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7704856" cy="5472608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2646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Бой в Беслане длился 13 часов 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и был закончен только в ночь 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на 4 сентября, когда были убиты почти все боевики. 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   По официальным данным, в захвате школы участвовали 32 боевика, из которых 31 был убит, а один схвачен и предстал перед судом. 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&amp;khcy;&amp;rcy;&amp;ocy;&amp;ncy;&amp;icy;&amp;kcy;&amp;acy; &amp;pcy;&amp;iecy;&amp;rcy;&amp;vcy;&amp;ycy;&amp;khcy; &amp;vcy;&amp;zcy;&amp;rcy;&amp;ycy;&amp;v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20" cy="4824536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5589240"/>
            <a:ext cx="835292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ВИД ШКОЛЫ  ПОСЛЕ  ШТУРМА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/>
          <a:lstStyle/>
          <a:p>
            <a:pPr eaLnBrk="1" hangingPunct="1"/>
            <a:r>
              <a:rPr lang="ru-RU" sz="11700" dirty="0" smtClean="0">
                <a:solidFill>
                  <a:schemeClr val="bg1"/>
                </a:solidFill>
              </a:rPr>
              <a:t>Беслан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3140968"/>
            <a:ext cx="5114778" cy="1689336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dirty="0" smtClean="0">
                <a:solidFill>
                  <a:schemeClr val="bg1"/>
                </a:solidFill>
              </a:rPr>
              <a:t>1-3 </a:t>
            </a:r>
            <a:r>
              <a:rPr lang="ru-RU" sz="6000" dirty="0" smtClean="0">
                <a:solidFill>
                  <a:schemeClr val="bg1"/>
                </a:solidFill>
              </a:rPr>
              <a:t>сентября 2004 года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iecy;&amp;scy;&amp;lcy;&amp;acy;&amp;ncy;. / &amp;Ncy;&amp;acy;&amp;shcy; &amp;Kcy;&amp;acy;&amp;vcy;&amp;kcy;&amp;acy;&amp;zcy; - &amp;vcy;&amp;scy;&amp;tcy;&amp;rcy;&amp;iecy;&amp;chcy;&amp;icy; &amp;yucy;&amp;mcy;&amp;ocy;&amp;rcy; &amp;zcy;&amp;ncy;&amp;acy;&amp;kcy;&amp;ocy;&amp;mcy;&amp;scy;&amp;tcy;&amp;vcy;&amp;acy; &amp;vcy;&amp;icy;&amp;dcy;&amp;iecy;&amp;ocy; &amp;scy;&amp;ocy;&amp;fcy;&amp;tcy; - &amp;Vcy;&amp;ocy;&amp;jcy;&amp;n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7992888" cy="5112568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Вернись сестричка, милый брат –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Вас всех обнять я был бы рад.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Ну где же вы? За что? Куда?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Без вас лишились люди сна.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712968" cy="6186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/>
              <a:t>Слезы, ненависть, горе. Такой короткий промежуток от счастья, праздника к своей гибели.</a:t>
            </a:r>
            <a:br>
              <a:rPr lang="ru-RU" sz="4400" b="1" dirty="0" smtClean="0"/>
            </a:br>
            <a:r>
              <a:rPr lang="ru-RU" sz="4400" b="1" dirty="0" smtClean="0"/>
              <a:t> По официальным данным в результате террористического акта </a:t>
            </a:r>
            <a:r>
              <a:rPr lang="ru-RU" sz="4400" b="1" dirty="0" smtClean="0">
                <a:solidFill>
                  <a:srgbClr val="FF0000"/>
                </a:solidFill>
              </a:rPr>
              <a:t>1-3 сентября </a:t>
            </a:r>
            <a:r>
              <a:rPr lang="ru-RU" sz="4400" b="1" dirty="0" smtClean="0"/>
              <a:t>в  г. Беслан </a:t>
            </a:r>
            <a:r>
              <a:rPr lang="ru-RU" sz="4400" b="1" u="sng" dirty="0" smtClean="0">
                <a:solidFill>
                  <a:srgbClr val="FF0000"/>
                </a:solidFill>
              </a:rPr>
              <a:t>погибли 334 человека</a:t>
            </a:r>
            <a:r>
              <a:rPr lang="ru-RU" sz="4400" b="1" dirty="0" smtClean="0"/>
              <a:t>,</a:t>
            </a:r>
            <a:br>
              <a:rPr lang="ru-RU" sz="4400" b="1" dirty="0" smtClean="0"/>
            </a:br>
            <a:r>
              <a:rPr lang="ru-RU" sz="4400" b="1" dirty="0" smtClean="0"/>
              <a:t> из них 186 детей, 15 учителей, более 900 человек </a:t>
            </a:r>
            <a:br>
              <a:rPr lang="ru-RU" sz="4400" b="1" dirty="0" smtClean="0"/>
            </a:br>
            <a:r>
              <a:rPr lang="ru-RU" sz="4400" b="1" dirty="0" smtClean="0"/>
              <a:t>получили ранения</a:t>
            </a:r>
            <a:r>
              <a:rPr lang="ru-RU" sz="4400" b="1" dirty="0" smtClean="0"/>
              <a:t>…</a:t>
            </a:r>
            <a:endParaRPr lang="ru-RU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776864" cy="4824536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sz="6000" i="1" dirty="0" smtClean="0">
                <a:solidFill>
                  <a:srgbClr val="002060"/>
                </a:solidFill>
              </a:rPr>
              <a:t>…</a:t>
            </a:r>
            <a:r>
              <a:rPr lang="ru-RU" sz="6000" cap="none" dirty="0" smtClean="0">
                <a:solidFill>
                  <a:srgbClr val="002060"/>
                </a:solidFill>
              </a:rPr>
              <a:t>а,</a:t>
            </a:r>
            <a:r>
              <a:rPr lang="ru-RU" sz="6000" i="1" dirty="0" smtClean="0">
                <a:solidFill>
                  <a:srgbClr val="002060"/>
                </a:solidFill>
              </a:rPr>
              <a:t>  </a:t>
            </a:r>
            <a:r>
              <a:rPr lang="ru-RU" sz="6000" cap="none" dirty="0" smtClean="0">
                <a:solidFill>
                  <a:srgbClr val="002060"/>
                </a:solidFill>
              </a:rPr>
              <a:t>также</a:t>
            </a:r>
            <a:r>
              <a:rPr lang="ru-RU" sz="6000" cap="none" dirty="0" smtClean="0">
                <a:solidFill>
                  <a:srgbClr val="002060"/>
                </a:solidFill>
              </a:rPr>
              <a:t>, погибло</a:t>
            </a:r>
            <a:br>
              <a:rPr lang="ru-RU" sz="6000" cap="none" dirty="0" smtClean="0">
                <a:solidFill>
                  <a:srgbClr val="002060"/>
                </a:solidFill>
              </a:rPr>
            </a:br>
            <a:r>
              <a:rPr lang="ru-RU" sz="6000" cap="none" dirty="0" smtClean="0">
                <a:solidFill>
                  <a:srgbClr val="002060"/>
                </a:solidFill>
              </a:rPr>
              <a:t>55 сотрудников</a:t>
            </a:r>
            <a:br>
              <a:rPr lang="ru-RU" sz="6000" cap="none" dirty="0" smtClean="0">
                <a:solidFill>
                  <a:srgbClr val="002060"/>
                </a:solidFill>
              </a:rPr>
            </a:br>
            <a:r>
              <a:rPr lang="ru-RU" sz="6000" cap="none" dirty="0" smtClean="0">
                <a:solidFill>
                  <a:srgbClr val="002060"/>
                </a:solidFill>
              </a:rPr>
              <a:t>ФСБ, МЧС, милиции</a:t>
            </a:r>
            <a:br>
              <a:rPr lang="ru-RU" sz="6000" cap="none" dirty="0" smtClean="0">
                <a:solidFill>
                  <a:srgbClr val="002060"/>
                </a:solidFill>
              </a:rPr>
            </a:br>
            <a:r>
              <a:rPr lang="ru-RU" sz="6000" cap="none" dirty="0" smtClean="0">
                <a:solidFill>
                  <a:srgbClr val="002060"/>
                </a:solidFill>
              </a:rPr>
              <a:t> </a:t>
            </a:r>
            <a:r>
              <a:rPr lang="ru-RU" sz="6000" cap="none" dirty="0" smtClean="0">
                <a:solidFill>
                  <a:srgbClr val="002060"/>
                </a:solidFill>
              </a:rPr>
              <a:t>и </a:t>
            </a:r>
            <a:r>
              <a:rPr lang="ru-RU" sz="6000" cap="none" dirty="0" smtClean="0">
                <a:solidFill>
                  <a:srgbClr val="002060"/>
                </a:solidFill>
              </a:rPr>
              <a:t> военнослужащих.</a:t>
            </a:r>
            <a:endParaRPr lang="ru-RU" sz="6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38363" y="4292600"/>
            <a:ext cx="7005637" cy="1757363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2531" name="Picture 2" descr="C:\Documents and Settings\Admin\Рабочий стол\images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2816"/>
            <a:ext cx="5543550" cy="223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images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6864" cy="535828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26" y="620688"/>
            <a:ext cx="8272120" cy="5754404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4293096"/>
            <a:ext cx="8136904" cy="2376264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… Могил  с  ума сводящий ряд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  черный  траурный наряд,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Упреки, слезы, все не в мочь –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Вернись  моя  родная  дочь...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 smtClean="0">
              <a:solidFill>
                <a:schemeClr val="bg1"/>
              </a:solidFill>
            </a:endParaRPr>
          </a:p>
        </p:txBody>
      </p:sp>
      <p:pic>
        <p:nvPicPr>
          <p:cNvPr id="26629" name="Picture 5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5688632" cy="3834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Ucy;&amp;zhcy;&amp;acy;&amp;scy;&amp;acy;&amp;yucy;&amp;shchcy;&amp;icy;&amp;iecy; &amp;kcy;&amp;acy;&amp;dcy;&amp;rcy;&amp;ycy; &amp;icy;&amp;zcy; &amp;Bcy;&amp;iecy;&amp;scy;&amp;lcy;&amp;acy;&amp;ncy;&amp;acy;. &amp;Ecy;&amp;tcy;&amp;ocy; &amp;iecy;&amp;shchcy;&amp;iecy; &amp;ncy;&amp;iecy; &amp;vcy;&amp;scy;&amp;iocy;, &amp;ncy;&amp;iecy; &amp;mcy;&amp;ocy;&amp;gcy;&amp;ucy; &amp;vcy;&amp;ycy;&amp;lcy;&amp;ocy;&amp;zhcy;&amp;icy;&amp;tcy;&amp;softcy;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63688" y="764704"/>
            <a:ext cx="4752528" cy="504056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5_va090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4536504" cy="504056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rcy;&amp;acy;&amp;gcy;&amp;iecy;&amp;dcy;&amp;icy;&amp;yacy; &amp;Bcy;&amp;iecy;&amp;scy;&amp;lcy;&amp;acy;&amp;ncy;&amp;acy; // PERM.KP.RU &amp;Kcy;&amp;ocy;&amp;mcy;&amp;scy;&amp;ocy;&amp;mcy;&amp;ocy;&amp;lcy;&amp;softcy;&amp;scy;&amp;kcy;&amp;acy;&amp;yacy; &amp;Pcy;&amp;rcy;&amp;acy;&amp;vcy;&amp;dcy;&amp;acy; &amp;vcy; &amp;Pcy;&amp;iecy;&amp;r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6624736" cy="453650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5229200"/>
            <a:ext cx="7952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БЕЗУТЕШНОЕ  ГОРЕ  МАТЕРЕЙ…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iecy;&amp;scy;&amp;lcy;&amp;acy;&amp;ncy;&amp;scy;&amp;kcy;&amp;acy;&amp;yacy; &amp;tcy;&amp;rcy;&amp;acy;&amp;gcy;&amp;iecy;&amp;dcy;&amp;icy;&amp;y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6904" cy="547260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640960" cy="6453336"/>
          </a:xfrm>
          <a:solidFill>
            <a:schemeClr val="tx2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/>
          <a:p>
            <a:pPr marL="85725" indent="-85725" algn="ctr" eaLnBrk="1" hangingPunct="1">
              <a:lnSpc>
                <a:spcPct val="90000"/>
              </a:lnSpc>
              <a:tabLst>
                <a:tab pos="4486275" algn="l"/>
              </a:tabLst>
            </a:pPr>
            <a:r>
              <a:rPr lang="ru-RU" sz="4800" dirty="0" smtClean="0">
                <a:solidFill>
                  <a:schemeClr val="bg1"/>
                </a:solidFill>
              </a:rPr>
              <a:t>1 </a:t>
            </a:r>
            <a:r>
              <a:rPr lang="ru-RU" sz="4800" dirty="0" smtClean="0">
                <a:solidFill>
                  <a:schemeClr val="bg1"/>
                </a:solidFill>
              </a:rPr>
              <a:t>сентября 2004 года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в школе № 1 города Беслана начинался торжественно.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 Тысячи учеников, 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учителей </a:t>
            </a:r>
            <a:r>
              <a:rPr lang="ru-RU" sz="4800" dirty="0" smtClean="0">
                <a:solidFill>
                  <a:schemeClr val="bg1"/>
                </a:solidFill>
              </a:rPr>
              <a:t>и родителей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собрались на торжественную линейку,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посвящённую Дню знаний.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5_va090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20688"/>
            <a:ext cx="8101957" cy="55446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scy;&amp;pcy;&amp;ocy;&amp;mcy;&amp;ncy;&amp;icy;&amp;mcy;. &amp;Pcy;&amp;ocy;&amp;mcy;&amp;yacy;&amp;ncy;&amp;iecy;&amp;mcy;. &amp;Bcy;&amp;iecy;&amp;scy;&amp;lcy;&amp;acy;&amp;ncy;. &amp;Vcy;&amp;ycy;&amp;mcy;&amp;pcy;&amp;iecy;&amp;lcy;, &amp;Acy;&amp;lcy;&amp;softcy;&amp;fcy;&amp;a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496944" cy="453650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640960" cy="1311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186 детей никогда уже не сядут за школьную парту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&amp;Mcy;&amp;iecy;&amp;ncy;&amp;yacy; &amp;dcy;&amp;iecy;&amp;rcy;&amp;zhcy;&amp;acy;&amp;lcy;&amp;acy; &amp;zcy;&amp;acy; &amp;ncy;&amp;ocy;&amp;gcy;&amp;icy; &amp;zcy;&amp;iecy;&amp;mcy;&amp;lcy;&amp;yacy;, &amp;Gcy;&amp;ocy;&amp;lcy;&amp;acy;&amp;yacy;, &amp;tcy;&amp;yacy;&amp;zhcy;&amp;iecy;&amp;lcy;&amp;acy;&amp;yacy; &amp;zcy;&amp;iecy;&amp;mcy;&amp;lcy;&amp;yacy;, &amp;Mcy;&amp;iecy;&amp;dcy;&amp;lcy;&amp;iecy;&amp;ncy;&amp;ncy;&amp;ocy; &amp;lcy;&amp;yucy;&amp;bcy;&amp;icy;&amp;lcy;&amp;acy;, &amp;pcy;&amp;iecy;&amp;rcy;&amp;iecy;&amp;zhcy;&amp;iecy;&amp;vcy;&amp;ycy;&amp;vcy;&amp;acy;&amp;yacy;. (&amp;Acy;&amp;ucy;&amp;kcy;&amp;tscy;&amp;Ycy;&amp;ocy;&amp;ncy;) (http://mumzik-molya.livejournal.com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96943" cy="54006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27168" cy="13407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МЕМОРИАЛЬНОЕ </a:t>
            </a:r>
            <a:r>
              <a:rPr lang="ru-RU" sz="4400" dirty="0">
                <a:solidFill>
                  <a:srgbClr val="0070C0"/>
                </a:solidFill>
              </a:rPr>
              <a:t>КЛАДБИЩЕ 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«</a:t>
            </a:r>
            <a:r>
              <a:rPr lang="ru-RU" sz="4400" dirty="0">
                <a:solidFill>
                  <a:srgbClr val="0070C0"/>
                </a:solidFill>
              </a:rPr>
              <a:t>ГОРОД АНГЕЛОВ»</a:t>
            </a:r>
          </a:p>
        </p:txBody>
      </p:sp>
      <p:pic>
        <p:nvPicPr>
          <p:cNvPr id="6" name="Содержимое 5" descr="&amp;Bcy;&amp;iecy;&amp;scy;&amp;lcy;&amp;acy;&amp;ncy;. &amp;Bcy;&amp;icy;&amp;tcy;&amp;vcy;&amp;acy; &amp;zcy;&amp;acy; &amp;shcy;&amp;kcy;&amp;ocy;&amp;lcy;&amp;ucy; (&amp;Vcy;&amp;lcy;&amp;acy;&amp;dcy;&amp;icy;&amp;mcy;&amp;icy;&amp;rcy; &amp;Bcy;&amp;ucy;&amp;dcy;&amp;icy;&amp;lcy;&amp;ocy;&amp;vcy;&amp;scy;&amp;kcy;&amp;icy;&amp;j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896544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Icy;&amp;ncy;&amp;scy;&amp;tcy;&amp;icy;&amp;tcy;&amp;ucy;&amp;tcy; &amp;rcy;&amp;iecy;&amp;lcy;&amp;icy;&amp;gcy;&amp;icy;&amp;icy; &amp;icy; &amp;pcy;&amp;ocy;&amp;lcy;&amp;icy;&amp;tcy;&amp;icy;&amp;k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4752528" cy="532859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ocy;&amp;vcy;&amp;iecy;&amp;rcy;&amp;shcy;&amp;iecy;&amp;ncy;&amp;ncy;&amp;ocy; &amp;scy;&amp;iecy;&amp;kcy;&amp;rcy;&amp;iecy;&amp;tcy;&amp;ncy;&amp;ocy;. &amp;Bcy;&amp;iecy;&amp;scy;&amp;lcy;&amp;acy;&amp;ncy; (2006) - &amp;Dcy;&amp;Ocy;&amp;Kcy;&amp;Ucy;&amp;Mcy;&amp;IEcy;&amp;Ncy;&amp;Tcy;. &amp;Fcy;&amp;Icy;&amp;Lcy;&amp;SOFTcy;&amp;Mcy;&amp;Ycy;:&amp;Rcy;&amp;Acy;&amp;Kcy;&amp;Ucy;&amp;Rcy;&amp;Scy; &amp;Vcy; &amp;Icy;&amp;Scy;&amp;Tcy;&amp;Ocy;&amp;Rcy;&amp;Icy;&amp;YUcy; - &amp;Dcy;&amp;Ocy;&amp;Kcy;&amp;Ucy;&amp;Mcy;&amp;IEcy;&amp;Ncy;&amp;Tcy;&amp;Acy;&amp;Lcy;&amp;SOFTcy;&amp;Ncy;&amp;Ycy;&amp;IEcy; &amp;Fcy;&amp;Icy;&amp;Lcy;&amp;SOFTcy;&amp;Mcy;&amp;Ycy; &amp;Icy; &amp;Scy;&amp;IEcy;&amp;Rcy;&amp;Icy;&amp;Acy;&amp;Lcy;&amp;Ycy; - &amp;Kcy;&amp;icy;&amp;ncy;&amp;ocy;&amp;tcy;&amp;iecy;&amp;acy;&amp;tcy;&amp;rcy; @&amp;ncy;&amp;lcy;&amp;acy;&amp;jcy;&amp;ncy; 1 -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  <a:ln w="7620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32656"/>
            <a:ext cx="4392488" cy="6048672"/>
          </a:xfr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tabLst>
                <a:tab pos="179388" algn="l"/>
              </a:tabLst>
              <a:defRPr/>
            </a:pPr>
            <a:r>
              <a:rPr lang="ru-RU" sz="3500" b="1" dirty="0" smtClean="0">
                <a:solidFill>
                  <a:srgbClr val="002060"/>
                </a:solidFill>
              </a:rPr>
              <a:t>3 СЕНТЯБРЯ </a:t>
            </a:r>
            <a:r>
              <a:rPr lang="ru-RU" sz="3500" b="1" dirty="0" smtClean="0">
                <a:solidFill>
                  <a:srgbClr val="002060"/>
                </a:solidFill>
              </a:rPr>
              <a:t/>
            </a:r>
            <a:br>
              <a:rPr lang="ru-RU" sz="3500" b="1" dirty="0" smtClean="0">
                <a:solidFill>
                  <a:srgbClr val="002060"/>
                </a:solidFill>
              </a:rPr>
            </a:br>
            <a:r>
              <a:rPr lang="ru-RU" sz="3500" b="1" dirty="0" smtClean="0">
                <a:solidFill>
                  <a:srgbClr val="002060"/>
                </a:solidFill>
              </a:rPr>
              <a:t>2005  </a:t>
            </a:r>
            <a:r>
              <a:rPr lang="ru-RU" sz="3500" b="1" dirty="0" smtClean="0">
                <a:solidFill>
                  <a:srgbClr val="002060"/>
                </a:solidFill>
              </a:rPr>
              <a:t>ГОДА </a:t>
            </a:r>
            <a:r>
              <a:rPr lang="ru-RU" sz="3500" b="1" dirty="0" smtClean="0">
                <a:solidFill>
                  <a:srgbClr val="002060"/>
                </a:solidFill>
              </a:rPr>
              <a:t> НА </a:t>
            </a:r>
            <a:r>
              <a:rPr lang="ru-RU" sz="3500" b="1" dirty="0" smtClean="0">
                <a:solidFill>
                  <a:srgbClr val="002060"/>
                </a:solidFill>
              </a:rPr>
              <a:t>МЕМОРИАЛЬНОМ КЛАДБИЩЕ </a:t>
            </a:r>
            <a:br>
              <a:rPr lang="ru-RU" sz="3500" b="1" dirty="0" smtClean="0">
                <a:solidFill>
                  <a:srgbClr val="00206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«ГОРОД АНГЕЛОВ»</a:t>
            </a:r>
            <a:r>
              <a:rPr lang="ru-RU" sz="3500" b="1" dirty="0" smtClean="0">
                <a:solidFill>
                  <a:srgbClr val="002060"/>
                </a:solidFill>
              </a:rPr>
              <a:t>,</a:t>
            </a:r>
            <a:r>
              <a:rPr lang="ru-RU" sz="3500" b="1" dirty="0" smtClean="0">
                <a:solidFill>
                  <a:srgbClr val="C00000"/>
                </a:solidFill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</a:rPr>
              <a:t>ГДЕ БЫЛИ ЗАХОРОНЕНЫ БОЛЬШИНСТВО ЖЕРТВ ТЕРАКТА, СОСТОЯЛОСЬ </a:t>
            </a:r>
            <a:r>
              <a:rPr lang="ru-RU" sz="3500" b="1" dirty="0" smtClean="0">
                <a:solidFill>
                  <a:srgbClr val="002060"/>
                </a:solidFill>
              </a:rPr>
              <a:t>ОТКРЫТИЕ </a:t>
            </a:r>
            <a:r>
              <a:rPr lang="ru-RU" sz="3500" b="1" dirty="0" smtClean="0">
                <a:solidFill>
                  <a:srgbClr val="002060"/>
                </a:solidFill>
              </a:rPr>
              <a:t>ПАМЯТНИКА </a:t>
            </a:r>
            <a:r>
              <a:rPr lang="ru-RU" sz="3500" b="1" dirty="0" smtClean="0">
                <a:solidFill>
                  <a:srgbClr val="002060"/>
                </a:solidFill>
              </a:rPr>
              <a:t/>
            </a:r>
            <a:br>
              <a:rPr lang="ru-RU" sz="3500" b="1" dirty="0" smtClean="0">
                <a:solidFill>
                  <a:srgbClr val="002060"/>
                </a:solidFill>
              </a:rPr>
            </a:br>
            <a:r>
              <a:rPr lang="ru-RU" sz="3500" b="1" dirty="0" smtClean="0">
                <a:solidFill>
                  <a:srgbClr val="FF0000"/>
                </a:solidFill>
              </a:rPr>
              <a:t>«</a:t>
            </a:r>
            <a:r>
              <a:rPr lang="ru-RU" sz="3500" b="1" dirty="0" smtClean="0">
                <a:solidFill>
                  <a:srgbClr val="FF0000"/>
                </a:solidFill>
              </a:rPr>
              <a:t>ДРЕВО СКОРБИ»</a:t>
            </a:r>
            <a:endParaRPr lang="ru-RU" sz="3500" b="1" dirty="0">
              <a:solidFill>
                <a:srgbClr val="FF0000"/>
              </a:solidFill>
            </a:endParaRPr>
          </a:p>
        </p:txBody>
      </p:sp>
      <p:pic>
        <p:nvPicPr>
          <p:cNvPr id="26627" name="Picture 10" descr="115_va0901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332656"/>
            <a:ext cx="4152082" cy="5976664"/>
          </a:xfr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&amp;Tcy;&amp;Ocy;&amp;Pcy;-10 &amp;kcy;&amp;rcy;&amp;ucy;&amp;pcy;&amp;ncy;&amp;iecy;&amp;jcy;&amp;shcy;&amp;icy;&amp;khcy; &amp;tcy;&amp;iecy;&amp;rcy;&amp;acy;&amp;kcy;&amp;tcy;&amp;ocy;&amp;vcy; XXI &amp;vcy;&amp;iecy;&amp;kcy;&amp;acy; (&amp;Fcy;&amp;Ocy;&amp;Tcy;&amp;Ocy;) . - 18 &amp;Ncy;&amp;ocy;&amp;yacy;&amp;bcy;&amp;rcy;&amp;yacy; 2013 - Blog - Ki-ber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92888" cy="604867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1"/>
            <a:ext cx="8712968" cy="640871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БРОНЗОВАЯ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КОМПОЗИЦИЯ, ВЫПОЛНЕННАЯ СКУЛЬПТОРАМИ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/>
                </a:solidFill>
              </a:rPr>
              <a:t>АЛАНОМ КОРНАЕВЫМ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4000" b="1" dirty="0" smtClean="0">
                <a:solidFill>
                  <a:schemeClr val="accent1"/>
                </a:solidFill>
              </a:rPr>
              <a:t> ЗАУРБЕКОМ ДЗАНАГОВЫМ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, ПРЕДСТАВЛЯЕТ СОБОЙ СТВОЛ ДЕРЕВА, ОБРАЗОВАННЫЙ ЧЕТЫРЬМЯ ЖЕНСКИМИ ФИГУРАМИ. КРОНА ДЕРЕВА ОБРАЗОВАНА РАСПРОСТЁРТЫМИ РУКАМИ ЖЕНЩИН, КОТОРЫЕ ДЕРЖАТ АНГЕЛОВ, СИМВОЛИЗИРУЮЩИХ ПОГИБШИХ ДЕТЕЙ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&amp;Vcy;&amp;scy;&amp;iecy; &amp;scy;&amp;ocy;&amp;ocy;&amp;bcy;&amp;shchcy;&amp;iecy;&amp;ncy;&amp;icy;&amp;yacy; &amp;pcy;&amp;ocy; &amp;tcy;&amp;iecy;&amp;mcy;&amp;iecy; - &amp;Scy;&amp;Kcy;&amp;Acy;&amp;Ncy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464496" cy="561662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5949280"/>
            <a:ext cx="460851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ДРЕВО СКОРБИ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8373799" cy="6120680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9024" y="4221088"/>
            <a:ext cx="8533456" cy="244827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 dirty="0" smtClean="0">
                <a:solidFill>
                  <a:srgbClr val="7030A0"/>
                </a:solidFill>
              </a:rPr>
              <a:t>НЕПОДАЛЁКУ </a:t>
            </a:r>
            <a:r>
              <a:rPr lang="ru-RU" sz="3100" dirty="0">
                <a:solidFill>
                  <a:srgbClr val="7030A0"/>
                </a:solidFill>
              </a:rPr>
              <a:t>ОТ «ДРЕВА» НАХОДИТСЯ ПАМЯТНИК ПОГИБШИМ БОЙЦАМ «АЛЬФЫ» И «ВЫМПЕЛА»: РАСКИНУТЫЙ ВОЕННЫЙ ПЛАЩ, НА КОТОРОМ УСТАНОВЛЕНЫ КАСКА И БРОНЕЖИЛЕТ, НАКРЫВАЮЩИЙ СОБОЙ </a:t>
            </a: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ДЕТСКУЮ </a:t>
            </a:r>
            <a:r>
              <a:rPr lang="ru-RU" sz="3100" dirty="0">
                <a:solidFill>
                  <a:srgbClr val="7030A0"/>
                </a:solidFill>
              </a:rPr>
              <a:t>ИГРУШКУ И КНИЖКУ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8" name="Содержимое 7" descr="Forum A: &amp;ZHcy;&amp;ucy;&amp;rcy;&amp;ncy;&amp;acy;&amp;lcy; Forbes &amp;ncy;&amp;acy;&amp;zcy;&amp;vcy;&amp;acy;&amp;lcy; &amp;Mcy;&amp;iecy;&amp;dcy;&amp;vcy;&amp;iecy;&amp;dcy;&amp;iecy;&amp;vcy;&amp;acy; &amp;scy;&amp;acy;&amp;mcy;&amp;ycy;&amp;mcy; &amp;ncy;&amp;iecy;&amp;vcy;&amp;lcy;&amp;icy;&amp;yacy;&amp;tcy;&amp;iecy;&amp;lcy;&amp;softcy;&amp;ncy;&amp;ycy;&amp;mcy; …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381642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Vcy;&amp;scy;&amp;pcy;&amp;ocy;&amp;mcy;&amp;ncy;&amp;icy;&amp;mcy; &amp;Bcy;&amp;IEcy;&amp;Scy;&amp;Lcy;&amp;Acy;&amp;Ncy; . - &amp;Kcy;&amp;lcy;&amp;ucy;&amp;bcy; &amp;vcy;&amp;lcy;&amp;acy;&amp;dcy;&amp;iecy;&amp;lcy;&amp;softcy;&amp;tscy;&amp;iecy;&amp;vcy; BMW 5 &amp;scy;&amp;iecy;&amp;rcy;&amp;icy;&amp;icy; &amp;vcy; &amp;Rcy;&amp;ocy;&amp;scy;&amp;scy;&amp;i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68952" cy="4968552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lan Russia Ma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352928" cy="576064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3456384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После трагедии произошло сплочение многих стран.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После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Беслана наблюдался небывалый по российским меркам всплеск благотворительности - силами населения были собраны огромные средства для жертв теракта. Люди стали более осторожными. Начались внеплановые проверки состояния охраны, объектов жизнеобеспечения и объектов с массовым пребыванием людей. Была усилена бдительность по охране административных зданий и госучреждений. В школах стали проводиться классные часы, посвященные терактам, эвакуации и прочие мероприятия по предотвращению терактов.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9" name="Picture 1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89040"/>
            <a:ext cx="5473700" cy="292506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3795" name="Picture 4" descr="30206_200709011022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713788" cy="6535737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230_20070901135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40" y="476673"/>
            <a:ext cx="8089607" cy="5904656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Используемая литература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7632848" cy="5184576"/>
          </a:xfrm>
          <a:solidFill>
            <a:schemeClr val="accent2">
              <a:lumMod val="75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   ТЕРРОРИЗМ: ПОНЯТИЕ, ОТВЕТСТВЕННОСТЬ, ПРЕДУПРЕЖДЕНИЕ</a:t>
            </a:r>
            <a:endParaRPr lang="ru-RU" sz="24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   БАЛАНДИН Р., МИРОНОВ С. </a:t>
            </a:r>
            <a:b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</a:b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ТАЙНЫ СМУТНЫХ ЭПОХ. ГЛАВА 7. КАТАСТРОФА. ЗАЧЕМ  НАМ ЗНАТЬ ИСТОРИЮ?</a:t>
            </a:r>
            <a:endParaRPr lang="ru-RU" sz="24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3.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   СПИСОК ЗАЛОЖНИКОВ</a:t>
            </a:r>
            <a:endParaRPr lang="ru-RU" sz="24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4.   ВОСПОМИНАНИЯ ЗАЛОЖНИЦЫ  АГУНДЫ ВАТАЕВОЙ  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ДЕНЬ ПЕРВЫЙ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6"/>
              </a:rPr>
              <a:t>ДЕНЬ ВТОРОЙ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7"/>
              </a:rPr>
              <a:t>ДЕНЬ ТРЕТИЙ</a:t>
            </a:r>
            <a:endParaRPr lang="ru-RU" sz="24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5.</a:t>
            </a: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   САЙТ ОБЩЕСТВЕННОЙ ОРГАНИЗАЦИИ </a:t>
            </a:r>
            <a:b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</a:br>
            <a:r>
              <a:rPr lang="ru-RU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«ГОЛОС БЕСЛАНА»</a:t>
            </a:r>
            <a:endParaRPr lang="ru-RU" sz="24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620688" y="-1107503"/>
            <a:ext cx="1440160" cy="2304255"/>
          </a:xfrm>
        </p:spPr>
        <p:txBody>
          <a:bodyPr/>
          <a:lstStyle/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658"/>
            <a:ext cx="8472941" cy="6246694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88640"/>
            <a:ext cx="8712968" cy="6264696"/>
          </a:xfrm>
          <a:solidFill>
            <a:schemeClr val="bg2">
              <a:lumMod val="9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sz="4000" dirty="0" smtClean="0"/>
              <a:t>	</a:t>
            </a:r>
            <a:br>
              <a:rPr lang="ru-RU" sz="4000" dirty="0" smtClean="0"/>
            </a:br>
            <a: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  <a:t>Внезапно в школу ворвалась группа вооруженных боевиков в </a:t>
            </a:r>
            <a: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  <a:t>масках и</a:t>
            </a:r>
            <a: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  <a:t>бронежилетах</a:t>
            </a:r>
            <a:b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  <a:t> и </a:t>
            </a:r>
            <a: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  <a:t> захватила </a:t>
            </a:r>
            <a:r>
              <a:rPr lang="ru-RU" sz="21600" b="1" dirty="0" smtClean="0">
                <a:solidFill>
                  <a:schemeClr val="bg2">
                    <a:lumMod val="10000"/>
                  </a:schemeClr>
                </a:solidFill>
              </a:rPr>
              <a:t>школу, где в тот момент проходила утренняя линейка.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496944" cy="1584176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82550" indent="-8255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b="1" i="1" dirty="0" smtClean="0"/>
              <a:t> </a:t>
            </a:r>
            <a:r>
              <a:rPr lang="ru-RU" sz="19200" b="1" dirty="0" smtClean="0">
                <a:solidFill>
                  <a:schemeClr val="bg2">
                    <a:lumMod val="25000"/>
                  </a:schemeClr>
                </a:solidFill>
              </a:rPr>
              <a:t>В момент </a:t>
            </a:r>
            <a:r>
              <a:rPr lang="ru-RU" sz="19200" b="1" dirty="0" smtClean="0">
                <a:solidFill>
                  <a:schemeClr val="bg2">
                    <a:lumMod val="25000"/>
                  </a:schemeClr>
                </a:solidFill>
              </a:rPr>
              <a:t>захвата и</a:t>
            </a:r>
            <a:r>
              <a:rPr lang="ru-RU" sz="19200" b="1" dirty="0" smtClean="0">
                <a:solidFill>
                  <a:schemeClr val="bg2">
                    <a:lumMod val="25000"/>
                  </a:schemeClr>
                </a:solidFill>
              </a:rPr>
              <a:t> в  </a:t>
            </a:r>
            <a:r>
              <a:rPr lang="ru-RU" sz="19200" b="1" dirty="0" smtClean="0">
                <a:solidFill>
                  <a:schemeClr val="bg2">
                    <a:lumMod val="25000"/>
                  </a:schemeClr>
                </a:solidFill>
              </a:rPr>
              <a:t>первые </a:t>
            </a:r>
            <a:r>
              <a:rPr lang="ru-RU" sz="19200" b="1" dirty="0" smtClean="0">
                <a:solidFill>
                  <a:schemeClr val="bg2">
                    <a:lumMod val="25000"/>
                  </a:schemeClr>
                </a:solidFill>
              </a:rPr>
              <a:t>часы убили 17 человек.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" name="Picture 19" descr="C:\Documents and Settings\Admin\Рабочий стол\full1346728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352928" cy="459551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288</Words>
  <Application>Microsoft Office PowerPoint</Application>
  <PresentationFormat>Экран (4:3)</PresentationFormat>
  <Paragraphs>43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Изящная</vt:lpstr>
      <vt:lpstr>  Презентация  к уроку мужества  на тему:   «Имя трагедии – Беслан» </vt:lpstr>
      <vt:lpstr>ДЕСЯТИЛЕТИЮ  СО ДНЯ  СОБЫТИЙ В  БЕСЛАНЕ ПОСВЯЩАЕТСЯ…</vt:lpstr>
      <vt:lpstr>Слайд 3</vt:lpstr>
      <vt:lpstr>Беслан</vt:lpstr>
      <vt:lpstr>1 сентября 2004 года  в школе № 1 города Беслана начинался торжественно.  Тысячи учеников,  учителей и родителей  собрались на торжественную линейку,  посвящённую Дню знаний.</vt:lpstr>
      <vt:lpstr>Слайд 6</vt:lpstr>
      <vt:lpstr>Слайд 7</vt:lpstr>
      <vt:lpstr>Слайд 8</vt:lpstr>
      <vt:lpstr>Слайд 9</vt:lpstr>
      <vt:lpstr>1128 человек стали заложниками боевиков. Их закрыли в спортивном зале. Трое суток дети и взрослые находились там без еды и воды под постоянной угрозой взрыва. </vt:lpstr>
      <vt:lpstr>… ЭТО  В  их  руках  БЫЛА  жизнь   1128  ЧЕЛОВЕК…</vt:lpstr>
      <vt:lpstr>Кадры  хроники  НТВ  из захваченной  террористами  школы в беслане</vt:lpstr>
      <vt:lpstr>Боевики  развесили бомбы  в баскетбольных кольцах,  на  стульях  и  в  центре  зала.</vt:lpstr>
      <vt:lpstr>Слайд 14</vt:lpstr>
      <vt:lpstr>Слайд 15</vt:lpstr>
      <vt:lpstr>Террорист…</vt:lpstr>
      <vt:lpstr>Труднее  всего  было переносить  жажду…</vt:lpstr>
      <vt:lpstr>3 сентября удалось договориться с боевиками  о выносе тел убитых.   Когда спасатели МЧС начали перетаскивать тела, в спортзале школы раздались 2 мощных взрыва. </vt:lpstr>
      <vt:lpstr>Слайд 19</vt:lpstr>
      <vt:lpstr>После взрывов часть заложников стала убегать,  а боевики открыли по ним огонь. В школе обрушилась крыша и начался сильный пожар. Боевики заставили оставшихся заложников перебежать в столовую.  Начался стихийный штурм…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ПОЗЫВНЫЕ «РУБИН», «АГАТ» И ЕЩЕ ДЕСЯТКИ ДРУГИХ В ЭФИРЕ ТЕПЕРЬ КРИЧАЛИ ОБ ОДНОМ: «СКОРУЮ ПОМОЩЬ СЮДА, СРОЧНО!» МЕСТНЫЕ  ЖИТЕЛИ  помогали   МАШИНам  МЕДИКОВ…</vt:lpstr>
      <vt:lpstr>Слайд 32</vt:lpstr>
      <vt:lpstr>Слайд 33</vt:lpstr>
      <vt:lpstr>Слайд 34</vt:lpstr>
      <vt:lpstr>Слайд 35</vt:lpstr>
      <vt:lpstr> ВО ВСЕМ  ГОРОДЕ СТОЯЛА СКОРБЬ. ПЛАКАЛИ ЖЕНЩИНЫ, КОГДА УЗНАВАЛИ СВОИХ РОДНЫХ СРЕДИ УБИТЫХ, ПЛАКАЛ ОФИЦЕР, У КОТОРОГО НА РУКАХ УМЕРЛА ДЕВОЧКА. НА СЛЕДУЮЩИЙ ДЕНЬ ОН СКАЗАЛ: «ВСЕ ЭТО МОЖНО БЫЛО БЫ НАЗВАТЬ ПОБЕДОЙ, ЕСЛИ НЕ ЗНАТЬ, КАКОЙ ЦЕНОЙ». </vt:lpstr>
      <vt:lpstr>  </vt:lpstr>
      <vt:lpstr>Слайд 38</vt:lpstr>
      <vt:lpstr>Слайд 39</vt:lpstr>
      <vt:lpstr>Слайд 40</vt:lpstr>
      <vt:lpstr>Слайд 41</vt:lpstr>
      <vt:lpstr>…а,  также, погибло 55 сотрудников ФСБ, МЧС, милиции  и  военнослужащих.</vt:lpstr>
      <vt:lpstr>Слайд 43</vt:lpstr>
      <vt:lpstr>Слайд 44</vt:lpstr>
      <vt:lpstr>… Могил  с  ума сводящий ряд И  черный  траурный наряд, Упреки, слезы, все не в мочь – Вернись  моя  родная  дочь...   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 МЕМОРИАЛЬНОЕ КЛАДБИЩЕ  «ГОРОД АНГЕЛОВ»</vt:lpstr>
      <vt:lpstr>Слайд 54</vt:lpstr>
      <vt:lpstr>Слайд 55</vt:lpstr>
      <vt:lpstr>Слайд 56</vt:lpstr>
      <vt:lpstr>Слайд 57</vt:lpstr>
      <vt:lpstr>Слайд 58</vt:lpstr>
      <vt:lpstr>Слайд 59</vt:lpstr>
      <vt:lpstr>НЕПОДАЛЁКУ ОТ «ДРЕВА» НАХОДИТСЯ ПАМЯТНИК ПОГИБШИМ БОЙЦАМ «АЛЬФЫ» И «ВЫМПЕЛА»: РАСКИНУТЫЙ ВОЕННЫЙ ПЛАЩ, НА КОТОРОМ УСТАНОВЛЕНЫ КАСКА И БРОНЕЖИЛЕТ, НАКРЫВАЮЩИЙ СОБОЙ  ДЕТСКУЮ ИГРУШКУ И КНИЖКУ </vt:lpstr>
      <vt:lpstr>Слайд 61</vt:lpstr>
      <vt:lpstr>Слайд 62</vt:lpstr>
      <vt:lpstr>После трагедии произошло сплочение многих стран.  После Беслана наблюдался небывалый по российским меркам всплеск благотворительности - силами населения были собраны огромные средства для жертв теракта. Люди стали более осторожными. Начались внеплановые проверки состояния охраны, объектов жизнеобеспечения и объектов с массовым пребыванием людей. Была усилена бдительность по охране административных зданий и госучреждений. В школах стали проводиться классные часы, посвященные терактам, эвакуации и прочие мероприятия по предотвращению терактов.</vt:lpstr>
      <vt:lpstr>Слайд 64</vt:lpstr>
      <vt:lpstr>Слайд 65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Демонстрационная версия</cp:lastModifiedBy>
  <cp:revision>197</cp:revision>
  <dcterms:created xsi:type="dcterms:W3CDTF">2014-08-27T10:32:04Z</dcterms:created>
  <dcterms:modified xsi:type="dcterms:W3CDTF">2014-09-09T01:17:07Z</dcterms:modified>
</cp:coreProperties>
</file>