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377" y="764704"/>
            <a:ext cx="835292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родителям, педагогам младшего школьника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437112"/>
            <a:ext cx="4536504" cy="2012032"/>
          </a:xfrm>
        </p:spPr>
        <p:txBody>
          <a:bodyPr>
            <a:normAutofit fontScale="92500"/>
          </a:bodyPr>
          <a:lstStyle/>
          <a:p>
            <a:pPr algn="r"/>
            <a:r>
              <a:rPr lang="ru-RU" u="sng" dirty="0" smtClean="0">
                <a:solidFill>
                  <a:schemeClr val="tx1"/>
                </a:solidFill>
              </a:rPr>
              <a:t>Выполнила: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200" dirty="0">
                <a:solidFill>
                  <a:srgbClr val="4F271C">
                    <a:shade val="30000"/>
                    <a:satMod val="150000"/>
                  </a:srgbClr>
                </a:solidFill>
                <a:latin typeface="Corbel"/>
              </a:rPr>
              <a:t>учитель английского языка</a:t>
            </a:r>
          </a:p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200" dirty="0">
                <a:solidFill>
                  <a:srgbClr val="4F271C">
                    <a:shade val="30000"/>
                    <a:satMod val="150000"/>
                  </a:srgbClr>
                </a:solidFill>
                <a:latin typeface="Corbel"/>
              </a:rPr>
              <a:t>ГБОУ школы №471 </a:t>
            </a:r>
          </a:p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200" dirty="0">
                <a:solidFill>
                  <a:srgbClr val="4F271C">
                    <a:shade val="30000"/>
                    <a:satMod val="150000"/>
                  </a:srgbClr>
                </a:solidFill>
                <a:latin typeface="Corbel"/>
              </a:rPr>
              <a:t>Выборгского района Санкт-Петербурга</a:t>
            </a:r>
          </a:p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200" dirty="0">
                <a:solidFill>
                  <a:srgbClr val="4F271C">
                    <a:shade val="30000"/>
                    <a:satMod val="150000"/>
                  </a:srgbClr>
                </a:solidFill>
                <a:latin typeface="Corbel"/>
              </a:rPr>
              <a:t>Николаева И.А.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ViktorLem\Desktop\ЗАЧЕТНЫЕ РАБОТЫ ПСИХ\фото детей\Дети-от-4-до-5-л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432800" cy="35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5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342584" cy="925959"/>
          </a:xfrm>
        </p:spPr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Учение — это нелегкий и ответственный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  <a:r>
              <a:rPr lang="ru-RU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7488832" cy="4464496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Поступление </a:t>
            </a:r>
            <a:r>
              <a:rPr lang="ru-RU" sz="2400" dirty="0"/>
              <a:t>в </a:t>
            </a:r>
            <a:r>
              <a:rPr lang="ru-RU" sz="2400" dirty="0" smtClean="0"/>
              <a:t>школу существенно </a:t>
            </a:r>
            <a:r>
              <a:rPr lang="ru-RU" sz="2400" dirty="0"/>
              <a:t>меняет жизнь ребенка, но не должно лишать ее </a:t>
            </a:r>
            <a:r>
              <a:rPr lang="ru-RU" sz="2400" dirty="0" smtClean="0"/>
              <a:t>многообразия, радости</a:t>
            </a:r>
            <a:r>
              <a:rPr lang="ru-RU" sz="2400" dirty="0"/>
              <a:t>, игры. </a:t>
            </a:r>
            <a:endParaRPr lang="ru-RU" sz="2400" dirty="0" smtClean="0"/>
          </a:p>
          <a:p>
            <a:pPr algn="ctr"/>
            <a:endParaRPr lang="ru-RU" sz="2400" b="1" dirty="0" smtClean="0"/>
          </a:p>
          <a:p>
            <a:r>
              <a:rPr lang="ru-RU" sz="2400" b="1" dirty="0" smtClean="0"/>
              <a:t>У первоклассника </a:t>
            </a:r>
            <a:r>
              <a:rPr lang="ru-RU" sz="2400" b="1" dirty="0"/>
              <a:t>должно </a:t>
            </a:r>
            <a:endParaRPr lang="ru-RU" sz="2400" b="1" dirty="0" smtClean="0"/>
          </a:p>
          <a:p>
            <a:r>
              <a:rPr lang="ru-RU" sz="2400" b="1" dirty="0" smtClean="0"/>
              <a:t>оставаться достаточно </a:t>
            </a:r>
          </a:p>
          <a:p>
            <a:r>
              <a:rPr lang="ru-RU" sz="2400" b="1" dirty="0" smtClean="0"/>
              <a:t>времени для игровых </a:t>
            </a:r>
          </a:p>
          <a:p>
            <a:r>
              <a:rPr lang="ru-RU" sz="2400" b="1" dirty="0" smtClean="0"/>
              <a:t>занятий.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3672408" cy="25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1369839"/>
          </a:xfrm>
        </p:spPr>
        <p:txBody>
          <a:bodyPr/>
          <a:lstStyle/>
          <a:p>
            <a:pPr algn="ctr"/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Обращайтесь за советом!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7630616" cy="3249488"/>
          </a:xfrm>
        </p:spPr>
        <p:txBody>
          <a:bodyPr/>
          <a:lstStyle/>
          <a:p>
            <a:pPr algn="ctr"/>
            <a:r>
              <a:rPr lang="ru-RU" sz="2400" dirty="0"/>
              <a:t>Если вас что-то беспокоит в поведении ребенка, его учебных делах, </a:t>
            </a:r>
            <a:r>
              <a:rPr lang="ru-RU" sz="2400" dirty="0" smtClean="0"/>
              <a:t>не стесняйтесь </a:t>
            </a:r>
            <a:r>
              <a:rPr lang="ru-RU" sz="2400" b="1" dirty="0"/>
              <a:t>обращаться за советом и консультацией к учителю </a:t>
            </a:r>
            <a:r>
              <a:rPr lang="ru-RU" sz="2400" b="1" dirty="0" smtClean="0"/>
              <a:t>или школьному </a:t>
            </a:r>
            <a:r>
              <a:rPr lang="ru-RU" sz="2400" b="1" dirty="0"/>
              <a:t>психологу.</a:t>
            </a:r>
          </a:p>
          <a:p>
            <a:endParaRPr lang="ru-RU" dirty="0"/>
          </a:p>
        </p:txBody>
      </p:sp>
      <p:pic>
        <p:nvPicPr>
          <p:cNvPr id="10243" name="Picture 3" descr="C:\Users\ViktorLem\Desktop\ЗАЧЕТНЫЕ РАБОТЫ ПСИХ\фото детей\Дети-от-5-и-старш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5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7776864" cy="925959"/>
          </a:xfrm>
        </p:spPr>
        <p:txBody>
          <a:bodyPr/>
          <a:lstStyle/>
          <a:p>
            <a:pPr algn="ctr"/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требуйте от школьников того, </a:t>
            </a:r>
            <a:r>
              <a:rPr lang="ru-RU" sz="4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еще не научили!</a:t>
            </a:r>
            <a:endParaRPr lang="ru-RU" sz="4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212976"/>
            <a:ext cx="8496944" cy="3600400"/>
          </a:xfrm>
        </p:spPr>
        <p:txBody>
          <a:bodyPr>
            <a:normAutofit/>
          </a:bodyPr>
          <a:lstStyle/>
          <a:p>
            <a:r>
              <a:rPr lang="ru-RU" sz="2300" u="sng" dirty="0" smtClean="0"/>
              <a:t>Мышление</a:t>
            </a:r>
            <a:r>
              <a:rPr lang="ru-RU" sz="2300" dirty="0" smtClean="0"/>
              <a:t> </a:t>
            </a:r>
            <a:r>
              <a:rPr lang="ru-RU" sz="2300" u="sng" dirty="0"/>
              <a:t>первоклассников </a:t>
            </a:r>
            <a:endParaRPr lang="ru-RU" sz="2300" u="sng" dirty="0" smtClean="0"/>
          </a:p>
          <a:p>
            <a:r>
              <a:rPr lang="ru-RU" sz="2300" dirty="0" smtClean="0"/>
              <a:t>преимущественно </a:t>
            </a:r>
            <a:r>
              <a:rPr lang="ru-RU" sz="2300" u="sng" dirty="0" smtClean="0"/>
              <a:t>наглядно-образное</a:t>
            </a:r>
            <a:r>
              <a:rPr lang="ru-RU" sz="2300" dirty="0"/>
              <a:t>. </a:t>
            </a:r>
            <a:endParaRPr lang="ru-RU" sz="2300" dirty="0" smtClean="0"/>
          </a:p>
          <a:p>
            <a:endParaRPr lang="ru-RU" sz="2300" dirty="0" smtClean="0"/>
          </a:p>
          <a:p>
            <a:r>
              <a:rPr lang="ru-RU" sz="2300" dirty="0" smtClean="0"/>
              <a:t>Для </a:t>
            </a:r>
            <a:r>
              <a:rPr lang="ru-RU" sz="2300" dirty="0"/>
              <a:t>совершения мыслительных операций </a:t>
            </a:r>
            <a:r>
              <a:rPr lang="ru-RU" sz="2300" b="1" i="1" dirty="0"/>
              <a:t>сравнения, </a:t>
            </a:r>
            <a:r>
              <a:rPr lang="ru-RU" sz="2300" b="1" i="1" dirty="0" smtClean="0"/>
              <a:t>обобщения, анализа</a:t>
            </a:r>
            <a:r>
              <a:rPr lang="ru-RU" sz="2300" b="1" dirty="0" smtClean="0"/>
              <a:t> </a:t>
            </a:r>
            <a:r>
              <a:rPr lang="ru-RU" sz="2300" dirty="0" smtClean="0"/>
              <a:t>детям</a:t>
            </a:r>
            <a:r>
              <a:rPr lang="ru-RU" sz="2300" i="1" dirty="0" smtClean="0"/>
              <a:t> </a:t>
            </a:r>
            <a:r>
              <a:rPr lang="ru-RU" sz="2300" b="1" i="1" dirty="0"/>
              <a:t>необходимо опираться на </a:t>
            </a:r>
            <a:r>
              <a:rPr lang="ru-RU" sz="2300" b="1" i="1" dirty="0" smtClean="0"/>
              <a:t>наглядный материал</a:t>
            </a:r>
            <a:r>
              <a:rPr lang="ru-RU" sz="2300" dirty="0"/>
              <a:t>. Действия «в уме» </a:t>
            </a:r>
            <a:r>
              <a:rPr lang="ru-RU" sz="2300" dirty="0" smtClean="0"/>
              <a:t>даются первоклассникам пока </a:t>
            </a:r>
            <a:r>
              <a:rPr lang="ru-RU" sz="2300" dirty="0"/>
              <a:t>еще с трудом </a:t>
            </a:r>
            <a:r>
              <a:rPr lang="ru-RU" sz="2300" dirty="0" smtClean="0"/>
              <a:t>по причине </a:t>
            </a:r>
            <a:r>
              <a:rPr lang="ru-RU" sz="2300" u="sng" dirty="0"/>
              <a:t>недостаточно сформированного внутреннего плана действий.</a:t>
            </a:r>
          </a:p>
          <a:p>
            <a:endParaRPr lang="ru-RU" dirty="0"/>
          </a:p>
        </p:txBody>
      </p:sp>
      <p:pic>
        <p:nvPicPr>
          <p:cNvPr id="12290" name="Picture 2" descr="C:\Users\ViktorLem\Desktop\ЗАЧЕТНЫЕ РАБОТЫ ПСИХ\фото детей\posle_2_2_5_let_rebenok_ponim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8288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2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632848" cy="504056"/>
          </a:xfrm>
        </p:spPr>
        <p:txBody>
          <a:bodyPr/>
          <a:lstStyle/>
          <a:p>
            <a: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 отечественный психолог Л.И. </a:t>
            </a:r>
            <a:r>
              <a:rPr lang="ru-RU" sz="4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Божович</a:t>
            </a:r>
            <a: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писала по этому поводу:</a:t>
            </a:r>
            <a:b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7992888" cy="3600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4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Ни один учитель никогда не потребует от школьников решения </a:t>
            </a:r>
            <a:r>
              <a:rPr lang="ru-RU" sz="2800" b="1" dirty="0" smtClean="0"/>
              <a:t>таких арифметических </a:t>
            </a:r>
            <a:r>
              <a:rPr lang="ru-RU" sz="2800" b="1" dirty="0"/>
              <a:t>задач, решению которых он предварительно их не </a:t>
            </a:r>
            <a:r>
              <a:rPr lang="ru-RU" sz="2800" b="1" dirty="0" smtClean="0"/>
              <a:t>научил».</a:t>
            </a:r>
            <a:endParaRPr lang="ru-RU" sz="2800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59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416824" cy="1369839"/>
          </a:xfrm>
        </p:spPr>
        <p:txBody>
          <a:bodyPr/>
          <a:lstStyle/>
          <a:p>
            <a:pPr algn="ctr"/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понимания и  снисходительности!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21496"/>
            <a:ext cx="7992888" cy="4536504"/>
          </a:xfrm>
        </p:spPr>
        <p:txBody>
          <a:bodyPr>
            <a:normAutofit/>
          </a:bodyPr>
          <a:lstStyle/>
          <a:p>
            <a:r>
              <a:rPr lang="ru-RU" dirty="0"/>
              <a:t>Многочисленные «можно», «нельзя», «</a:t>
            </a:r>
            <a:r>
              <a:rPr lang="ru-RU" dirty="0" smtClean="0"/>
              <a:t>надо». Нормы </a:t>
            </a:r>
            <a:r>
              <a:rPr lang="ru-RU" dirty="0"/>
              <a:t>и правила порой идут вразрез с непосредственными желаниями </a:t>
            </a:r>
            <a:r>
              <a:rPr lang="ru-RU" dirty="0" smtClean="0"/>
              <a:t>и побуждениями </a:t>
            </a:r>
            <a:r>
              <a:rPr lang="ru-RU" dirty="0"/>
              <a:t>ребенка. К этим нормам нужно адаптироваться.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Большинство учащихся </a:t>
            </a:r>
            <a:r>
              <a:rPr lang="ru-RU" dirty="0"/>
              <a:t>первых классов достаточно успешно справляются с этой </a:t>
            </a:r>
            <a:r>
              <a:rPr lang="ru-RU" dirty="0" smtClean="0"/>
              <a:t>задачей. </a:t>
            </a:r>
            <a:r>
              <a:rPr lang="ru-RU" b="1" u="sng" dirty="0" smtClean="0"/>
              <a:t>Поведение </a:t>
            </a:r>
            <a:r>
              <a:rPr lang="ru-RU" b="1" u="sng" dirty="0"/>
              <a:t>первоклассников </a:t>
            </a:r>
            <a:r>
              <a:rPr lang="ru-RU" b="1" u="sng" dirty="0" smtClean="0"/>
              <a:t>нередко отличается</a:t>
            </a:r>
            <a:r>
              <a:rPr lang="ru-RU" b="1" dirty="0" smtClean="0"/>
              <a:t> </a:t>
            </a:r>
            <a:r>
              <a:rPr lang="ru-RU" b="1" i="1" dirty="0"/>
              <a:t>неорганизованностью, </a:t>
            </a:r>
            <a:r>
              <a:rPr lang="ru-RU" b="1" i="1" dirty="0" smtClean="0"/>
              <a:t>несобранностью, недисциплинированностью</a:t>
            </a:r>
            <a:r>
              <a:rPr lang="ru-RU" b="1" i="1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Нужно воспринимать это как часть стадии становления и адаптации детей к школьному образу жизни.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7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6984776" cy="1369839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Учителя, задумайтесь!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7992888" cy="3249488"/>
          </a:xfrm>
        </p:spPr>
        <p:txBody>
          <a:bodyPr/>
          <a:lstStyle/>
          <a:p>
            <a:pPr algn="ctr"/>
            <a:r>
              <a:rPr lang="ru-RU" sz="2400" b="1" dirty="0"/>
              <a:t>М</a:t>
            </a:r>
            <a:r>
              <a:rPr lang="ru-RU" sz="2400" b="1" dirty="0" smtClean="0"/>
              <a:t>ногие </a:t>
            </a:r>
            <a:r>
              <a:rPr lang="ru-RU" sz="2400" b="1" dirty="0"/>
              <a:t>учителя требуют от учащихся </a:t>
            </a:r>
            <a:r>
              <a:rPr lang="ru-RU" sz="2400" i="1" dirty="0"/>
              <a:t>организованности, </a:t>
            </a:r>
            <a:r>
              <a:rPr lang="ru-RU" sz="2400" i="1" dirty="0" smtClean="0"/>
              <a:t>прилежания, ответственности</a:t>
            </a:r>
            <a:r>
              <a:rPr lang="ru-RU" sz="2400" i="1" dirty="0"/>
              <a:t>, аккуратности </a:t>
            </a:r>
            <a:r>
              <a:rPr lang="ru-RU" sz="2400" dirty="0"/>
              <a:t>и </a:t>
            </a:r>
            <a:r>
              <a:rPr lang="ru-RU" sz="2400" dirty="0" smtClean="0"/>
              <a:t>т.д. И </a:t>
            </a:r>
            <a:r>
              <a:rPr lang="ru-RU" sz="2400" dirty="0"/>
              <a:t>в то же время </a:t>
            </a:r>
            <a:r>
              <a:rPr lang="ru-RU" sz="2400" b="1" u="sng" dirty="0"/>
              <a:t>не заботятся о </a:t>
            </a:r>
            <a:r>
              <a:rPr lang="ru-RU" sz="2400" b="1" u="sng" dirty="0" smtClean="0"/>
              <a:t>том</a:t>
            </a:r>
            <a:r>
              <a:rPr lang="ru-RU" sz="2400" dirty="0" smtClean="0"/>
              <a:t>, </a:t>
            </a:r>
            <a:r>
              <a:rPr lang="ru-RU" sz="2400" b="1" u="sng" dirty="0" smtClean="0"/>
              <a:t>чтобы </a:t>
            </a:r>
            <a:r>
              <a:rPr lang="ru-RU" sz="2400" b="1" u="sng" dirty="0"/>
              <a:t>предварительно дать детям соответствующие умения и навыки</a:t>
            </a:r>
            <a:r>
              <a:rPr lang="ru-RU" sz="2400" u="sng" dirty="0"/>
              <a:t> </a:t>
            </a:r>
            <a:r>
              <a:rPr lang="ru-RU" sz="2400" dirty="0" smtClean="0"/>
              <a:t>и </a:t>
            </a:r>
            <a:r>
              <a:rPr lang="ru-RU" sz="2400" b="1" u="sng" dirty="0" smtClean="0"/>
              <a:t>воспитать </a:t>
            </a:r>
            <a:r>
              <a:rPr lang="ru-RU" sz="2400" b="1" u="sng" dirty="0"/>
              <a:t>у них соответствующие привычки</a:t>
            </a:r>
            <a:r>
              <a:rPr lang="ru-RU" sz="2400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23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6984776" cy="1369839"/>
          </a:xfrm>
        </p:spPr>
        <p:txBody>
          <a:bodyPr/>
          <a:lstStyle/>
          <a:p>
            <a:pPr algn="ctr"/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важно заметить, что…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630616" cy="3249488"/>
          </a:xfrm>
        </p:spPr>
        <p:txBody>
          <a:bodyPr>
            <a:noAutofit/>
          </a:bodyPr>
          <a:lstStyle/>
          <a:p>
            <a:r>
              <a:rPr lang="ru-RU" sz="2400" b="1" dirty="0"/>
              <a:t>Родители</a:t>
            </a:r>
            <a:r>
              <a:rPr lang="ru-RU" sz="2400" dirty="0"/>
              <a:t> и </a:t>
            </a:r>
            <a:r>
              <a:rPr lang="ru-RU" sz="2400" b="1" dirty="0"/>
              <a:t>учителя</a:t>
            </a:r>
            <a:r>
              <a:rPr lang="ru-RU" sz="2400" dirty="0"/>
              <a:t> должны понимать, что поступление ребенка в </a:t>
            </a:r>
            <a:r>
              <a:rPr lang="ru-RU" sz="2400" dirty="0" smtClean="0"/>
              <a:t>школу само </a:t>
            </a:r>
            <a:r>
              <a:rPr lang="ru-RU" sz="2400" dirty="0"/>
              <a:t>по </a:t>
            </a:r>
            <a:r>
              <a:rPr lang="ru-RU" sz="2400" dirty="0" smtClean="0"/>
              <a:t>себе </a:t>
            </a:r>
            <a:r>
              <a:rPr lang="ru-RU" sz="2400" dirty="0"/>
              <a:t>не обеспечивает </a:t>
            </a:r>
            <a:r>
              <a:rPr lang="ru-RU" sz="2400" dirty="0" smtClean="0"/>
              <a:t>появления таких важных качеств</a:t>
            </a:r>
            <a:r>
              <a:rPr lang="ru-RU" sz="2400" dirty="0"/>
              <a:t> </a:t>
            </a:r>
            <a:r>
              <a:rPr lang="ru-RU" sz="2400" dirty="0" smtClean="0"/>
              <a:t>как </a:t>
            </a:r>
            <a:r>
              <a:rPr lang="ru-RU" sz="2400" i="1" dirty="0" smtClean="0"/>
              <a:t>организованность, собранность, дисциплина</a:t>
            </a:r>
            <a:r>
              <a:rPr lang="ru-RU" sz="2400" dirty="0" smtClean="0"/>
              <a:t>.</a:t>
            </a:r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u="sng" dirty="0" smtClean="0"/>
              <a:t>И </a:t>
            </a:r>
            <a:r>
              <a:rPr lang="ru-RU" sz="2400" u="sng" dirty="0"/>
              <a:t>здесь необходимо избегать </a:t>
            </a:r>
            <a:r>
              <a:rPr lang="ru-RU" sz="2400" u="sng" dirty="0" smtClean="0"/>
              <a:t>довольно распространенного </a:t>
            </a:r>
            <a:r>
              <a:rPr lang="ru-RU" sz="2400" u="sng" dirty="0"/>
              <a:t>противоречия</a:t>
            </a:r>
            <a:r>
              <a:rPr lang="ru-RU" sz="2400" dirty="0"/>
              <a:t>: с порога школы от ребенка требуют </a:t>
            </a:r>
            <a:r>
              <a:rPr lang="ru-RU" sz="2400" dirty="0" smtClean="0"/>
              <a:t>того, что </a:t>
            </a:r>
            <a:r>
              <a:rPr lang="ru-RU" sz="2400" dirty="0"/>
              <a:t>только еще должно быть сформировано.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987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6984776" cy="1369839"/>
          </a:xfrm>
        </p:spPr>
        <p:txBody>
          <a:bodyPr/>
          <a:lstStyle/>
          <a:p>
            <a:pPr algn="ctr"/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704856" cy="4032448"/>
          </a:xfrm>
        </p:spPr>
        <p:txBody>
          <a:bodyPr>
            <a:noAutofit/>
          </a:bodyPr>
          <a:lstStyle/>
          <a:p>
            <a:r>
              <a:rPr lang="ru-RU" sz="2400" dirty="0"/>
              <a:t>1. Бардин, К.В. Как научить детей учиться. - М., 1987.</a:t>
            </a:r>
            <a:br>
              <a:rPr lang="ru-RU" sz="2400" dirty="0"/>
            </a:br>
            <a:r>
              <a:rPr lang="ru-RU" sz="2400" dirty="0"/>
              <a:t>2. </a:t>
            </a:r>
            <a:r>
              <a:rPr lang="ru-RU" sz="2400" dirty="0" err="1"/>
              <a:t>Флейк-Хобсон</a:t>
            </a:r>
            <a:r>
              <a:rPr lang="ru-RU" sz="2400" dirty="0"/>
              <a:t> К., Робинсон Б.Е., Осин П. Мир входящему: развитие ребенка и его отношений с окружающими. - М., 1992.</a:t>
            </a:r>
            <a:br>
              <a:rPr lang="ru-RU" sz="2400" dirty="0"/>
            </a:br>
            <a:r>
              <a:rPr lang="ru-RU" sz="2400" dirty="0"/>
              <a:t>3. Материал газеты «Школьный психолог», 2002 г., №</a:t>
            </a:r>
            <a:br>
              <a:rPr lang="ru-RU" sz="2400" dirty="0"/>
            </a:br>
            <a:r>
              <a:rPr lang="ru-RU" sz="2400" dirty="0"/>
              <a:t>6, 8, 9,10; статьи кандидатов психологических наук А. Прихожан, Е. Даниловой;</a:t>
            </a:r>
            <a:br>
              <a:rPr lang="ru-RU" sz="2400" dirty="0"/>
            </a:br>
            <a:r>
              <a:rPr lang="ru-RU" sz="2400" dirty="0"/>
              <a:t>4. Дубровина, И.В. Практическая психология образования. – М., 1997.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569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7848872" cy="720080"/>
          </a:xfrm>
        </p:spPr>
        <p:txBody>
          <a:bodyPr/>
          <a:lstStyle/>
          <a:p>
            <a:pPr algn="ctr"/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/>
                <a:cs typeface="Times New Roman"/>
              </a:rPr>
              <a:t>Поступление в школу — переломный момент жизни каждого ребенка. </a:t>
            </a:r>
            <a:r>
              <a:rPr lang="ru-RU" sz="9600" u="sng" dirty="0">
                <a:latin typeface="Cambria" panose="02040503050406030204" pitchFamily="18" charset="0"/>
                <a:ea typeface="Calibri"/>
                <a:cs typeface="Times New Roman"/>
              </a:rPr>
              <a:t/>
            </a:r>
            <a:br>
              <a:rPr lang="ru-RU" sz="9600" u="sng" dirty="0">
                <a:latin typeface="Cambria" panose="02040503050406030204" pitchFamily="18" charset="0"/>
                <a:ea typeface="Calibri"/>
                <a:cs typeface="Times New Roman"/>
              </a:rPr>
            </a:b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352928" cy="468052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Начало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школьного обучения кардинальным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образом меняет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весь его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стиль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жизни. </a:t>
            </a:r>
          </a:p>
          <a:p>
            <a:pPr algn="l">
              <a:spcAft>
                <a:spcPts val="100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Теперь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ребенок должен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каждый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день ходить в школу, </a:t>
            </a:r>
            <a:r>
              <a:rPr lang="ru-RU" sz="2400" u="sng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напряженно трудиться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2400" u="sng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соблюдать</a:t>
            </a:r>
            <a:r>
              <a:rPr lang="ru-RU" sz="2400" u="sng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u="sng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режим дня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2400" u="sng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подчиняться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u="sng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нормам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 </a:t>
            </a:r>
            <a:r>
              <a:rPr lang="ru-RU" sz="2400" u="sng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правилам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школьной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жизни.</a:t>
            </a: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Переживание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ребенком своего нового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социального статуса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связано с появлением </a:t>
            </a: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</a:rPr>
              <a:t>«внутренней позиции школьника</a:t>
            </a:r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r>
              <a:rPr lang="ru-RU" sz="2400" u="sng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sz="24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ViktorLem\Desktop\ЗАЧЕТНЫЕ РАБОТЫ ПСИХ\фото детей\2408517_3c6c1f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340761" cy="1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3341"/>
            <a:ext cx="7632848" cy="525658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Наличие </a:t>
            </a:r>
            <a:r>
              <a:rPr lang="ru-RU" sz="2400" b="1" dirty="0"/>
              <a:t>«внутренней позиции школьника» </a:t>
            </a:r>
            <a:r>
              <a:rPr lang="ru-RU" sz="2400" dirty="0"/>
              <a:t>имеет для </a:t>
            </a:r>
            <a:r>
              <a:rPr lang="ru-RU" sz="2400" dirty="0" smtClean="0"/>
              <a:t>первоклассника</a:t>
            </a:r>
            <a:r>
              <a:rPr lang="ru-RU" sz="2400" dirty="0"/>
              <a:t> </a:t>
            </a:r>
            <a:r>
              <a:rPr lang="ru-RU" sz="2400" dirty="0" smtClean="0"/>
              <a:t>большое </a:t>
            </a:r>
            <a:r>
              <a:rPr lang="ru-RU" sz="2400" dirty="0"/>
              <a:t>значение. </a:t>
            </a:r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Именно </a:t>
            </a:r>
            <a:r>
              <a:rPr lang="ru-RU" sz="2400" dirty="0"/>
              <a:t>она помогает маленькому ученику </a:t>
            </a:r>
            <a:r>
              <a:rPr lang="ru-RU" sz="2400" u="sng" dirty="0" smtClean="0"/>
              <a:t>преодолевать</a:t>
            </a:r>
            <a:r>
              <a:rPr lang="ru-RU" sz="2400" u="sng" dirty="0"/>
              <a:t> </a:t>
            </a:r>
            <a:r>
              <a:rPr lang="ru-RU" sz="2400" u="sng" dirty="0" smtClean="0"/>
              <a:t>превратности школьной </a:t>
            </a:r>
            <a:r>
              <a:rPr lang="ru-RU" sz="2400" u="sng" dirty="0"/>
              <a:t>жизни</a:t>
            </a:r>
            <a:r>
              <a:rPr lang="ru-RU" sz="2400" dirty="0"/>
              <a:t>, </a:t>
            </a:r>
            <a:r>
              <a:rPr lang="ru-RU" sz="2400" u="sng" dirty="0"/>
              <a:t>выполнять новые </a:t>
            </a:r>
            <a:r>
              <a:rPr lang="ru-RU" sz="2400" u="sng" dirty="0" smtClean="0"/>
              <a:t>обязанности.</a:t>
            </a:r>
          </a:p>
          <a:p>
            <a:endParaRPr lang="ru-RU" sz="2400" u="sng" dirty="0" smtClean="0"/>
          </a:p>
          <a:p>
            <a:r>
              <a:rPr lang="ru-RU" sz="2400" b="1" dirty="0" smtClean="0"/>
              <a:t>!!Усиленная </a:t>
            </a:r>
            <a:r>
              <a:rPr lang="ru-RU" sz="2400" b="1" dirty="0"/>
              <a:t>подготовка к </a:t>
            </a:r>
            <a:r>
              <a:rPr lang="ru-RU" sz="2400" b="1" dirty="0" smtClean="0"/>
              <a:t>школе</a:t>
            </a:r>
            <a:r>
              <a:rPr lang="ru-RU" sz="2400" dirty="0" smtClean="0"/>
              <a:t> зачастую </a:t>
            </a:r>
            <a:r>
              <a:rPr lang="ru-RU" sz="2400" dirty="0"/>
              <a:t>приводит к тому, что </a:t>
            </a:r>
            <a:r>
              <a:rPr lang="ru-RU" sz="2400" b="1" dirty="0"/>
              <a:t>поступление в школу утрачивает для </a:t>
            </a:r>
            <a:r>
              <a:rPr lang="ru-RU" sz="2400" b="1" dirty="0" smtClean="0"/>
              <a:t>ребенка элемент </a:t>
            </a:r>
            <a:r>
              <a:rPr lang="ru-RU" sz="2400" b="1" dirty="0"/>
              <a:t>новизны</a:t>
            </a:r>
            <a:r>
              <a:rPr lang="ru-RU" sz="2400" dirty="0"/>
              <a:t>, </a:t>
            </a:r>
            <a:r>
              <a:rPr lang="ru-RU" sz="2400" dirty="0" smtClean="0"/>
              <a:t>мешает </a:t>
            </a:r>
            <a:r>
              <a:rPr lang="ru-RU" sz="2400" dirty="0"/>
              <a:t>ему пережить значимость этого </a:t>
            </a:r>
            <a:r>
              <a:rPr lang="ru-RU" sz="2400" dirty="0" smtClean="0"/>
              <a:t>события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pic>
        <p:nvPicPr>
          <p:cNvPr id="2050" name="Picture 2" descr="C:\Users\ViktorLem\Desktop\ЗАЧЕТНЫЕ РАБОТЫ ПСИХ\фото детей\1010270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62097"/>
            <a:ext cx="2075704" cy="21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3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7560840" cy="936104"/>
          </a:xfrm>
        </p:spPr>
        <p:txBody>
          <a:bodyPr/>
          <a:lstStyle/>
          <a:p>
            <a:pPr algn="ctr"/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поддержите своего ребенка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560840" cy="48965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200" dirty="0" smtClean="0"/>
              <a:t>Самое главное для ребенка – </a:t>
            </a:r>
            <a:r>
              <a:rPr lang="ru-RU" sz="2200" b="1" dirty="0" smtClean="0"/>
              <a:t>чувствовать значимость своей деятельности.</a:t>
            </a:r>
          </a:p>
          <a:p>
            <a:r>
              <a:rPr lang="ru-RU" sz="2200" b="1" dirty="0" smtClean="0"/>
              <a:t>Старайтесь проявлять </a:t>
            </a:r>
            <a:r>
              <a:rPr lang="ru-RU" sz="2200" i="1" dirty="0" smtClean="0"/>
              <a:t>серьезное </a:t>
            </a:r>
            <a:r>
              <a:rPr lang="ru-RU" sz="2200" i="1" dirty="0"/>
              <a:t>отношение </a:t>
            </a:r>
            <a:r>
              <a:rPr lang="ru-RU" sz="2200" i="1" dirty="0" smtClean="0"/>
              <a:t>к школьной </a:t>
            </a:r>
            <a:r>
              <a:rPr lang="ru-RU" sz="2200" i="1" dirty="0"/>
              <a:t>жизни ребенка</a:t>
            </a:r>
            <a:r>
              <a:rPr lang="ru-RU" sz="2200" dirty="0"/>
              <a:t>, </a:t>
            </a:r>
            <a:r>
              <a:rPr lang="ru-RU" sz="2200" i="1" dirty="0"/>
              <a:t>внимание к его успехам и неудачам</a:t>
            </a:r>
            <a:r>
              <a:rPr lang="ru-RU" sz="2200" dirty="0"/>
              <a:t>, </a:t>
            </a:r>
            <a:r>
              <a:rPr lang="ru-RU" sz="2200" i="1" dirty="0" smtClean="0"/>
              <a:t>терпение.</a:t>
            </a:r>
          </a:p>
          <a:p>
            <a:r>
              <a:rPr lang="ru-RU" sz="2200" b="1" dirty="0" smtClean="0"/>
              <a:t>Обязательно поощряйте</a:t>
            </a:r>
            <a:r>
              <a:rPr lang="ru-RU" sz="2200" dirty="0" smtClean="0"/>
              <a:t> </a:t>
            </a:r>
            <a:r>
              <a:rPr lang="ru-RU" sz="2200" u="sng" dirty="0" smtClean="0"/>
              <a:t>старания</a:t>
            </a:r>
            <a:r>
              <a:rPr lang="ru-RU" sz="2200" dirty="0" smtClean="0"/>
              <a:t> </a:t>
            </a:r>
            <a:r>
              <a:rPr lang="ru-RU" sz="2200" dirty="0"/>
              <a:t>и </a:t>
            </a:r>
            <a:r>
              <a:rPr lang="ru-RU" sz="2200" u="sng" dirty="0" smtClean="0"/>
              <a:t>усилия</a:t>
            </a:r>
            <a:r>
              <a:rPr lang="ru-RU" sz="2200" dirty="0" smtClean="0"/>
              <a:t> своего чада! </a:t>
            </a:r>
          </a:p>
          <a:p>
            <a:endParaRPr lang="ru-RU" sz="2200" dirty="0" smtClean="0"/>
          </a:p>
          <a:p>
            <a:r>
              <a:rPr lang="ru-RU" sz="2200" dirty="0" smtClean="0"/>
              <a:t>Эмоциональная поддержка помогают</a:t>
            </a:r>
          </a:p>
          <a:p>
            <a:r>
              <a:rPr lang="ru-RU" sz="2200" dirty="0" smtClean="0"/>
              <a:t>первокласснику преодолевать трудности, </a:t>
            </a:r>
          </a:p>
          <a:p>
            <a:r>
              <a:rPr lang="ru-RU" sz="2200" dirty="0" smtClean="0"/>
              <a:t>способствуют </a:t>
            </a:r>
            <a:r>
              <a:rPr lang="ru-RU" sz="2200" dirty="0"/>
              <a:t>повышению самооценки </a:t>
            </a:r>
            <a:endParaRPr lang="ru-RU" sz="2200" dirty="0" smtClean="0"/>
          </a:p>
          <a:p>
            <a:r>
              <a:rPr lang="ru-RU" sz="2200" dirty="0" smtClean="0"/>
              <a:t>ребенка</a:t>
            </a:r>
            <a:r>
              <a:rPr lang="ru-RU" sz="2200" dirty="0"/>
              <a:t>, </a:t>
            </a:r>
            <a:r>
              <a:rPr lang="ru-RU" sz="2200" dirty="0" smtClean="0"/>
              <a:t>его </a:t>
            </a:r>
            <a:r>
              <a:rPr lang="ru-RU" sz="2200" dirty="0"/>
              <a:t>уверенности в себе.</a:t>
            </a:r>
          </a:p>
          <a:p>
            <a:endParaRPr lang="ru-RU" dirty="0"/>
          </a:p>
        </p:txBody>
      </p:sp>
      <p:pic>
        <p:nvPicPr>
          <p:cNvPr id="3074" name="Picture 2" descr="C:\Users\ViktorLem\Desktop\ЗАЧЕТНЫЕ РАБОТЫ ПСИХ\фото детей\1311252606_89f6eb07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969439" cy="19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172400" cy="1512168"/>
          </a:xfrm>
        </p:spPr>
        <p:txBody>
          <a:bodyPr/>
          <a:lstStyle/>
          <a:p>
            <a:pPr algn="ctr"/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Обсудите </a:t>
            </a:r>
            <a:r>
              <a:rPr lang="ru-RU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ребенком правила и нормы</a:t>
            </a:r>
            <a:r>
              <a:rPr lang="ru-RU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установленные в школе!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6974650" cy="47525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Ребенку нужно рассказать о правилах, которые существуют в школе.  </a:t>
            </a:r>
          </a:p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Обязательно объясните </a:t>
            </a:r>
            <a:r>
              <a:rPr lang="ru-RU" sz="2400" b="1" dirty="0"/>
              <a:t>их необходимость и </a:t>
            </a:r>
            <a:r>
              <a:rPr lang="ru-RU" sz="2400" b="1" dirty="0" smtClean="0"/>
              <a:t>целесообразность!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100" name="Picture 4" descr="C:\Users\ViktorLem\Desktop\ЗАЧЕТНЫЕ РАБОТЫ ПСИХ\фото детей\Дети-от-5-и-старш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56" y="2780928"/>
            <a:ext cx="3182162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6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892" y="1196752"/>
            <a:ext cx="8568952" cy="1728192"/>
          </a:xfrm>
        </p:spPr>
        <p:txBody>
          <a:bodyPr/>
          <a:lstStyle/>
          <a:p>
            <a:pPr algn="ctr"/>
            <a:r>
              <a:rPr lang="ru-RU" sz="4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Уважайте </a:t>
            </a:r>
            <a:r>
              <a:rPr lang="ru-RU" sz="4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мнение первоклассника о его педагоге!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7704856" cy="3024336"/>
          </a:xfrm>
        </p:spPr>
        <p:txBody>
          <a:bodyPr>
            <a:normAutofit/>
          </a:bodyPr>
          <a:lstStyle/>
          <a:p>
            <a:r>
              <a:rPr lang="ru-RU" sz="2400" dirty="0"/>
              <a:t>С поступлением в школу в жизни </a:t>
            </a:r>
            <a:endParaRPr lang="ru-RU" sz="2400" dirty="0" smtClean="0"/>
          </a:p>
          <a:p>
            <a:r>
              <a:rPr lang="ru-RU" sz="2400" dirty="0" smtClean="0"/>
              <a:t>вашего ребенка появился </a:t>
            </a:r>
            <a:r>
              <a:rPr lang="ru-RU" sz="2400" dirty="0"/>
              <a:t>человек </a:t>
            </a:r>
            <a:r>
              <a:rPr lang="ru-RU" sz="2400" dirty="0" smtClean="0"/>
              <a:t>более </a:t>
            </a:r>
          </a:p>
          <a:p>
            <a:r>
              <a:rPr lang="ru-RU" sz="2400" dirty="0" smtClean="0"/>
              <a:t>авторитетный</a:t>
            </a:r>
            <a:r>
              <a:rPr lang="ru-RU" sz="2400" dirty="0"/>
              <a:t>, чем </a:t>
            </a:r>
            <a:r>
              <a:rPr lang="ru-RU" sz="2400" dirty="0" smtClean="0"/>
              <a:t>вы. Это учитель.</a:t>
            </a:r>
          </a:p>
          <a:p>
            <a:endParaRPr lang="ru-RU" sz="2400" b="1" dirty="0"/>
          </a:p>
          <a:p>
            <a:r>
              <a:rPr lang="ru-RU" sz="2400" b="1" dirty="0" smtClean="0"/>
              <a:t>Нужно уважать мнение ребенка!</a:t>
            </a:r>
            <a:endParaRPr lang="ru-RU" sz="2400" b="1" dirty="0"/>
          </a:p>
          <a:p>
            <a:endParaRPr lang="ru-RU" sz="2400" dirty="0"/>
          </a:p>
        </p:txBody>
      </p:sp>
      <p:pic>
        <p:nvPicPr>
          <p:cNvPr id="5122" name="Picture 2" descr="C:\Users\ViktorLem\Desktop\ЗАЧЕТНЫЕ РАБОТЫ ПСИХ\фото детей\130037569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81" y="1817347"/>
            <a:ext cx="2615419" cy="34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7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856"/>
            <a:ext cx="7920880" cy="1657871"/>
          </a:xfrm>
        </p:spPr>
        <p:txBody>
          <a:bodyPr/>
          <a:lstStyle/>
          <a:p>
            <a:pPr algn="ctr"/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Поддержите </a:t>
            </a:r>
            <a:r>
              <a:rPr lang="ru-RU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первоклассника в его желании добиться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успеха</a:t>
            </a:r>
            <a:r>
              <a:rPr lang="ru-RU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54" y="1988840"/>
            <a:ext cx="7644806" cy="3361928"/>
          </a:xfrm>
        </p:spPr>
        <p:txBody>
          <a:bodyPr/>
          <a:lstStyle/>
          <a:p>
            <a:r>
              <a:rPr lang="ru-RU" sz="2400" dirty="0"/>
              <a:t>В </a:t>
            </a:r>
            <a:r>
              <a:rPr lang="ru-RU" sz="2400" dirty="0" smtClean="0"/>
              <a:t>каждой работе </a:t>
            </a:r>
            <a:r>
              <a:rPr lang="ru-RU" sz="2400" dirty="0"/>
              <a:t>обязательно найдите, за что можно было бы его похвалить. </a:t>
            </a:r>
            <a:endParaRPr lang="ru-RU" sz="2400" dirty="0" smtClean="0"/>
          </a:p>
          <a:p>
            <a:pPr algn="ctr"/>
            <a:r>
              <a:rPr lang="ru-RU" sz="2400" b="1" u="sng" dirty="0" smtClean="0"/>
              <a:t>Помните,</a:t>
            </a:r>
            <a:r>
              <a:rPr lang="ru-RU" sz="2400" dirty="0" smtClean="0"/>
              <a:t> что </a:t>
            </a:r>
            <a:r>
              <a:rPr lang="ru-RU" sz="2400" b="1" dirty="0"/>
              <a:t>похвала</a:t>
            </a:r>
            <a:r>
              <a:rPr lang="ru-RU" sz="2400" dirty="0"/>
              <a:t> и </a:t>
            </a:r>
            <a:r>
              <a:rPr lang="ru-RU" sz="2400" b="1" dirty="0"/>
              <a:t>эмоциональная поддержка </a:t>
            </a:r>
            <a:r>
              <a:rPr lang="ru-RU" sz="2400" dirty="0"/>
              <a:t>(«Молодец!», «Ты так </a:t>
            </a:r>
            <a:r>
              <a:rPr lang="ru-RU" sz="2400" dirty="0" smtClean="0"/>
              <a:t>хорошо справился</a:t>
            </a:r>
            <a:r>
              <a:rPr lang="ru-RU" sz="2400" dirty="0"/>
              <a:t>!») </a:t>
            </a:r>
            <a:r>
              <a:rPr lang="ru-RU" sz="2400" b="1" dirty="0"/>
              <a:t>способны заметно повысить интеллектуальные </a:t>
            </a:r>
            <a:r>
              <a:rPr lang="ru-RU" sz="2400" b="1" dirty="0" smtClean="0"/>
              <a:t>достижения человека!</a:t>
            </a:r>
            <a:endParaRPr lang="ru-RU" sz="2400" b="1" dirty="0"/>
          </a:p>
          <a:p>
            <a:pPr algn="ctr"/>
            <a:endParaRPr lang="ru-RU" dirty="0"/>
          </a:p>
        </p:txBody>
      </p:sp>
      <p:pic>
        <p:nvPicPr>
          <p:cNvPr id="6146" name="Picture 2" descr="C:\Users\ViktorLem\Desktop\ЗАЧЕТНЫЕ РАБОТЫ ПСИХ\фото детей\pohvala-an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509121"/>
            <a:ext cx="3796589" cy="20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iktorLem\Desktop\ЗАЧЕТНЫЕ РАБОТЫ ПСИХ\фото детей\vyxodit-iz-komnaty-posle-togo-kak-ego-ulozhil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3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907" y="188640"/>
            <a:ext cx="8626152" cy="2593975"/>
          </a:xfrm>
        </p:spPr>
        <p:txBody>
          <a:bodyPr/>
          <a:lstStyle/>
          <a:p>
            <a:pPr algn="ctr"/>
            <a: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вместе с первоклассником распорядок дня, следите за его</a:t>
            </a:r>
            <a:b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соблюдением!</a:t>
            </a:r>
            <a:r>
              <a:rPr lang="ru-RU" sz="4000" u="sng" dirty="0"/>
              <a:t/>
            </a:r>
            <a:br>
              <a:rPr lang="ru-RU" sz="4000" u="sng" dirty="0"/>
            </a:b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7200800" cy="27138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Режим дня </a:t>
            </a:r>
            <a:r>
              <a:rPr lang="ru-RU" sz="2400" dirty="0" smtClean="0"/>
              <a:t>– основная составляющая успеха, развития и хорошего самочувствия школьника.</a:t>
            </a:r>
          </a:p>
          <a:p>
            <a:pPr algn="ctr"/>
            <a:r>
              <a:rPr lang="ru-RU" sz="2400" dirty="0" smtClean="0"/>
              <a:t>Внимательно относитесь к тому, что ест ваш ребенок в течение дня и во сколько ложится спать.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63554"/>
            <a:ext cx="27603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2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062664" cy="1141983"/>
          </a:xfrm>
        </p:spPr>
        <p:txBody>
          <a:bodyPr/>
          <a:lstStyle/>
          <a:p>
            <a:pPr algn="ctr"/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терпения и понимания!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272808" cy="40324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Ваш </a:t>
            </a:r>
            <a:r>
              <a:rPr lang="ru-RU" sz="2400" dirty="0"/>
              <a:t>ребенок пришел в школу учиться. Когда человек учится, у него </a:t>
            </a:r>
            <a:r>
              <a:rPr lang="ru-RU" sz="2400" dirty="0" smtClean="0"/>
              <a:t>может, что-то </a:t>
            </a:r>
            <a:r>
              <a:rPr lang="ru-RU" sz="2400" dirty="0"/>
              <a:t>сразу не получаться, это естественно. 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</a:t>
            </a:r>
          </a:p>
          <a:p>
            <a:endParaRPr lang="ru-RU" sz="2400" dirty="0"/>
          </a:p>
          <a:p>
            <a:r>
              <a:rPr lang="ru-RU" sz="2400" dirty="0" smtClean="0"/>
              <a:t> Нужно принять это к сведению и быть </a:t>
            </a:r>
            <a:r>
              <a:rPr lang="ru-RU" sz="2400" b="1" dirty="0" smtClean="0"/>
              <a:t>снисходительнее по отношению к своему ребенку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8194" name="Picture 2" descr="C:\Users\ViktorLem\Desktop\ЗАЧЕТНЫЕ РАБОТЫ ПСИХ\фото детей\information_items_14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49049"/>
            <a:ext cx="223774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iktorLem\Desktop\ЗАЧЕТНЫЕ РАБОТЫ ПСИХ\фото детей\2696B589BD937F4046377B53B3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2664350" cy="17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9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206</TotalTime>
  <Words>723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Памятка родителям, педагогам младшего школьника</vt:lpstr>
      <vt:lpstr>Поступление в школу — переломный момент жизни каждого ребенка.  </vt:lpstr>
      <vt:lpstr>Презентация PowerPoint</vt:lpstr>
      <vt:lpstr>Родители, поддержите своего ребенка!</vt:lpstr>
      <vt:lpstr>Обсудите с ребенком правила и нормы, установленные в школе!</vt:lpstr>
      <vt:lpstr>Уважайте мнение первоклассника о его педагоге! </vt:lpstr>
      <vt:lpstr>Поддержите первоклассника в его желании добиться успеха!</vt:lpstr>
      <vt:lpstr>Составьте вместе с первоклассником распорядок дня, следите за его соблюдением! </vt:lpstr>
      <vt:lpstr>Больше терпения и понимания!</vt:lpstr>
      <vt:lpstr> Учение — это нелегкий и ответственный труд!</vt:lpstr>
      <vt:lpstr>Обращайтесь за советом!</vt:lpstr>
      <vt:lpstr>Учителя, не требуйте от школьников того, чему еще не научили!</vt:lpstr>
      <vt:lpstr>Известный отечественный психолог Л.И. Божович писала по этому поводу: </vt:lpstr>
      <vt:lpstr>Больше понимания и  снисходительности!</vt:lpstr>
      <vt:lpstr>* Учителя, задумайтесь!</vt:lpstr>
      <vt:lpstr>И важно заметить, что…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ViktorLem</dc:creator>
  <cp:lastModifiedBy>ViktorLem</cp:lastModifiedBy>
  <cp:revision>18</cp:revision>
  <dcterms:created xsi:type="dcterms:W3CDTF">2013-12-20T16:16:15Z</dcterms:created>
  <dcterms:modified xsi:type="dcterms:W3CDTF">2014-01-10T15:39:01Z</dcterms:modified>
</cp:coreProperties>
</file>