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ackage" ContentType="application/vnd.openxmlformats-officedocument.package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62" r:id="rId6"/>
    <p:sldId id="267" r:id="rId7"/>
    <p:sldId id="265" r:id="rId8"/>
    <p:sldId id="264" r:id="rId9"/>
    <p:sldId id="263" r:id="rId10"/>
    <p:sldId id="258" r:id="rId11"/>
    <p:sldId id="259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9.8412698412698507E-2"/>
          <c:y val="2.1582733812949652E-2"/>
          <c:w val="0.66999226831804926"/>
          <c:h val="0.82113885967052391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Газеты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14-17</c:v>
                </c:pt>
                <c:pt idx="1">
                  <c:v>18-22</c:v>
                </c:pt>
                <c:pt idx="2">
                  <c:v>22-26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</c:v>
                </c:pt>
                <c:pt idx="1">
                  <c:v>0.3500000000000002</c:v>
                </c:pt>
                <c:pt idx="2">
                  <c:v>0.4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Интернет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14-17</c:v>
                </c:pt>
                <c:pt idx="1">
                  <c:v>18-22</c:v>
                </c:pt>
                <c:pt idx="2">
                  <c:v>22-26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0.8</c:v>
                </c:pt>
                <c:pt idx="1">
                  <c:v>0.65000000000000058</c:v>
                </c:pt>
                <c:pt idx="2">
                  <c:v>0.60000000000000042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3"/>
                <c:pt idx="0">
                  <c:v>14-17</c:v>
                </c:pt>
                <c:pt idx="1">
                  <c:v>18-22</c:v>
                </c:pt>
                <c:pt idx="2">
                  <c:v>22-26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gapWidth val="100"/>
        <c:gapDepth val="0"/>
        <c:shape val="box"/>
        <c:axId val="57934976"/>
        <c:axId val="57936512"/>
        <c:axId val="57337600"/>
      </c:bar3DChart>
      <c:catAx>
        <c:axId val="5793497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7936512"/>
        <c:crosses val="autoZero"/>
        <c:auto val="1"/>
        <c:lblAlgn val="ctr"/>
        <c:lblOffset val="100"/>
        <c:tickLblSkip val="1"/>
        <c:tickMarkSkip val="1"/>
      </c:catAx>
      <c:valAx>
        <c:axId val="5793651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7934976"/>
        <c:crosses val="autoZero"/>
        <c:crossBetween val="between"/>
      </c:valAx>
      <c:serAx>
        <c:axId val="57337600"/>
        <c:scaling>
          <c:orientation val="minMax"/>
        </c:scaling>
        <c:delete val="1"/>
        <c:axPos val="b"/>
        <c:numFmt formatCode="General" sourceLinked="1"/>
        <c:tickLblPos val="low"/>
        <c:crossAx val="57936512"/>
        <c:crosses val="autoZero"/>
        <c:tickLblSkip val="3"/>
        <c:tickMarkSkip val="1"/>
      </c:ser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7274408666421668"/>
          <c:y val="0.65862256182183954"/>
          <c:w val="0.21111111111111125"/>
          <c:h val="0.25419664268585135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7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84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noFill/>
        <a:ln w="12700">
          <a:solidFill>
            <a:schemeClr val="tx1"/>
          </a:solidFill>
          <a:prstDash val="solid"/>
        </a:ln>
      </c:spPr>
    </c:sideWall>
    <c:backWall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3486893173606398"/>
          <c:y val="2.7438626229160847E-2"/>
          <c:w val="0.70881594488188981"/>
          <c:h val="0.83932852655713153"/>
        </c:manualLayout>
      </c:layout>
      <c:bar3DChart>
        <c:barDir val="col"/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Газеты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30-40</c:v>
                </c:pt>
                <c:pt idx="1">
                  <c:v>40-55</c:v>
                </c:pt>
                <c:pt idx="2">
                  <c:v>55-67</c:v>
                </c:pt>
                <c:pt idx="3">
                  <c:v>старше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0.5</c:v>
                </c:pt>
                <c:pt idx="1">
                  <c:v>0.60000000000000042</c:v>
                </c:pt>
                <c:pt idx="2">
                  <c:v>0.8</c:v>
                </c:pt>
                <c:pt idx="3">
                  <c:v>0.93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Интернет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30-40</c:v>
                </c:pt>
                <c:pt idx="1">
                  <c:v>40-55</c:v>
                </c:pt>
                <c:pt idx="2">
                  <c:v>55-67</c:v>
                </c:pt>
                <c:pt idx="3">
                  <c:v>старше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4"/>
                <c:pt idx="0">
                  <c:v>0.5</c:v>
                </c:pt>
                <c:pt idx="1">
                  <c:v>0.4</c:v>
                </c:pt>
                <c:pt idx="2">
                  <c:v>0.2</c:v>
                </c:pt>
                <c:pt idx="3">
                  <c:v>7.0000000000000021E-2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chemeClr val="tx1"/>
              </a:solidFill>
              <a:prstDash val="solid"/>
            </a:ln>
          </c:spPr>
          <c:cat>
            <c:strRef>
              <c:f>Sheet1!$B$1:$E$1</c:f>
              <c:strCache>
                <c:ptCount val="4"/>
                <c:pt idx="0">
                  <c:v>30-40</c:v>
                </c:pt>
                <c:pt idx="1">
                  <c:v>40-55</c:v>
                </c:pt>
                <c:pt idx="2">
                  <c:v>55-67</c:v>
                </c:pt>
                <c:pt idx="3">
                  <c:v>старше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gapDepth val="0"/>
        <c:shape val="box"/>
        <c:axId val="64054016"/>
        <c:axId val="64055552"/>
        <c:axId val="64065536"/>
      </c:bar3DChart>
      <c:catAx>
        <c:axId val="64054016"/>
        <c:scaling>
          <c:orientation val="minMax"/>
        </c:scaling>
        <c:axPos val="b"/>
        <c:numFmt formatCode="General" sourceLinked="1"/>
        <c:tickLblPos val="low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55552"/>
        <c:crosses val="autoZero"/>
        <c:auto val="1"/>
        <c:lblAlgn val="ctr"/>
        <c:lblOffset val="100"/>
        <c:tickLblSkip val="2"/>
        <c:tickMarkSkip val="1"/>
      </c:catAx>
      <c:valAx>
        <c:axId val="64055552"/>
        <c:scaling>
          <c:orientation val="minMax"/>
        </c:scaling>
        <c:axPos val="l"/>
        <c:majorGridlines>
          <c:spPr>
            <a:ln w="3175">
              <a:solidFill>
                <a:schemeClr val="tx1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5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4054016"/>
        <c:crosses val="autoZero"/>
        <c:crossBetween val="between"/>
      </c:valAx>
      <c:serAx>
        <c:axId val="64065536"/>
        <c:scaling>
          <c:orientation val="minMax"/>
        </c:scaling>
        <c:delete val="1"/>
        <c:axPos val="b"/>
        <c:numFmt formatCode="General" sourceLinked="1"/>
        <c:tickLblPos val="low"/>
        <c:crossAx val="64055552"/>
        <c:crosses val="autoZero"/>
        <c:tickLblSkip val="3"/>
        <c:tickMarkSkip val="1"/>
      </c:serAx>
      <c:spPr>
        <a:noFill/>
        <a:ln w="25400"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2127208857487402"/>
          <c:y val="0.8026378465765871"/>
          <c:w val="0.19239040504978197"/>
          <c:h val="0.14468151874606214"/>
        </c:manualLayout>
      </c:layout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75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9A67AD-E574-4277-A9F2-65005DFC06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8696-0592-45A2-BE30-F21F911B5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592A78-FA3A-45DC-980F-D971D31A68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41FFB-E06F-489E-A6BD-385500C613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ECBEB-E428-4BB1-A0F9-5860D7EB86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1E03D-528C-4370-B382-60A85213B3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5FABF-78A9-42E8-BD88-C04F3BC0F8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8D471-AA83-4D70-9C24-992DD9DB95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D5743-CE73-4864-9C43-54250B0E5F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4B997-C575-4BAA-B3C2-D6B0742A4C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64C8A-2222-4B1D-B11C-EA39C9FCB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0BBA52CB-0A4C-4C9B-9706-28A3BF16CB6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Газеты Петербурга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14480" y="4357694"/>
            <a:ext cx="6400800" cy="1752600"/>
          </a:xfrm>
        </p:spPr>
        <p:txBody>
          <a:bodyPr/>
          <a:lstStyle/>
          <a:p>
            <a:r>
              <a:rPr lang="ru-RU" sz="1600" dirty="0" smtClean="0"/>
              <a:t>Работа </a:t>
            </a:r>
          </a:p>
          <a:p>
            <a:r>
              <a:rPr lang="ru-RU" sz="1600" dirty="0" smtClean="0"/>
              <a:t>Учениц 9 «А» класса</a:t>
            </a:r>
          </a:p>
          <a:p>
            <a:r>
              <a:rPr lang="ru-RU" sz="1200" dirty="0" smtClean="0"/>
              <a:t>Ефремовой Ксении</a:t>
            </a:r>
          </a:p>
          <a:p>
            <a:r>
              <a:rPr lang="ru-RU" sz="1200" dirty="0" err="1" smtClean="0"/>
              <a:t>Синявиной</a:t>
            </a:r>
            <a:r>
              <a:rPr lang="ru-RU" sz="1200" dirty="0" smtClean="0"/>
              <a:t> Марины</a:t>
            </a:r>
          </a:p>
          <a:p>
            <a:r>
              <a:rPr lang="ru-RU" sz="1200" dirty="0" err="1" smtClean="0"/>
              <a:t>Поплоухиной</a:t>
            </a:r>
            <a:r>
              <a:rPr lang="ru-RU" sz="1200" dirty="0" smtClean="0"/>
              <a:t> Вероники </a:t>
            </a:r>
          </a:p>
          <a:p>
            <a:r>
              <a:rPr lang="ru-RU" sz="1200" dirty="0" err="1" smtClean="0"/>
              <a:t>Чудаковой</a:t>
            </a:r>
            <a:r>
              <a:rPr lang="ru-RU" sz="1200" dirty="0" smtClean="0"/>
              <a:t> Марии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71480"/>
            <a:ext cx="6772268" cy="1362075"/>
          </a:xfrm>
        </p:spPr>
        <p:txBody>
          <a:bodyPr/>
          <a:lstStyle/>
          <a:p>
            <a:r>
              <a:rPr lang="ru-RU" sz="3600" dirty="0" smtClean="0"/>
              <a:t>Интернет против газет.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71670" y="1214423"/>
            <a:ext cx="5786478" cy="1214446"/>
          </a:xfrm>
        </p:spPr>
        <p:txBody>
          <a:bodyPr/>
          <a:lstStyle/>
          <a:p>
            <a:r>
              <a:rPr lang="ru-RU" dirty="0" smtClean="0"/>
              <a:t>Жители 14 – 26 лет.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1785918" y="2071678"/>
          <a:ext cx="599610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728" y="357166"/>
            <a:ext cx="6700862" cy="857256"/>
          </a:xfrm>
        </p:spPr>
        <p:txBody>
          <a:bodyPr/>
          <a:lstStyle/>
          <a:p>
            <a:r>
              <a:rPr lang="ru-RU" dirty="0" smtClean="0"/>
              <a:t>Жители старшего поколения</a:t>
            </a:r>
            <a:endParaRPr lang="ru-RU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42910" y="1071546"/>
          <a:ext cx="8096735" cy="519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714356"/>
            <a:ext cx="7772400" cy="1362075"/>
          </a:xfrm>
        </p:spPr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2357430"/>
            <a:ext cx="7215238" cy="2714644"/>
          </a:xfrm>
        </p:spPr>
        <p:txBody>
          <a:bodyPr/>
          <a:lstStyle/>
          <a:p>
            <a:r>
              <a:rPr lang="ru-RU" dirty="0" smtClean="0"/>
              <a:t>1.Молодёжь предпочитает газетам интернет.</a:t>
            </a:r>
          </a:p>
          <a:p>
            <a:r>
              <a:rPr lang="ru-RU" dirty="0" smtClean="0"/>
              <a:t>2. Самая читаемая в Петербурге газета – </a:t>
            </a:r>
            <a:r>
              <a:rPr lang="en-US" dirty="0" smtClean="0"/>
              <a:t>Metro.</a:t>
            </a:r>
            <a:endParaRPr lang="ru-RU" dirty="0" smtClean="0"/>
          </a:p>
          <a:p>
            <a:r>
              <a:rPr lang="ru-RU" dirty="0" smtClean="0"/>
              <a:t>3. </a:t>
            </a:r>
            <a:r>
              <a:rPr lang="ru-RU" dirty="0" smtClean="0"/>
              <a:t>Самая </a:t>
            </a:r>
            <a:r>
              <a:rPr lang="ru-RU" dirty="0" smtClean="0"/>
              <a:t>цитируемая газета – </a:t>
            </a:r>
            <a:r>
              <a:rPr lang="ru-RU" dirty="0" err="1" smtClean="0"/>
              <a:t>Коммерсантъ</a:t>
            </a:r>
            <a:r>
              <a:rPr lang="ru-RU" dirty="0" smtClean="0"/>
              <a:t>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071546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Поговорим о газетах и журналах, которые вы читаете.</a:t>
            </a:r>
            <a:br>
              <a:rPr lang="ru-RU" dirty="0" smtClean="0"/>
            </a:br>
            <a:r>
              <a:rPr lang="ru-RU" dirty="0" smtClean="0"/>
              <a:t>Какие </a:t>
            </a:r>
            <a:r>
              <a:rPr lang="ru-RU" dirty="0" smtClean="0"/>
              <a:t>газеты читаются регулярно?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Какая газета самая читаемая в Питере?</a:t>
            </a:r>
            <a:br>
              <a:rPr lang="ru-RU" dirty="0" smtClean="0"/>
            </a:br>
            <a:r>
              <a:rPr lang="ru-RU" dirty="0" smtClean="0"/>
              <a:t>Читаем ли мы вообще газеты?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571480"/>
            <a:ext cx="7772400" cy="1362075"/>
          </a:xfrm>
        </p:spPr>
        <p:txBody>
          <a:bodyPr/>
          <a:lstStyle/>
          <a:p>
            <a:pPr algn="ctr"/>
            <a:r>
              <a:rPr lang="ru-RU" sz="3600" dirty="0" smtClean="0"/>
              <a:t>Самые читаемые газеты.</a:t>
            </a:r>
            <a:br>
              <a:rPr lang="ru-RU" sz="3600" dirty="0" smtClean="0"/>
            </a:br>
            <a:r>
              <a:rPr lang="ru-RU" sz="3600" dirty="0" smtClean="0"/>
              <a:t>Топ 10.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57290" y="1928802"/>
            <a:ext cx="5643602" cy="4071966"/>
          </a:xfrm>
        </p:spPr>
        <p:txBody>
          <a:bodyPr/>
          <a:lstStyle/>
          <a:p>
            <a:endParaRPr lang="ru-RU" b="0" i="0" dirty="0" smtClean="0"/>
          </a:p>
          <a:p>
            <a:endParaRPr lang="ru-RU" b="0" dirty="0"/>
          </a:p>
          <a:p>
            <a:endParaRPr lang="ru-RU" b="0" i="0" dirty="0" smtClean="0"/>
          </a:p>
          <a:p>
            <a:endParaRPr lang="ru-RU" b="0" dirty="0"/>
          </a:p>
          <a:p>
            <a:endParaRPr lang="ru-RU" b="0" i="0" dirty="0" smtClean="0"/>
          </a:p>
          <a:p>
            <a:endParaRPr lang="ru-RU" b="0" dirty="0">
              <a:latin typeface="Trebuchet MS" pitchFamily="34" charset="0"/>
            </a:endParaRPr>
          </a:p>
          <a:p>
            <a:endParaRPr lang="ru-RU" b="0" i="0" dirty="0" smtClean="0">
              <a:latin typeface="Trebuchet MS" pitchFamily="34" charset="0"/>
            </a:endParaRPr>
          </a:p>
          <a:p>
            <a:endParaRPr lang="ru-RU" b="0" dirty="0">
              <a:latin typeface="Trebuchet MS" pitchFamily="34" charset="0"/>
            </a:endParaRPr>
          </a:p>
          <a:p>
            <a:endParaRPr lang="ru-RU" b="0" i="0" dirty="0" smtClean="0">
              <a:latin typeface="Trebuchet MS" pitchFamily="34" charset="0"/>
            </a:endParaRPr>
          </a:p>
          <a:p>
            <a:endParaRPr lang="ru-RU" b="0" dirty="0">
              <a:latin typeface="Trebuchet MS" pitchFamily="34" charset="0"/>
            </a:endParaRPr>
          </a:p>
          <a:p>
            <a:endParaRPr lang="ru-RU" b="0" i="0" dirty="0" smtClean="0">
              <a:latin typeface="Trebuchet MS" pitchFamily="34" charset="0"/>
            </a:endParaRPr>
          </a:p>
          <a:p>
            <a:endParaRPr lang="ru-RU" b="0" dirty="0">
              <a:latin typeface="Trebuchet MS" pitchFamily="34" charset="0"/>
            </a:endParaRPr>
          </a:p>
          <a:p>
            <a:endParaRPr lang="ru-RU" b="0" i="0" dirty="0" smtClean="0">
              <a:latin typeface="Trebuchet MS" pitchFamily="34" charset="0"/>
            </a:endParaRPr>
          </a:p>
          <a:p>
            <a:endParaRPr lang="ru-RU" b="0" dirty="0">
              <a:latin typeface="Trebuchet MS" pitchFamily="34" charset="0"/>
            </a:endParaRPr>
          </a:p>
          <a:p>
            <a:endParaRPr lang="ru-RU" b="0" i="0" dirty="0" smtClean="0">
              <a:latin typeface="Trebuchet MS" pitchFamily="34" charset="0"/>
            </a:endParaRPr>
          </a:p>
          <a:p>
            <a:r>
              <a:rPr lang="en-US" b="0" i="0" dirty="0" smtClean="0">
                <a:latin typeface="Trebuchet MS" pitchFamily="34" charset="0"/>
              </a:rPr>
              <a:t>Metro</a:t>
            </a:r>
          </a:p>
          <a:p>
            <a:r>
              <a:rPr lang="ru-RU" b="0" i="0" dirty="0" smtClean="0">
                <a:latin typeface="Trebuchet MS" pitchFamily="34" charset="0"/>
              </a:rPr>
              <a:t>Комсомольская правда</a:t>
            </a:r>
          </a:p>
          <a:p>
            <a:r>
              <a:rPr lang="ru-RU" b="0" i="0" dirty="0" smtClean="0">
                <a:latin typeface="Trebuchet MS" pitchFamily="34" charset="0"/>
              </a:rPr>
              <a:t>ООО "БИМА" (газета Вакансия от А до Я)</a:t>
            </a:r>
            <a:r>
              <a:rPr lang="ru-RU" b="0" dirty="0" smtClean="0">
                <a:latin typeface="Trebuchet MS" pitchFamily="34" charset="0"/>
              </a:rPr>
              <a:t> </a:t>
            </a:r>
          </a:p>
          <a:p>
            <a:r>
              <a:rPr lang="ru-RU" b="0" i="0" dirty="0" smtClean="0">
                <a:latin typeface="Trebuchet MS" pitchFamily="34" charset="0"/>
              </a:rPr>
              <a:t>"ООО "ИМП МЕДИА ПРЕСС"" </a:t>
            </a:r>
            <a:endParaRPr lang="ru-RU" b="0" dirty="0" smtClean="0">
              <a:latin typeface="Trebuchet MS" pitchFamily="34" charset="0"/>
            </a:endParaRPr>
          </a:p>
          <a:p>
            <a:r>
              <a:rPr lang="ru-RU" b="0" i="0" dirty="0" smtClean="0">
                <a:latin typeface="Trebuchet MS" pitchFamily="34" charset="0"/>
              </a:rPr>
              <a:t>ОАО "ГАЗЕТА ВЕСТИ" </a:t>
            </a:r>
            <a:endParaRPr lang="ru-RU" b="0" dirty="0" smtClean="0">
              <a:latin typeface="Trebuchet MS" pitchFamily="34" charset="0"/>
            </a:endParaRPr>
          </a:p>
          <a:p>
            <a:r>
              <a:rPr lang="ru-RU" b="0" i="0" dirty="0" smtClean="0">
                <a:latin typeface="Trebuchet MS" pitchFamily="34" charset="0"/>
              </a:rPr>
              <a:t>24 часа</a:t>
            </a:r>
            <a:r>
              <a:rPr lang="ru-RU" b="0" dirty="0" smtClean="0">
                <a:latin typeface="Trebuchet MS" pitchFamily="34" charset="0"/>
              </a:rPr>
              <a:t> </a:t>
            </a:r>
          </a:p>
          <a:p>
            <a:r>
              <a:rPr lang="en-US" b="0" i="0" dirty="0" smtClean="0">
                <a:latin typeface="Trebuchet MS" pitchFamily="34" charset="0"/>
              </a:rPr>
              <a:t>Free </a:t>
            </a:r>
            <a:r>
              <a:rPr lang="ru-RU" b="0" i="0" dirty="0" smtClean="0">
                <a:latin typeface="Trebuchet MS" pitchFamily="34" charset="0"/>
              </a:rPr>
              <a:t>Тайм</a:t>
            </a:r>
            <a:r>
              <a:rPr lang="ru-RU" b="0" dirty="0" smtClean="0">
                <a:latin typeface="Trebuchet MS" pitchFamily="34" charset="0"/>
              </a:rPr>
              <a:t> </a:t>
            </a:r>
          </a:p>
          <a:p>
            <a:r>
              <a:rPr lang="en-US" b="0" i="0" dirty="0" smtClean="0">
                <a:latin typeface="Trebuchet MS" pitchFamily="34" charset="0"/>
              </a:rPr>
              <a:t>Neva News</a:t>
            </a:r>
            <a:r>
              <a:rPr lang="en-US" b="0" dirty="0" smtClean="0">
                <a:latin typeface="Trebuchet MS" pitchFamily="34" charset="0"/>
              </a:rPr>
              <a:t> </a:t>
            </a:r>
          </a:p>
          <a:p>
            <a:r>
              <a:rPr lang="ru-RU" b="0" i="0" dirty="0" smtClean="0">
                <a:latin typeface="Trebuchet MS" pitchFamily="34" charset="0"/>
              </a:rPr>
              <a:t>Аномалия</a:t>
            </a:r>
            <a:r>
              <a:rPr lang="ru-RU" b="0" dirty="0" smtClean="0">
                <a:latin typeface="Trebuchet MS" pitchFamily="34" charset="0"/>
              </a:rPr>
              <a:t> </a:t>
            </a:r>
          </a:p>
          <a:p>
            <a:r>
              <a:rPr lang="ru-RU" b="0" i="0" dirty="0" smtClean="0">
                <a:latin typeface="Trebuchet MS" pitchFamily="34" charset="0"/>
              </a:rPr>
              <a:t>Аргументы и Факты Петербург</a:t>
            </a:r>
            <a:r>
              <a:rPr lang="ru-RU" b="0" dirty="0" smtClean="0">
                <a:latin typeface="Trebuchet MS" pitchFamily="34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http://mediarevolution.ru/i/logo-sm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450" cy="1428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14422"/>
            <a:ext cx="7215238" cy="476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670824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1428736"/>
            <a:ext cx="8229600" cy="1143000"/>
          </a:xfrm>
        </p:spPr>
        <p:txBody>
          <a:bodyPr/>
          <a:lstStyle/>
          <a:p>
            <a:r>
              <a:rPr lang="ru-RU" dirty="0" smtClean="0"/>
              <a:t>С каждым годом мы читаем все меньше и меньше газет.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2214554"/>
          <a:ext cx="6215106" cy="421484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57190"/>
                <a:gridCol w="521522"/>
                <a:gridCol w="652114"/>
                <a:gridCol w="639298"/>
                <a:gridCol w="544520"/>
                <a:gridCol w="684464"/>
                <a:gridCol w="614492"/>
                <a:gridCol w="614492"/>
                <a:gridCol w="515444"/>
                <a:gridCol w="513871"/>
                <a:gridCol w="557699"/>
              </a:tblGrid>
              <a:tr h="2258745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Метро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Комсомольская правда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Санкт-Петербургские</a:t>
                      </a:r>
                      <a:r>
                        <a:rPr lang="ru-RU" sz="1100" baseline="0" dirty="0" smtClean="0"/>
                        <a:t> ведомости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Деловой Петербург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известия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Вести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Спорт Экспресс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Коммерсант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Труд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416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Кратность</a:t>
                      </a:r>
                      <a:endParaRPr lang="ru-RU" sz="1000" dirty="0"/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582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163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57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37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15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1225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Частота</a:t>
                      </a:r>
                      <a:endParaRPr lang="ru-RU" sz="1000" dirty="0"/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0,47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0,13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0,26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0,08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0,05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000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%</a:t>
                      </a:r>
                      <a:endParaRPr lang="ru-RU" sz="1800" dirty="0"/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47,51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13,31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26,28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8,33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5,14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4,32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3,02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1,22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00232" y="1571612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Май 2008 – октябрь 2008</a:t>
            </a:r>
            <a:endParaRPr lang="ru-RU" dirty="0" smtClean="0">
              <a:latin typeface="Trebuchet MS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Аудитории одного номера ежедневных газет </a:t>
            </a:r>
            <a:endParaRPr lang="ru-RU" sz="3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Аудитории одного номера ежедневных газет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428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Сентябрь 2009 - февраль 2010 </a:t>
            </a:r>
            <a:endParaRPr lang="ru-RU" dirty="0" smtClean="0"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214414" y="1928802"/>
          <a:ext cx="6786610" cy="424774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2232"/>
                <a:gridCol w="518844"/>
                <a:gridCol w="705818"/>
                <a:gridCol w="691946"/>
                <a:gridCol w="665097"/>
                <a:gridCol w="665097"/>
                <a:gridCol w="665097"/>
                <a:gridCol w="665097"/>
                <a:gridCol w="665097"/>
                <a:gridCol w="540781"/>
                <a:gridCol w="571504"/>
              </a:tblGrid>
              <a:tr h="2258745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Метро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Комсомольская правда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Санкт-Петербургские</a:t>
                      </a:r>
                      <a:r>
                        <a:rPr lang="ru-RU" sz="1100" baseline="0" dirty="0" smtClean="0"/>
                        <a:t> ведомости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Деловой Петербург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известия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Вести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Спорт Экспресс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Коммерсант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Труд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Сумма</a:t>
                      </a:r>
                      <a:endParaRPr lang="ru-RU" sz="1100" b="0" dirty="0">
                        <a:solidFill>
                          <a:schemeClr val="tx1"/>
                        </a:solidFill>
                      </a:endParaRPr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41652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Кратность</a:t>
                      </a:r>
                      <a:endParaRPr lang="ru-RU" sz="1000" dirty="0"/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661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184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86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59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34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1292</a:t>
                      </a:r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Частота</a:t>
                      </a:r>
                      <a:endParaRPr lang="ru-RU" sz="1000" dirty="0"/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0,51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0,14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0,102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0.066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0,05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0,047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0,045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0,026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0,009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  <a:tr h="532969">
                <a:tc>
                  <a:txBody>
                    <a:bodyPr/>
                    <a:lstStyle/>
                    <a:p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vert="vert27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51,16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14,24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10,21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6,65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4,87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4,72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4,56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2,63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0,93</a:t>
                      </a:r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807249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190</TotalTime>
  <Words>228</Words>
  <Application>Microsoft Office PowerPoint</Application>
  <PresentationFormat>Экран (4:3)</PresentationFormat>
  <Paragraphs>129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60_Parchment</vt:lpstr>
      <vt:lpstr>Газеты Петербурга</vt:lpstr>
      <vt:lpstr>Слайд 2</vt:lpstr>
      <vt:lpstr>Самые читаемые газеты. Топ 10.</vt:lpstr>
      <vt:lpstr>Слайд 4</vt:lpstr>
      <vt:lpstr>Слайд 5</vt:lpstr>
      <vt:lpstr>С каждым годом мы читаем все меньше и меньше газет.</vt:lpstr>
      <vt:lpstr>Аудитории одного номера ежедневных газет </vt:lpstr>
      <vt:lpstr>Аудитории одного номера ежедневных газет </vt:lpstr>
      <vt:lpstr>Слайд 9</vt:lpstr>
      <vt:lpstr>Интернет против газет.</vt:lpstr>
      <vt:lpstr>Слайд 11</vt:lpstr>
      <vt:lpstr>Вывод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Газеты Петербурга</dc:title>
  <dc:creator>Машуля</dc:creator>
  <cp:lastModifiedBy>Машуля</cp:lastModifiedBy>
  <cp:revision>19</cp:revision>
  <dcterms:created xsi:type="dcterms:W3CDTF">2012-04-11T08:24:55Z</dcterms:created>
  <dcterms:modified xsi:type="dcterms:W3CDTF">2012-04-17T21:13:32Z</dcterms:modified>
</cp:coreProperties>
</file>