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61" r:id="rId3"/>
    <p:sldId id="262" r:id="rId4"/>
    <p:sldId id="277" r:id="rId5"/>
    <p:sldId id="279" r:id="rId6"/>
    <p:sldId id="280" r:id="rId7"/>
    <p:sldId id="264" r:id="rId8"/>
    <p:sldId id="278" r:id="rId9"/>
    <p:sldId id="267" r:id="rId10"/>
    <p:sldId id="271" r:id="rId11"/>
    <p:sldId id="266" r:id="rId12"/>
    <p:sldId id="268" r:id="rId13"/>
    <p:sldId id="272" r:id="rId14"/>
    <p:sldId id="260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127"/>
    <a:srgbClr val="1E411B"/>
    <a:srgbClr val="3D3385"/>
    <a:srgbClr val="009900"/>
    <a:srgbClr val="5F67A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 varScale="1">
        <p:scale>
          <a:sx n="83" d="100"/>
          <a:sy n="83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1D51C-CE3D-42B0-9E58-A9A1A1B7B9AA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582E8-3F1F-4941-82B1-A3A9D7649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42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582E8-3F1F-4941-82B1-A3A9D76496E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D5A6D80-19EA-451E-9589-46BF61FCB20C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12B1F0-E17B-464C-A9CF-E964B4B05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5A6D80-19EA-451E-9589-46BF61FCB20C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2B1F0-E17B-464C-A9CF-E964B4B05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D5A6D80-19EA-451E-9589-46BF61FCB20C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12B1F0-E17B-464C-A9CF-E964B4B05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5A6D80-19EA-451E-9589-46BF61FCB20C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2B1F0-E17B-464C-A9CF-E964B4B05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D5A6D80-19EA-451E-9589-46BF61FCB20C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412B1F0-E17B-464C-A9CF-E964B4B05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5A6D80-19EA-451E-9589-46BF61FCB20C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2B1F0-E17B-464C-A9CF-E964B4B05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5A6D80-19EA-451E-9589-46BF61FCB20C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2B1F0-E17B-464C-A9CF-E964B4B05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5A6D80-19EA-451E-9589-46BF61FCB20C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2B1F0-E17B-464C-A9CF-E964B4B05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D5A6D80-19EA-451E-9589-46BF61FCB20C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2B1F0-E17B-464C-A9CF-E964B4B05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5A6D80-19EA-451E-9589-46BF61FCB20C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2B1F0-E17B-464C-A9CF-E964B4B05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5A6D80-19EA-451E-9589-46BF61FCB20C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2B1F0-E17B-464C-A9CF-E964B4B05A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D5A6D80-19EA-451E-9589-46BF61FCB20C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12B1F0-E17B-464C-A9CF-E964B4B05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6&amp;uinfo=ww-1138-wh-644-fw-913-fh-448-pd-1.25&amp;p=6&amp;text=malahide%20castle&amp;noreask=1&amp;pos=194&amp;rpt=simage&amp;lr=2&amp;img_url=http://www.lasplash.com/uploads/5/6-MALAHIDE-CASTLE-s.jpg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6.png"/><Relationship Id="rId3" Type="http://schemas.openxmlformats.org/officeDocument/2006/relationships/hyperlink" Target="http://upload.wikimedia.org/wikipedia/commons/8/89/A_a_milne.jpg" TargetMode="External"/><Relationship Id="rId7" Type="http://schemas.openxmlformats.org/officeDocument/2006/relationships/image" Target="../media/image31.jpeg"/><Relationship Id="rId12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80;&#1082;&#1080;&#1090;&#1072;\Desktop\&#1088;&#1072;&#1079;&#1085;&#1086;&#1077;%20&#1051;&#1072;&#1088;&#1072;\&#1074;&#1080;&#1082;&#1090;&#1086;&#1088;&#1080;&#1085;&#1072;\&#1052;&#1086;&#1103;%20&#1074;&#1080;&#1082;&#1090;&#1086;&#1088;&#1080;&#1085;&#1072;\Ex.%202b,%20p.%2023.mp3" TargetMode="External"/><Relationship Id="rId6" Type="http://schemas.openxmlformats.org/officeDocument/2006/relationships/image" Target="../media/image30.jpeg"/><Relationship Id="rId11" Type="http://schemas.openxmlformats.org/officeDocument/2006/relationships/image" Target="../media/image34.jpeg"/><Relationship Id="rId5" Type="http://schemas.openxmlformats.org/officeDocument/2006/relationships/hyperlink" Target="http://upload.wikimedia.org/wikipedia/commons/d/d6/Pruszkowski_Gulliver_and_a_giant.jpg" TargetMode="External"/><Relationship Id="rId10" Type="http://schemas.openxmlformats.org/officeDocument/2006/relationships/image" Target="../media/image33.gif"/><Relationship Id="rId4" Type="http://schemas.openxmlformats.org/officeDocument/2006/relationships/image" Target="../media/image29.jpeg"/><Relationship Id="rId9" Type="http://schemas.openxmlformats.org/officeDocument/2006/relationships/hyperlink" Target="http://images.yandex.ru/yandsearch?source=wiz&amp;fp=0&amp;text=%D0%BC%D0%B0%D1%83%D0%B3%D0%BB%D0%B8&amp;noreask=1&amp;pos=1&amp;lr=2&amp;rpt=simage&amp;uinfo=ww-1138-wh-644-fw-913-fh-448-pd-1.25&amp;img_url=http://www.gifmania.com.mx/Gifs-Animados-Walt-Disney/Gif-Animadas-Peliculas-Walt-Disney/Imagenes-Animadas-Libro-de-la-Selva/Mowgli/mowgli8-24250.gif" TargetMode="External"/><Relationship Id="rId1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0.png"/><Relationship Id="rId2" Type="http://schemas.openxmlformats.org/officeDocument/2006/relationships/hyperlink" Target="http://upload.wikimedia.org/wikipedia/commons/8/83/Saint_Isaac's_Cathedral_in_SPB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2/20/Margaret_Thatcher.png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upload.wikimedia.org/wikipedia/commons/1/1a/St_Pauls_aerial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53;&#1080;&#1082;&#1080;&#1090;&#1072;\Desktop\&#1088;&#1072;&#1079;&#1085;&#1086;&#1077;%20&#1051;&#1072;&#1088;&#1072;\&#1074;&#1080;&#1082;&#1090;&#1086;&#1088;&#1080;&#1085;&#1072;\&#1052;&#1086;&#1103;%20&#1074;&#1080;&#1082;&#1090;&#1086;&#1088;&#1080;&#1085;&#1072;\Gimn-Gimn_Velikobritanii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images.yandex.ru/yandsearch?source=wiz&amp;fp=6&amp;uinfo=ww-1138-wh-644-fw-913-fh-448-pd-1.25&amp;p=6&amp;text=malahide%20castle&amp;noreask=1&amp;pos=194&amp;rpt=simage&amp;lr=2&amp;img_url=http://www.lasplash.com/uploads/5/6-MALAHIDE-CASTLE-s.jpg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372672" cy="158417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«Знаю ли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я Великобританию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».</a:t>
            </a:r>
            <a:b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</a:b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715200" cy="4846320"/>
          </a:xfrm>
        </p:spPr>
        <p:txBody>
          <a:bodyPr/>
          <a:lstStyle/>
          <a:p>
            <a:pPr algn="r"/>
            <a:r>
              <a:rPr lang="ru-RU" sz="2800" dirty="0" smtClean="0"/>
              <a:t>  </a:t>
            </a:r>
            <a:r>
              <a:rPr lang="ru-RU" sz="2800" dirty="0" smtClean="0">
                <a:solidFill>
                  <a:srgbClr val="0070C0"/>
                </a:solidFill>
                <a:latin typeface="Arno Pro Smbd Caption" pitchFamily="18" charset="0"/>
              </a:rPr>
              <a:t>Викторина</a:t>
            </a:r>
          </a:p>
          <a:p>
            <a:endParaRPr lang="ru-RU" dirty="0"/>
          </a:p>
        </p:txBody>
      </p:sp>
      <p:pic>
        <p:nvPicPr>
          <p:cNvPr id="4" name="Рисунок 3" descr="http://www.annunci.eu/wp-content/uploads/products_img/1363858547_englis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5724128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84482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no Pro Smbd Caption" pitchFamily="18" charset="0"/>
              </a:rPr>
              <a:t>Can you name the </a:t>
            </a:r>
            <a:r>
              <a:rPr lang="en-US" u="sng" dirty="0" smtClean="0">
                <a:latin typeface="Arno Pro Smbd Caption" pitchFamily="18" charset="0"/>
              </a:rPr>
              <a:t>landmark castles </a:t>
            </a:r>
            <a:br>
              <a:rPr lang="en-US" u="sng" dirty="0" smtClean="0">
                <a:latin typeface="Arno Pro Smbd Caption" pitchFamily="18" charset="0"/>
              </a:rPr>
            </a:br>
            <a:r>
              <a:rPr lang="en-US" dirty="0" smtClean="0">
                <a:latin typeface="Arno Pro Smbd Caption" pitchFamily="18" charset="0"/>
              </a:rPr>
              <a:t>of the British isles?</a:t>
            </a:r>
            <a:endParaRPr lang="ru-RU" dirty="0"/>
          </a:p>
        </p:txBody>
      </p:sp>
      <p:pic>
        <p:nvPicPr>
          <p:cNvPr id="4" name="Picture 2" descr="http://www.vesnianka.ru/articles/Lections/UK/Posters/map4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772816"/>
            <a:ext cx="3041650" cy="5085184"/>
          </a:xfrm>
          <a:prstGeom prst="rect">
            <a:avLst/>
          </a:prstGeom>
          <a:noFill/>
        </p:spPr>
      </p:pic>
      <p:pic>
        <p:nvPicPr>
          <p:cNvPr id="21506" name="Picture 2" descr="http://travelvirtual.net/sites/default/files/edinburgh_cast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772816"/>
            <a:ext cx="3563888" cy="2736304"/>
          </a:xfrm>
          <a:prstGeom prst="rect">
            <a:avLst/>
          </a:prstGeom>
          <a:noFill/>
        </p:spPr>
      </p:pic>
      <p:pic>
        <p:nvPicPr>
          <p:cNvPr id="7" name="Рисунок 6" descr="http://comfortvoyage.ru/upload/medialibrary/277/277254edeb42fb4e32e15835204286e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509120"/>
            <a:ext cx="334786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www.lasplash.com/uploads/5/6-MALAHIDE-CASTLE-IMG_007Copy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72816"/>
            <a:ext cx="3810000" cy="2409826"/>
          </a:xfrm>
          <a:prstGeom prst="rect">
            <a:avLst/>
          </a:prstGeom>
          <a:noFill/>
        </p:spPr>
      </p:pic>
      <p:pic>
        <p:nvPicPr>
          <p:cNvPr id="21510" name="Picture 6" descr="http://englishmonarchs.co.uk/images/various2/conwy_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933056"/>
            <a:ext cx="3563888" cy="29249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63688" y="36450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Malahide</a:t>
            </a:r>
            <a:r>
              <a:rPr lang="en-US" b="1" dirty="0" smtClean="0"/>
              <a:t> Castle</a:t>
            </a:r>
            <a:endParaRPr lang="ru-RU" b="1" dirty="0"/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3779912" y="3861048"/>
            <a:ext cx="576064" cy="1368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9712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Conwy</a:t>
            </a:r>
            <a:r>
              <a:rPr lang="en-US" b="1" dirty="0" smtClean="0"/>
              <a:t> Castle</a:t>
            </a:r>
            <a:endParaRPr lang="ru-RU" b="1" dirty="0"/>
          </a:p>
        </p:txBody>
      </p:sp>
      <p:sp>
        <p:nvSpPr>
          <p:cNvPr id="23" name="Штриховая стрелка вправо 22"/>
          <p:cNvSpPr/>
          <p:nvPr/>
        </p:nvSpPr>
        <p:spPr>
          <a:xfrm rot="20107642">
            <a:off x="3472146" y="5721458"/>
            <a:ext cx="1109386" cy="24527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092280" y="3933056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Edinburgh Castle</a:t>
            </a:r>
            <a:endParaRPr lang="ru-RU" b="1" dirty="0"/>
          </a:p>
        </p:txBody>
      </p:sp>
      <p:sp>
        <p:nvSpPr>
          <p:cNvPr id="25" name="Штриховая стрелка вправо 24"/>
          <p:cNvSpPr/>
          <p:nvPr/>
        </p:nvSpPr>
        <p:spPr>
          <a:xfrm rot="8939742">
            <a:off x="4709667" y="3606960"/>
            <a:ext cx="1082142" cy="28367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660232" y="4653136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Tower of London</a:t>
            </a:r>
            <a:endParaRPr lang="ru-RU" b="1" dirty="0"/>
          </a:p>
        </p:txBody>
      </p:sp>
      <p:sp>
        <p:nvSpPr>
          <p:cNvPr id="27" name="Штриховая стрелка вправо 26"/>
          <p:cNvSpPr/>
          <p:nvPr/>
        </p:nvSpPr>
        <p:spPr>
          <a:xfrm rot="11477434">
            <a:off x="5423880" y="5798333"/>
            <a:ext cx="797847" cy="215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239000" cy="86409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no Pro Smbd Caption" pitchFamily="18" charset="0"/>
              </a:rPr>
              <a:t>What sights can you see?</a:t>
            </a:r>
            <a:endParaRPr lang="ru-RU" dirty="0">
              <a:solidFill>
                <a:srgbClr val="7030A0"/>
              </a:solidFill>
              <a:latin typeface="Arno Pro Smbd Captio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://cs308317.userapi.com/v308317343/a92/OeOPs6L7jt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3304"/>
            <a:ext cx="817240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560840" cy="54868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Name as many sights as possible.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http://zolotojkompas.com.ua/upload/country/00000031/00001013/normal_c79933965c995a639d3d4dffa9c7004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26277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ugaga.ru/uploads/posts/2013-01/thumbs/1358492866_mify-o-mestah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76672"/>
            <a:ext cx="3965426" cy="183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interasiatravel.ch/images/amsterdam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08920"/>
            <a:ext cx="3526284" cy="264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tarity.hu/images/articles/embed/2012/07/10/81173ae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708920"/>
            <a:ext cx="3741589" cy="215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s405825.userapi.com/v405825350/304f/9P8THZO_-l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76672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fostertravel.pl/zdjecia/miejsca/stonehenge/stonehenge-zima-4651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2492897"/>
            <a:ext cx="32758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restinworld.ru/nuke/objects/countries_stories/7/7z7zo0xee869f10wz45bc3y34ik3420n/image/600x600,fs-TYGNIRYADNO-04,25,4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869160"/>
            <a:ext cx="313184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gidtravel.com/images/3_1271179898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91225" y="4276725"/>
            <a:ext cx="31527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zelebova.narod.ru/55106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4777110"/>
            <a:ext cx="2869307" cy="208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51520" y="62068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699792" y="5486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228184" y="6206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33569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915816" y="24928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940152" y="27809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486916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347864" y="50131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2160" y="43651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23488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Westminster Abbey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27784" y="19168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Buckingham palace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56176" y="2132856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no Pro Smbd" pitchFamily="18" charset="0"/>
              </a:rPr>
              <a:t>National gallery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no Pro Smb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2924944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Madame </a:t>
            </a:r>
            <a:r>
              <a:rPr lang="en-US" b="1" dirty="0" err="1" smtClean="0"/>
              <a:t>Tussauds's</a:t>
            </a:r>
            <a:r>
              <a:rPr lang="en-US" b="1" dirty="0" smtClean="0"/>
              <a:t> museum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563888" y="32849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planetarium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092280" y="2708920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Stonehendge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6597352"/>
            <a:ext cx="298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Pikadilli-Syorkus</a:t>
            </a:r>
            <a:r>
              <a:rPr lang="en-US" b="1" dirty="0" smtClean="0">
                <a:solidFill>
                  <a:schemeClr val="bg1"/>
                </a:solidFill>
              </a:rPr>
              <a:t> Square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47864" y="63813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Tower bridge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35688" y="43651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Cathedral of Saint </a:t>
            </a:r>
            <a:r>
              <a:rPr lang="en-US" b="1" dirty="0" err="1" smtClean="0">
                <a:solidFill>
                  <a:schemeClr val="bg1"/>
                </a:solidFill>
              </a:rPr>
              <a:t>Pavel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12687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Do you know English writers and books?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7696200" cy="5805264"/>
          </a:xfrm>
        </p:spPr>
        <p:txBody>
          <a:bodyPr>
            <a:normAutofit/>
          </a:bodyPr>
          <a:lstStyle/>
          <a:p>
            <a:r>
              <a:rPr lang="en-US" dirty="0" smtClean="0"/>
              <a:t>Who wrote the books about the teddy bear </a:t>
            </a:r>
            <a:r>
              <a:rPr lang="en-US" u="sng" dirty="0" smtClean="0"/>
              <a:t>Winnie-the-Pooh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book did this picture come from?</a:t>
            </a:r>
          </a:p>
          <a:p>
            <a:r>
              <a:rPr lang="en-US" dirty="0" smtClean="0"/>
              <a:t>Where did this chest come from?</a:t>
            </a:r>
          </a:p>
          <a:p>
            <a:r>
              <a:rPr lang="en-US" dirty="0" smtClean="0"/>
              <a:t>Who wrote about a crime?</a:t>
            </a:r>
          </a:p>
          <a:p>
            <a:r>
              <a:rPr lang="en-US" i="1" dirty="0" smtClean="0"/>
              <a:t>Who wrote </a:t>
            </a:r>
            <a:r>
              <a:rPr lang="ru-RU" i="1" dirty="0" err="1" smtClean="0"/>
              <a:t>Oliver</a:t>
            </a:r>
            <a:r>
              <a:rPr lang="ru-RU" i="1" dirty="0" smtClean="0"/>
              <a:t> </a:t>
            </a:r>
            <a:r>
              <a:rPr lang="ru-RU" i="1" dirty="0" err="1" smtClean="0"/>
              <a:t>Twist</a:t>
            </a:r>
            <a:r>
              <a:rPr lang="ru-RU" i="1" dirty="0" smtClean="0"/>
              <a:t> </a:t>
            </a:r>
            <a:r>
              <a:rPr lang="en-US" i="1" dirty="0" smtClean="0"/>
              <a:t>?</a:t>
            </a:r>
          </a:p>
          <a:p>
            <a:r>
              <a:rPr lang="en-US" i="1" dirty="0" smtClean="0"/>
              <a:t>Where did this character come from?</a:t>
            </a:r>
          </a:p>
          <a:p>
            <a:r>
              <a:rPr lang="en-US" i="1" dirty="0" smtClean="0"/>
              <a:t>Who is he?</a:t>
            </a:r>
          </a:p>
          <a:p>
            <a:r>
              <a:rPr lang="en-US" i="1" dirty="0" smtClean="0"/>
              <a:t>What </a:t>
            </a:r>
            <a:r>
              <a:rPr lang="en-US" dirty="0" smtClean="0"/>
              <a:t>novel</a:t>
            </a:r>
            <a:r>
              <a:rPr lang="en-US" i="1" dirty="0" smtClean="0"/>
              <a:t> did they come from?</a:t>
            </a:r>
          </a:p>
          <a:p>
            <a:r>
              <a:rPr lang="en-US" i="1" dirty="0" smtClean="0"/>
              <a:t>Listen to the extract from the book (what book is it? Who is the author?)</a:t>
            </a:r>
          </a:p>
          <a:p>
            <a:r>
              <a:rPr lang="en-US" dirty="0" smtClean="0"/>
              <a:t>Who lived in Sherwood Forest?</a:t>
            </a:r>
            <a:endParaRPr lang="en-US" i="1" dirty="0" smtClean="0"/>
          </a:p>
          <a:p>
            <a:endParaRPr lang="ru-RU" dirty="0"/>
          </a:p>
        </p:txBody>
      </p:sp>
      <p:pic>
        <p:nvPicPr>
          <p:cNvPr id="26626" name="Picture 2" descr="File:A a mil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0"/>
            <a:ext cx="2699792" cy="31409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16216" y="2564904"/>
            <a:ext cx="212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Alan Alexander Milne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8" name="Picture 4" descr="File:Pruszkowski Gulliver and a gian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067" y="3378733"/>
            <a:ext cx="2700933" cy="3479267"/>
          </a:xfrm>
          <a:prstGeom prst="rect">
            <a:avLst/>
          </a:prstGeom>
          <a:noFill/>
        </p:spPr>
      </p:pic>
      <p:pic>
        <p:nvPicPr>
          <p:cNvPr id="26630" name="Picture 6" descr="http://www.swedespeed.com/news/uploads/volvo/treasu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7556" y="2492896"/>
            <a:ext cx="3996444" cy="2664296"/>
          </a:xfrm>
          <a:prstGeom prst="rect">
            <a:avLst/>
          </a:prstGeom>
          <a:noFill/>
        </p:spPr>
      </p:pic>
      <p:pic>
        <p:nvPicPr>
          <p:cNvPr id="26632" name="Picture 8" descr="http://baku.ws/uploads/posts/2013-04/1366110496_1365826219_genii-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08512" y="0"/>
            <a:ext cx="5035488" cy="3356992"/>
          </a:xfrm>
          <a:prstGeom prst="rect">
            <a:avLst/>
          </a:prstGeom>
          <a:noFill/>
        </p:spPr>
      </p:pic>
      <p:pic>
        <p:nvPicPr>
          <p:cNvPr id="26634" name="Picture 10" descr="http://bilder.animiertegifsgratis.de/Animierte-Gifs-Walt-Disney/Bilder-Disney-Filme/Gif-Animationen-Das-Dschungelbuch/Mogli/mowgli8.gif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2996952"/>
            <a:ext cx="1438275" cy="1771651"/>
          </a:xfrm>
          <a:prstGeom prst="rect">
            <a:avLst/>
          </a:prstGeom>
          <a:noFill/>
        </p:spPr>
      </p:pic>
      <p:pic>
        <p:nvPicPr>
          <p:cNvPr id="26636" name="Picture 12" descr="http://fotki.ykt.ru/albums/userpics/22971/lyuis_kyerrol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050" y="3810000"/>
            <a:ext cx="3028950" cy="304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372200" y="645789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Lewis Carroll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6638" name="Picture 14" descr="http://www.movie-top.com/wall/returnking/returnoftheking_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96000" y="4524375"/>
            <a:ext cx="3048000" cy="2333625"/>
          </a:xfrm>
          <a:prstGeom prst="rect">
            <a:avLst/>
          </a:prstGeom>
          <a:noFill/>
        </p:spPr>
      </p:pic>
      <p:pic>
        <p:nvPicPr>
          <p:cNvPr id="13" name="Ex. 2b, p. 2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4427984" y="5733256"/>
            <a:ext cx="304800" cy="304800"/>
          </a:xfrm>
          <a:prstGeom prst="rect">
            <a:avLst/>
          </a:prstGeom>
        </p:spPr>
      </p:pic>
      <p:pic>
        <p:nvPicPr>
          <p:cNvPr id="26640" name="Picture 16" descr="http://reeltoreelmovies.files.wordpress.com/2013/08/robin-hood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3710384" cy="3895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1962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5" grpId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320040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Arno Pro Smbd Caption" pitchFamily="18" charset="0"/>
              </a:rPr>
              <a:t>Read and find the equivalent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124744"/>
            <a:ext cx="3977640" cy="57332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</a:t>
            </a:r>
            <a:r>
              <a:rPr lang="en-US" sz="3000" b="1" dirty="0" smtClean="0"/>
              <a:t>My home is my castle.</a:t>
            </a:r>
            <a:endParaRPr lang="ru-RU" sz="3000" b="1" dirty="0" smtClean="0"/>
          </a:p>
          <a:p>
            <a:pPr>
              <a:lnSpc>
                <a:spcPct val="120000"/>
              </a:lnSpc>
            </a:pP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</a:t>
            </a:r>
            <a:r>
              <a:rPr lang="en-US" sz="3000" b="1" dirty="0" smtClean="0"/>
              <a:t>There is no place like home.</a:t>
            </a:r>
            <a:endParaRPr lang="ru-RU" sz="3000" b="1" dirty="0" smtClean="0"/>
          </a:p>
          <a:p>
            <a:pPr>
              <a:lnSpc>
                <a:spcPct val="120000"/>
              </a:lnSpc>
            </a:pP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</a:t>
            </a:r>
            <a:r>
              <a:rPr lang="en-US" sz="3000" b="1" dirty="0" smtClean="0"/>
              <a:t>East or West –  home is best.</a:t>
            </a:r>
            <a:endParaRPr lang="ru-RU" sz="3000" b="1" dirty="0" smtClean="0"/>
          </a:p>
          <a:p>
            <a:pPr>
              <a:lnSpc>
                <a:spcPct val="120000"/>
              </a:lnSpc>
            </a:pP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4.</a:t>
            </a:r>
            <a:r>
              <a:rPr lang="en-US" sz="3000" b="1" dirty="0" smtClean="0"/>
              <a:t>Charity begins at home.</a:t>
            </a:r>
            <a:endParaRPr lang="ru-RU" sz="3000" b="1" dirty="0" smtClean="0"/>
          </a:p>
          <a:p>
            <a:pPr>
              <a:lnSpc>
                <a:spcPct val="120000"/>
              </a:lnSpc>
            </a:pP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5.</a:t>
            </a:r>
            <a:r>
              <a:rPr lang="en-US" sz="3000" b="1" dirty="0" smtClean="0"/>
              <a:t>Every bird likes its own nest.</a:t>
            </a:r>
            <a:endParaRPr lang="ru-RU" sz="3000" b="1" dirty="0" smtClean="0"/>
          </a:p>
          <a:p>
            <a:pPr>
              <a:lnSpc>
                <a:spcPct val="120000"/>
              </a:lnSpc>
            </a:pP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6.</a:t>
            </a:r>
            <a:r>
              <a:rPr lang="en-US" sz="3000" b="1" dirty="0" smtClean="0"/>
              <a:t>Home, sweet home.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78808" y="1052736"/>
            <a:ext cx="3921584" cy="58052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А.</a:t>
            </a:r>
            <a:r>
              <a:rPr lang="ru-RU" b="1" dirty="0" smtClean="0"/>
              <a:t>Нет места лучше, </a:t>
            </a:r>
            <a:r>
              <a:rPr lang="en-US" b="1" dirty="0" smtClean="0"/>
              <a:t>  </a:t>
            </a:r>
            <a:r>
              <a:rPr lang="ru-RU" b="1" dirty="0" smtClean="0"/>
              <a:t>чем дома.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folHlink"/>
                </a:solidFill>
              </a:rPr>
              <a:t>B</a:t>
            </a:r>
            <a:r>
              <a:rPr lang="ru-RU" b="1" dirty="0" smtClean="0">
                <a:solidFill>
                  <a:schemeClr val="folHlink"/>
                </a:solidFill>
              </a:rPr>
              <a:t>.</a:t>
            </a:r>
            <a:r>
              <a:rPr lang="ru-RU" b="1" dirty="0" smtClean="0"/>
              <a:t> Милосердие начинается дома.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C.</a:t>
            </a:r>
            <a:r>
              <a:rPr lang="ru-RU" b="1" dirty="0" smtClean="0"/>
              <a:t>В гостях хорошо, а дома лучше.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D.</a:t>
            </a:r>
            <a:r>
              <a:rPr lang="ru-RU" b="1" dirty="0" smtClean="0"/>
              <a:t>Каждая птица любит своё гнездо.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E. </a:t>
            </a:r>
            <a:r>
              <a:rPr lang="ru-RU" b="1" dirty="0" smtClean="0"/>
              <a:t>Мой дом – моя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/>
              <a:t> </a:t>
            </a:r>
            <a:r>
              <a:rPr lang="en-US" b="1" dirty="0" smtClean="0"/>
              <a:t>     </a:t>
            </a:r>
            <a:r>
              <a:rPr lang="ru-RU" b="1" dirty="0" smtClean="0"/>
              <a:t>крепость.</a:t>
            </a:r>
            <a:endParaRPr lang="en-US" b="1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04664"/>
            <a:ext cx="3977640" cy="6453336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</a:t>
            </a:r>
            <a:r>
              <a:rPr lang="en-US" b="1" dirty="0" smtClean="0"/>
              <a:t>My home is my castle.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</a:t>
            </a:r>
            <a:r>
              <a:rPr lang="en-US" b="1" dirty="0" smtClean="0"/>
              <a:t>There is no place like home.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6.</a:t>
            </a:r>
            <a:r>
              <a:rPr lang="en-US" b="1" dirty="0" smtClean="0"/>
              <a:t>Home, sweet home.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</a:t>
            </a:r>
            <a:r>
              <a:rPr lang="en-US" b="1" dirty="0" smtClean="0"/>
              <a:t>East or West –  home is best.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4.</a:t>
            </a:r>
            <a:r>
              <a:rPr lang="en-US" b="1" dirty="0" smtClean="0"/>
              <a:t>Charity begins at home.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5.</a:t>
            </a:r>
            <a:r>
              <a:rPr lang="en-US" b="1" dirty="0" smtClean="0"/>
              <a:t>Every bird likes its own nest.</a:t>
            </a:r>
            <a:endParaRPr lang="ru-RU" b="1" dirty="0" smtClean="0"/>
          </a:p>
          <a:p>
            <a:endParaRPr lang="en-US" b="1" dirty="0" smtClean="0"/>
          </a:p>
          <a:p>
            <a:endParaRPr lang="ru-RU" b="1" dirty="0" smtClean="0"/>
          </a:p>
          <a:p>
            <a:endParaRPr lang="en-US" b="1" dirty="0" smtClean="0"/>
          </a:p>
          <a:p>
            <a:endParaRPr lang="ru-RU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332656"/>
            <a:ext cx="3993592" cy="6525344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E. </a:t>
            </a:r>
            <a:r>
              <a:rPr lang="ru-RU" b="1" dirty="0" smtClean="0"/>
              <a:t>Мой дом – моя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en-US" b="1" dirty="0" smtClean="0"/>
              <a:t>     </a:t>
            </a:r>
            <a:r>
              <a:rPr lang="ru-RU" b="1" dirty="0" smtClean="0"/>
              <a:t>крепость.</a:t>
            </a:r>
            <a:endParaRPr lang="en-US" b="1" dirty="0" smtClean="0"/>
          </a:p>
          <a:p>
            <a:pPr>
              <a:lnSpc>
                <a:spcPct val="200000"/>
              </a:lnSpc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А.</a:t>
            </a:r>
            <a:r>
              <a:rPr lang="ru-RU" b="1" dirty="0" smtClean="0"/>
              <a:t>Нет места лучше, </a:t>
            </a:r>
            <a:r>
              <a:rPr lang="en-US" b="1" dirty="0" smtClean="0"/>
              <a:t>  </a:t>
            </a:r>
            <a:r>
              <a:rPr lang="ru-RU" b="1" dirty="0" smtClean="0"/>
              <a:t>чем дома.</a:t>
            </a: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C.</a:t>
            </a:r>
            <a:r>
              <a:rPr lang="ru-RU" b="1" dirty="0" smtClean="0"/>
              <a:t>В гостях хорошо, а дома лучше.</a:t>
            </a:r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chemeClr val="folHlink"/>
                </a:solidFill>
              </a:rPr>
              <a:t>B</a:t>
            </a:r>
            <a:r>
              <a:rPr lang="ru-RU" b="1" dirty="0" smtClean="0">
                <a:solidFill>
                  <a:schemeClr val="folHlink"/>
                </a:solidFill>
              </a:rPr>
              <a:t>.</a:t>
            </a:r>
            <a:r>
              <a:rPr lang="ru-RU" b="1" dirty="0" smtClean="0"/>
              <a:t> Милосердие начинается дома.</a:t>
            </a:r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D.</a:t>
            </a:r>
            <a:r>
              <a:rPr lang="ru-RU" b="1" dirty="0" smtClean="0"/>
              <a:t>Каждая птица любит своё гнездо.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699792" y="1916832"/>
            <a:ext cx="158417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2843808" y="2060848"/>
            <a:ext cx="144016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203848" y="620688"/>
            <a:ext cx="108012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4" idx="1"/>
          </p:cNvCxnSpPr>
          <p:nvPr/>
        </p:nvCxnSpPr>
        <p:spPr>
          <a:xfrm flipV="1">
            <a:off x="2843808" y="3595328"/>
            <a:ext cx="1335000" cy="193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979712" y="4437112"/>
            <a:ext cx="21602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123728" y="5445224"/>
            <a:ext cx="20162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4766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Complete the sentence.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476672"/>
            <a:ext cx="8172400" cy="6381328"/>
          </a:xfrm>
        </p:spPr>
        <p:txBody>
          <a:bodyPr/>
          <a:lstStyle/>
          <a:p>
            <a:r>
              <a:rPr lang="en-US" dirty="0" smtClean="0">
                <a:latin typeface="Arno Pro Smbd Caption" pitchFamily="18" charset="0"/>
              </a:rPr>
              <a:t>In St.Petersburg it is Pulkovo, but in London…</a:t>
            </a:r>
          </a:p>
          <a:p>
            <a:r>
              <a:rPr lang="en-US" dirty="0" smtClean="0">
                <a:latin typeface="Arno Pro Smbd Caption" pitchFamily="18" charset="0"/>
              </a:rPr>
              <a:t>ABBA is Swedish pop group formed in Stockholm, but the “Beatles "were born …</a:t>
            </a:r>
          </a:p>
          <a:p>
            <a:r>
              <a:rPr lang="en-US" dirty="0" smtClean="0">
                <a:latin typeface="Arno Pro Smbd Caption" pitchFamily="18" charset="0"/>
              </a:rPr>
              <a:t>In </a:t>
            </a:r>
            <a:r>
              <a:rPr lang="en-US" b="1" dirty="0" smtClean="0">
                <a:latin typeface="Arno Pro Smbd Caption" pitchFamily="18" charset="0"/>
              </a:rPr>
              <a:t>Ethiopia it is coffee, but in England…</a:t>
            </a:r>
          </a:p>
          <a:p>
            <a:r>
              <a:rPr lang="en-US" b="1" dirty="0" smtClean="0">
                <a:latin typeface="Arno Pro Smbd Caption" pitchFamily="18" charset="0"/>
              </a:rPr>
              <a:t>In Russia tea is with lemon, in England it is with…</a:t>
            </a:r>
          </a:p>
          <a:p>
            <a:r>
              <a:rPr lang="en-US" b="1" dirty="0" smtClean="0">
                <a:latin typeface="Arno Pro Smbd Caption" pitchFamily="18" charset="0"/>
              </a:rPr>
              <a:t>A.</a:t>
            </a:r>
            <a:r>
              <a:rPr lang="en-US" dirty="0" smtClean="0">
                <a:latin typeface="Arno Pro Smbd Caption" pitchFamily="18" charset="0"/>
              </a:rPr>
              <a:t> </a:t>
            </a:r>
            <a:r>
              <a:rPr lang="en-US" dirty="0" err="1" smtClean="0">
                <a:latin typeface="Arno Pro Smbd Caption" pitchFamily="18" charset="0"/>
              </a:rPr>
              <a:t>Montferrand</a:t>
            </a:r>
            <a:r>
              <a:rPr lang="en-US" dirty="0" smtClean="0">
                <a:latin typeface="Arno Pro Smbd Caption" pitchFamily="18" charset="0"/>
              </a:rPr>
              <a:t> built </a:t>
            </a:r>
            <a:r>
              <a:rPr lang="en-US" b="1" dirty="0" smtClean="0">
                <a:latin typeface="Arno Pro Smbd Caption" pitchFamily="18" charset="0"/>
              </a:rPr>
              <a:t>Saint Isaac's Cathedral, </a:t>
            </a:r>
            <a:r>
              <a:rPr lang="en-US" dirty="0" smtClean="0">
                <a:latin typeface="Arno Pro Smbd Caption" pitchFamily="18" charset="0"/>
              </a:rPr>
              <a:t>Christopher Wren…</a:t>
            </a:r>
            <a:endParaRPr lang="ru-RU" dirty="0" smtClean="0">
              <a:latin typeface="Arno Pro Smbd Caption" pitchFamily="18" charset="0"/>
            </a:endParaRPr>
          </a:p>
          <a:p>
            <a:r>
              <a:rPr lang="en-US" b="1" dirty="0" smtClean="0">
                <a:latin typeface="Arno Pro Smbd Caption" pitchFamily="18" charset="0"/>
              </a:rPr>
              <a:t>…</a:t>
            </a:r>
            <a:r>
              <a:rPr lang="en-US" dirty="0" smtClean="0">
                <a:latin typeface="Arno Pro Smbd Caption" pitchFamily="18" charset="0"/>
              </a:rPr>
              <a:t>was called “ An Iron Lady”.</a:t>
            </a:r>
            <a:endParaRPr lang="en-US" b="1" dirty="0" smtClean="0">
              <a:latin typeface="Arno Pro Smbd Captio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47667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Heathrow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134076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no Pro Smbd Caption" pitchFamily="18" charset="0"/>
              </a:rPr>
              <a:t>In Liverpool</a:t>
            </a:r>
            <a:endParaRPr lang="ru-RU" sz="2800" dirty="0">
              <a:latin typeface="Arno Pro Smbd Captio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177281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no Pro Smbd Caption" pitchFamily="18" charset="0"/>
              </a:rPr>
              <a:t>tea</a:t>
            </a:r>
            <a:endParaRPr lang="ru-RU" sz="3200" dirty="0">
              <a:latin typeface="Arno Pro Smbd Captio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0272" y="227687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no Pro Smbd Caption" pitchFamily="18" charset="0"/>
              </a:rPr>
              <a:t>milk</a:t>
            </a:r>
            <a:endParaRPr lang="ru-RU" sz="2800" dirty="0">
              <a:latin typeface="Arno Pro Smbd Caption" pitchFamily="18" charset="0"/>
            </a:endParaRPr>
          </a:p>
        </p:txBody>
      </p:sp>
      <p:pic>
        <p:nvPicPr>
          <p:cNvPr id="32770" name="Picture 2" descr="File:Saint Isaac's Cathedral in SPB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4499992" cy="27089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131840" y="314096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no Pro Smbd Caption" pitchFamily="18" charset="0"/>
              </a:rPr>
              <a:t>St Paul's Cathedral</a:t>
            </a:r>
            <a:r>
              <a:rPr lang="en-US" sz="2800" dirty="0">
                <a:latin typeface="Arno Pro Smbd Caption" pitchFamily="18" charset="0"/>
              </a:rPr>
              <a:t> </a:t>
            </a:r>
            <a:r>
              <a:rPr lang="en-US" sz="2800" dirty="0" smtClean="0">
                <a:latin typeface="Arno Pro Smbd Caption" pitchFamily="18" charset="0"/>
              </a:rPr>
              <a:t>in London</a:t>
            </a:r>
            <a:endParaRPr lang="ru-RU" sz="2800" dirty="0">
              <a:latin typeface="Arno Pro Smbd Caption" pitchFamily="18" charset="0"/>
            </a:endParaRPr>
          </a:p>
        </p:txBody>
      </p:sp>
      <p:pic>
        <p:nvPicPr>
          <p:cNvPr id="32772" name="Picture 4" descr="File:St Pauls aeria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6858" y="4149080"/>
            <a:ext cx="4367142" cy="2708920"/>
          </a:xfrm>
          <a:prstGeom prst="rect">
            <a:avLst/>
          </a:prstGeom>
          <a:noFill/>
        </p:spPr>
      </p:pic>
      <p:pic>
        <p:nvPicPr>
          <p:cNvPr id="3074" name="Picture 2" descr="File:Margaret Thatcher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2947377"/>
            <a:ext cx="2809131" cy="391062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788024" y="64886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Margaret</a:t>
            </a:r>
            <a:r>
              <a:rPr lang="en-US" b="1" dirty="0" smtClean="0">
                <a:solidFill>
                  <a:schemeClr val="bg1"/>
                </a:solidFill>
              </a:rPr>
              <a:t> Thatcher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327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38888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What is the official name of the country which  call Great Britain?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nileduworld.com/files/images/g_UK%20_6216067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736" y="2276873"/>
            <a:ext cx="3248376" cy="417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332656"/>
            <a:ext cx="7056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no Pro Smbd" pitchFamily="18" charset="0"/>
              </a:rPr>
              <a:t>The United Kingdom of Great Britain and Northern Ireland</a:t>
            </a:r>
            <a:endParaRPr lang="ru-RU" sz="4400" b="1" dirty="0">
              <a:solidFill>
                <a:srgbClr val="FF0000"/>
              </a:solidFill>
              <a:latin typeface="Arno Pro Smb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320040"/>
            <a:ext cx="3096344" cy="62053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Name 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the capitals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of England, Scotland, Wales and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Nothern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 Ireland.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vesnianka.ru/articles/Lections/UK/Posters/map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19672" y="3356992"/>
            <a:ext cx="10081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no Pro Smbd Caption" pitchFamily="18" charset="0"/>
              </a:rPr>
              <a:t>.</a:t>
            </a:r>
            <a:r>
              <a:rPr lang="en-US" b="1" dirty="0" smtClean="0">
                <a:latin typeface="Arno Pro Smbd Caption" pitchFamily="18" charset="0"/>
              </a:rPr>
              <a:t>Belfast</a:t>
            </a:r>
          </a:p>
          <a:p>
            <a:endParaRPr lang="ru-RU" sz="4400" b="1" dirty="0">
              <a:latin typeface="Arno Pro Smbd Captio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1700808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no Pro Smbd Caption" pitchFamily="18" charset="0"/>
              </a:rPr>
              <a:t>.</a:t>
            </a:r>
            <a:r>
              <a:rPr lang="en-US" dirty="0" smtClean="0">
                <a:latin typeface="Arno Pro Smbd Caption" pitchFamily="18" charset="0"/>
              </a:rPr>
              <a:t> Edinburgh</a:t>
            </a:r>
            <a:endParaRPr lang="ru-RU" dirty="0">
              <a:latin typeface="Arno Pro Smbd Captio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501317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no Pro Smbd Caption" pitchFamily="18" charset="0"/>
              </a:rPr>
              <a:t>.</a:t>
            </a:r>
            <a:r>
              <a:rPr lang="en-US" dirty="0" smtClean="0">
                <a:latin typeface="Arno Pro Smbd Caption" pitchFamily="18" charset="0"/>
              </a:rPr>
              <a:t>London</a:t>
            </a:r>
            <a:endParaRPr lang="ru-RU" dirty="0">
              <a:latin typeface="Arno Pro Smbd Captio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784" y="494116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no Pro Smbd Caption" pitchFamily="18" charset="0"/>
              </a:rPr>
              <a:t>.</a:t>
            </a:r>
            <a:r>
              <a:rPr lang="en-US" dirty="0" smtClean="0">
                <a:latin typeface="Arno Pro Smbd Caption" pitchFamily="18" charset="0"/>
              </a:rPr>
              <a:t>Cardiff</a:t>
            </a:r>
            <a:endParaRPr lang="ru-RU" dirty="0">
              <a:latin typeface="Arno Pro Smbd Captio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8001000" cy="780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dobe Caslon Pro" pitchFamily="18" charset="0"/>
                <a:cs typeface="Arial"/>
              </a:rPr>
              <a:t>The </a:t>
            </a:r>
            <a:r>
              <a:rPr lang="en-US" sz="4400" b="1" kern="1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dobe Caslon Pro" pitchFamily="18" charset="0"/>
                <a:cs typeface="Arial"/>
              </a:rPr>
              <a:t>emblems </a:t>
            </a:r>
            <a:r>
              <a:rPr lang="en-US" sz="4400" b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dobe Caslon Pro" pitchFamily="18" charset="0"/>
                <a:cs typeface="Arial"/>
              </a:rPr>
              <a:t>of </a:t>
            </a:r>
            <a:r>
              <a:rPr lang="en-US" sz="4400" b="1" kern="1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dobe Caslon Pro" pitchFamily="18" charset="0"/>
                <a:cs typeface="Arial"/>
              </a:rPr>
              <a:t> the UK</a:t>
            </a:r>
            <a:endParaRPr lang="ru-RU" sz="4400" b="1" kern="1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40968"/>
            <a:ext cx="4427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National symbol of England</a:t>
            </a:r>
            <a:endParaRPr lang="ru-RU" sz="2400" b="1" kern="10" dirty="0" smtClean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endParaRPr lang="ru-RU" dirty="0"/>
          </a:p>
        </p:txBody>
      </p:sp>
      <p:pic>
        <p:nvPicPr>
          <p:cNvPr id="1026" name="Picture 2" descr="4.-scottish-this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6712"/>
            <a:ext cx="3168352" cy="2914165"/>
          </a:xfrm>
          <a:prstGeom prst="rect">
            <a:avLst/>
          </a:prstGeom>
          <a:noFill/>
        </p:spPr>
      </p:pic>
      <p:pic>
        <p:nvPicPr>
          <p:cNvPr id="1028" name="Picture 4" descr="simv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4283968" cy="344305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396335"/>
            <a:ext cx="421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rgbClr val="1B4127"/>
                  </a:solidFill>
                </a:ln>
                <a:solidFill>
                  <a:srgbClr val="FFFF00"/>
                </a:solidFill>
              </a:rPr>
              <a:t>National symbol of Wales</a:t>
            </a:r>
            <a:endParaRPr lang="ru-RU" sz="2400" b="1" dirty="0">
              <a:ln>
                <a:solidFill>
                  <a:srgbClr val="1B4127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030" name="Picture 6" descr="206e712a7a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789040"/>
            <a:ext cx="2553072" cy="25147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04048" y="6027003"/>
            <a:ext cx="453650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National symbol of </a:t>
            </a:r>
          </a:p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Northern Ireland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2" name="Picture 8" descr="http://cs421631.vk.me/v421631229/4eef/g1cAR-uG_x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836712"/>
            <a:ext cx="3048000" cy="2438400"/>
          </a:xfrm>
          <a:prstGeom prst="rect">
            <a:avLst/>
          </a:prstGeom>
          <a:noFill/>
        </p:spPr>
      </p:pic>
      <p:sp>
        <p:nvSpPr>
          <p:cNvPr id="14" name="Лента лицом вниз 13"/>
          <p:cNvSpPr/>
          <p:nvPr/>
        </p:nvSpPr>
        <p:spPr>
          <a:xfrm>
            <a:off x="4139952" y="2924944"/>
            <a:ext cx="4104456" cy="79208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076056" y="306896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Scotland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6256" y="105273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D3385"/>
                </a:solidFill>
                <a:latin typeface="Arno Pro Smbd" pitchFamily="18" charset="0"/>
              </a:rPr>
              <a:t> </a:t>
            </a:r>
            <a:r>
              <a:rPr lang="en-US" sz="3200" b="1" dirty="0" smtClean="0">
                <a:solidFill>
                  <a:srgbClr val="3D3385"/>
                </a:solidFill>
                <a:latin typeface="Arno Pro Smbd" pitchFamily="18" charset="0"/>
              </a:rPr>
              <a:t>thistle </a:t>
            </a:r>
            <a:endParaRPr lang="ru-RU" sz="3200" b="1" dirty="0">
              <a:solidFill>
                <a:srgbClr val="3D3385"/>
              </a:solidFill>
              <a:latin typeface="Arno Pro Smb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645024"/>
            <a:ext cx="349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1E411B"/>
                </a:solidFill>
                <a:latin typeface="Arno Pro Smbd" pitchFamily="18" charset="0"/>
              </a:rPr>
              <a:t>yellow daffodil </a:t>
            </a:r>
            <a:endParaRPr lang="ru-RU" sz="3600" dirty="0">
              <a:solidFill>
                <a:srgbClr val="1E411B"/>
              </a:solidFill>
              <a:latin typeface="Arno Pro Smbd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013176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1E411B"/>
                </a:solidFill>
                <a:latin typeface="Arno Pro Smbd" pitchFamily="18" charset="0"/>
              </a:rPr>
              <a:t>a leek</a:t>
            </a:r>
            <a:endParaRPr lang="ru-RU" sz="3600" dirty="0">
              <a:solidFill>
                <a:srgbClr val="1E411B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2240" y="422108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B4127"/>
                </a:solidFill>
                <a:latin typeface="Arno Pro Smbd" pitchFamily="18" charset="0"/>
              </a:rPr>
              <a:t>shamrock</a:t>
            </a:r>
            <a:endParaRPr lang="ru-RU" dirty="0">
              <a:solidFill>
                <a:srgbClr val="1B4127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d/d3/Uk_map_england.png/300px-Uk_map_engl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334"/>
            <a:ext cx="4117132" cy="6889334"/>
          </a:xfrm>
          <a:prstGeom prst="rect">
            <a:avLst/>
          </a:prstGeom>
          <a:noFill/>
        </p:spPr>
      </p:pic>
      <p:pic>
        <p:nvPicPr>
          <p:cNvPr id="1030" name="Picture 6" descr="http://www.tudorovci.cz/wp-content/uploads/2009/01/tudorovci-erb-272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060847"/>
            <a:ext cx="2664296" cy="2938561"/>
          </a:xfrm>
          <a:prstGeom prst="rect">
            <a:avLst/>
          </a:prstGeom>
          <a:noFill/>
        </p:spPr>
      </p:pic>
      <p:sp>
        <p:nvSpPr>
          <p:cNvPr id="14" name="Текст 1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http://vk.com/away.php?to=http%3A%2F%2Fmipolygloti.ru%2Fdokumentalnyie-filmyi-na-angliyskom%2Fobuchayushhee-video-o-britanii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926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Answer the questions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763040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600" b="1" dirty="0" smtClean="0">
                <a:latin typeface="Adobe Garamond Pro Bold" pitchFamily="18" charset="0"/>
              </a:rPr>
              <a:t>How many people live in England?  </a:t>
            </a:r>
            <a:endParaRPr lang="ru-RU" sz="3600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600" b="1" dirty="0" smtClean="0">
                <a:latin typeface="Adobe Garamond Pro Bold" pitchFamily="18" charset="0"/>
              </a:rPr>
              <a:t>How many people live in London? </a:t>
            </a:r>
            <a:endParaRPr lang="ru-RU" sz="3600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600" b="1" dirty="0" smtClean="0">
                <a:latin typeface="Adobe Garamond Pro Bold" pitchFamily="18" charset="0"/>
              </a:rPr>
              <a:t>Where does the Prime Minister live? </a:t>
            </a:r>
            <a:endParaRPr lang="ru-RU" sz="3600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600" b="1" dirty="0" smtClean="0">
                <a:latin typeface="Adobe Garamond Pro Bold" pitchFamily="18" charset="0"/>
              </a:rPr>
              <a:t>Where does the Queen live? </a:t>
            </a:r>
            <a:endParaRPr lang="ru-RU" sz="3600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600" b="1" dirty="0" smtClean="0">
                <a:latin typeface="Adobe Garamond Pro Bold" pitchFamily="18" charset="0"/>
              </a:rPr>
              <a:t>What is Stratford-upon-Avon famous for? </a:t>
            </a:r>
            <a:endParaRPr lang="ru-RU" sz="3600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600" b="1" dirty="0" smtClean="0">
                <a:latin typeface="Adobe Garamond Pro Bold" pitchFamily="18" charset="0"/>
              </a:rPr>
              <a:t>What is Liverpool famous for? </a:t>
            </a:r>
            <a:endParaRPr lang="ru-RU" sz="36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>
                <a:latin typeface="Adobe Garamond Pro Bold" pitchFamily="18" charset="0"/>
              </a:rPr>
              <a:t>Name two famous universities in England. 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34788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What do you know about British flag?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7239000" cy="5020568"/>
          </a:xfrm>
        </p:spPr>
        <p:txBody>
          <a:bodyPr/>
          <a:lstStyle/>
          <a:p>
            <a:pPr marL="514350" indent="-514350">
              <a:buFont typeface="Wingdings" pitchFamily="2" charset="2"/>
              <a:buChar char="v"/>
            </a:pPr>
            <a:r>
              <a:rPr lang="en-US" dirty="0" smtClean="0">
                <a:latin typeface="Arno Pro Smbd Caption" pitchFamily="18" charset="0"/>
              </a:rPr>
              <a:t>What </a:t>
            </a:r>
            <a:r>
              <a:rPr lang="en-US" dirty="0" err="1" smtClean="0">
                <a:latin typeface="Arno Pro Smbd Caption" pitchFamily="18" charset="0"/>
              </a:rPr>
              <a:t>colours</a:t>
            </a:r>
            <a:r>
              <a:rPr lang="en-US" dirty="0" smtClean="0">
                <a:latin typeface="Arno Pro Smbd Caption" pitchFamily="18" charset="0"/>
              </a:rPr>
              <a:t> are there on the flag?</a:t>
            </a:r>
          </a:p>
          <a:p>
            <a:pPr marL="514350" indent="-514350">
              <a:buNone/>
            </a:pPr>
            <a:endParaRPr lang="en-US" dirty="0" smtClean="0">
              <a:latin typeface="Arno Pro Smbd Caption" pitchFamily="18" charset="0"/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en-US" dirty="0" smtClean="0">
                <a:latin typeface="Arno Pro Smbd Caption" pitchFamily="18" charset="0"/>
              </a:rPr>
              <a:t>What is the name of the flag?</a:t>
            </a:r>
          </a:p>
          <a:p>
            <a:pPr marL="514350" indent="-514350">
              <a:buNone/>
            </a:pPr>
            <a:endParaRPr lang="en-US" dirty="0" smtClean="0">
              <a:latin typeface="Arno Pro Smbd Caption" pitchFamily="18" charset="0"/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en-US" dirty="0" smtClean="0">
                <a:latin typeface="Arno Pro Smbd Caption" pitchFamily="18" charset="0"/>
              </a:rPr>
              <a:t>What have you learnt from the history of the British flag?</a:t>
            </a:r>
            <a:endParaRPr lang="ru-RU" dirty="0" smtClean="0">
              <a:latin typeface="Arno Pro Smbd Caption" pitchFamily="18" charset="0"/>
            </a:endParaRPr>
          </a:p>
          <a:p>
            <a:pPr marL="514350" indent="-514350">
              <a:buNone/>
            </a:pPr>
            <a:endParaRPr lang="en-US" dirty="0" smtClean="0">
              <a:latin typeface="Arno Pro Smbd Captio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Arno Pro Smbd Caption" pitchFamily="18" charset="0"/>
            </a:endParaRPr>
          </a:p>
          <a:p>
            <a:pPr>
              <a:buNone/>
            </a:pPr>
            <a:endParaRPr lang="en-US" dirty="0" smtClean="0">
              <a:latin typeface="Arno Pro Smbd Caption" pitchFamily="18" charset="0"/>
            </a:endParaRPr>
          </a:p>
          <a:p>
            <a:pPr>
              <a:buNone/>
            </a:pPr>
            <a:endParaRPr lang="en-US" dirty="0" smtClean="0">
              <a:latin typeface="Arno Pro Smbd Caption" pitchFamily="18" charset="0"/>
            </a:endParaRPr>
          </a:p>
        </p:txBody>
      </p:sp>
      <p:pic>
        <p:nvPicPr>
          <p:cNvPr id="11266" name="Picture 2" descr="http://www.visasinfo.com/UserFiles/U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509120"/>
            <a:ext cx="2841104" cy="1704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726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National symbols of the UK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content.foto.mail.ru/mail/irina_stasyuk/_answers/i-1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3441110" cy="4367562"/>
          </a:xfrm>
          <a:prstGeom prst="rect">
            <a:avLst/>
          </a:prstGeom>
          <a:noFill/>
        </p:spPr>
      </p:pic>
      <p:pic>
        <p:nvPicPr>
          <p:cNvPr id="31748" name="Picture 4" descr="http://ruc.ensayoes.com/pars_docs/refs/473/472113/472113_html_663c92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556792"/>
            <a:ext cx="3831786" cy="3744416"/>
          </a:xfrm>
          <a:prstGeom prst="rect">
            <a:avLst/>
          </a:prstGeom>
          <a:noFill/>
        </p:spPr>
      </p:pic>
      <p:pic>
        <p:nvPicPr>
          <p:cNvPr id="7" name="Gimn-Gimn_Velikobritanii.mp3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940152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17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17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31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8367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no Pro Smbd Caption" pitchFamily="18" charset="0"/>
              </a:rPr>
              <a:t>Name the castles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2" descr="http://www.vesnianka.ru/articles/Lections/UK/Posters/map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72816"/>
            <a:ext cx="3041650" cy="5085184"/>
          </a:xfrm>
          <a:prstGeom prst="rect">
            <a:avLst/>
          </a:prstGeom>
          <a:noFill/>
        </p:spPr>
      </p:pic>
      <p:pic>
        <p:nvPicPr>
          <p:cNvPr id="21506" name="Picture 2" descr="http://travelvirtual.net/sites/default/files/edinburgh_cas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72816"/>
            <a:ext cx="3563888" cy="2736304"/>
          </a:xfrm>
          <a:prstGeom prst="rect">
            <a:avLst/>
          </a:prstGeom>
          <a:noFill/>
        </p:spPr>
      </p:pic>
      <p:pic>
        <p:nvPicPr>
          <p:cNvPr id="7" name="Рисунок 6" descr="http://comfortvoyage.ru/upload/medialibrary/277/277254edeb42fb4e32e15835204286e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509120"/>
            <a:ext cx="3563888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www.lasplash.com/uploads/5/6-MALAHIDE-CASTLE-IMG_007Copy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72816"/>
            <a:ext cx="3810000" cy="2409826"/>
          </a:xfrm>
          <a:prstGeom prst="rect">
            <a:avLst/>
          </a:prstGeom>
          <a:noFill/>
        </p:spPr>
      </p:pic>
      <p:pic>
        <p:nvPicPr>
          <p:cNvPr id="21510" name="Picture 6" descr="http://englishmonarchs.co.uk/images/various2/conwy_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933056"/>
            <a:ext cx="3799508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945</TotalTime>
  <Words>564</Words>
  <Application>Microsoft Office PowerPoint</Application>
  <PresentationFormat>Экран (4:3)</PresentationFormat>
  <Paragraphs>128</Paragraphs>
  <Slides>16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«Знаю ли я Великобританию». </vt:lpstr>
      <vt:lpstr>What is the official name of the country which  call Great Britain? </vt:lpstr>
      <vt:lpstr>Name the capitals of England, Scotland, Wales and Nothern Ireland. </vt:lpstr>
      <vt:lpstr>Слайд 4</vt:lpstr>
      <vt:lpstr>Слайд 5</vt:lpstr>
      <vt:lpstr>Answer the questions</vt:lpstr>
      <vt:lpstr>What do you know about British flag?</vt:lpstr>
      <vt:lpstr>National symbols of the UK</vt:lpstr>
      <vt:lpstr>Name the castles</vt:lpstr>
      <vt:lpstr>Can you name the landmark castles  of the British isles?</vt:lpstr>
      <vt:lpstr>What sights can you see?</vt:lpstr>
      <vt:lpstr>Name as many sights as possible.</vt:lpstr>
      <vt:lpstr>Do you know English writers and books?</vt:lpstr>
      <vt:lpstr>Read and find the equivalent </vt:lpstr>
      <vt:lpstr>Слайд 15</vt:lpstr>
      <vt:lpstr>Complete the sentence.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Никита</dc:creator>
  <cp:lastModifiedBy>Никита</cp:lastModifiedBy>
  <cp:revision>94</cp:revision>
  <dcterms:created xsi:type="dcterms:W3CDTF">2014-03-28T17:20:57Z</dcterms:created>
  <dcterms:modified xsi:type="dcterms:W3CDTF">2014-06-09T20:26:04Z</dcterms:modified>
</cp:coreProperties>
</file>