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70" r:id="rId12"/>
    <p:sldId id="266" r:id="rId13"/>
    <p:sldId id="268" r:id="rId14"/>
    <p:sldId id="269" r:id="rId15"/>
    <p:sldId id="271" r:id="rId16"/>
    <p:sldId id="267"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69111C65-1164-41E1-BD35-E62C8DD93350}" type="datetimeFigureOut">
              <a:rPr lang="ru-RU" smtClean="0"/>
              <a:pPr/>
              <a:t>12.10.2015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D518592-2778-4287-A687-BED596D2307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111C65-1164-41E1-BD35-E62C8DD93350}" type="datetimeFigureOut">
              <a:rPr lang="ru-RU" smtClean="0"/>
              <a:pPr/>
              <a:t>12.10.2015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518592-2778-4287-A687-BED596D2307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111C65-1164-41E1-BD35-E62C8DD93350}" type="datetimeFigureOut">
              <a:rPr lang="ru-RU" smtClean="0"/>
              <a:pPr/>
              <a:t>12.10.2015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518592-2778-4287-A687-BED596D2307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111C65-1164-41E1-BD35-E62C8DD93350}" type="datetimeFigureOut">
              <a:rPr lang="ru-RU" smtClean="0"/>
              <a:pPr/>
              <a:t>12.10.2015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518592-2778-4287-A687-BED596D2307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9111C65-1164-41E1-BD35-E62C8DD93350}" type="datetimeFigureOut">
              <a:rPr lang="ru-RU" smtClean="0"/>
              <a:pPr/>
              <a:t>12.10.2015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518592-2778-4287-A687-BED596D2307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9111C65-1164-41E1-BD35-E62C8DD93350}" type="datetimeFigureOut">
              <a:rPr lang="ru-RU" smtClean="0"/>
              <a:pPr/>
              <a:t>12.10.2015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518592-2778-4287-A687-BED596D2307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9111C65-1164-41E1-BD35-E62C8DD93350}" type="datetimeFigureOut">
              <a:rPr lang="ru-RU" smtClean="0"/>
              <a:pPr/>
              <a:t>12.10.2015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D518592-2778-4287-A687-BED596D2307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9111C65-1164-41E1-BD35-E62C8DD93350}" type="datetimeFigureOut">
              <a:rPr lang="ru-RU" smtClean="0"/>
              <a:pPr/>
              <a:t>12.10.2015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D518592-2778-4287-A687-BED596D2307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9111C65-1164-41E1-BD35-E62C8DD93350}" type="datetimeFigureOut">
              <a:rPr lang="ru-RU" smtClean="0"/>
              <a:pPr/>
              <a:t>12.10.2015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D518592-2778-4287-A687-BED596D2307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9111C65-1164-41E1-BD35-E62C8DD93350}" type="datetimeFigureOut">
              <a:rPr lang="ru-RU" smtClean="0"/>
              <a:pPr/>
              <a:t>12.10.2015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518592-2778-4287-A687-BED596D2307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9111C65-1164-41E1-BD35-E62C8DD93350}" type="datetimeFigureOut">
              <a:rPr lang="ru-RU" smtClean="0"/>
              <a:pPr/>
              <a:t>12.10.2015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BD518592-2778-4287-A687-BED596D23074}"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9111C65-1164-41E1-BD35-E62C8DD93350}" type="datetimeFigureOut">
              <a:rPr lang="ru-RU" smtClean="0"/>
              <a:pPr/>
              <a:t>12.10.2015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D518592-2778-4287-A687-BED596D23074}"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229600" cy="2724912"/>
          </a:xfrm>
        </p:spPr>
        <p:txBody>
          <a:bodyPr>
            <a:noAutofit/>
          </a:bodyPr>
          <a:lstStyle/>
          <a:p>
            <a:pPr algn="ctr"/>
            <a:r>
              <a:rPr lang="ru-RU" sz="2800" dirty="0" smtClean="0">
                <a:latin typeface="+mn-lt"/>
              </a:rPr>
              <a:t>Презентация урока на тему: </a:t>
            </a:r>
            <a:r>
              <a:rPr lang="ru-RU" sz="2800" b="1" dirty="0" smtClean="0">
                <a:solidFill>
                  <a:srgbClr val="FF0000"/>
                </a:solidFill>
                <a:latin typeface="+mn-lt"/>
              </a:rPr>
              <a:t>«Избирательное право в РФ» </a:t>
            </a:r>
            <a:r>
              <a:rPr lang="ru-RU" sz="2800" dirty="0" smtClean="0">
                <a:latin typeface="+mn-lt"/>
              </a:rPr>
              <a:t>в рамках проведения мероприятия </a:t>
            </a:r>
            <a:r>
              <a:rPr lang="ru-RU" sz="2800" b="1" dirty="0" smtClean="0">
                <a:solidFill>
                  <a:srgbClr val="FF0000"/>
                </a:solidFill>
                <a:latin typeface="+mn-lt"/>
              </a:rPr>
              <a:t>«Я - молодой избиратель» </a:t>
            </a:r>
            <a:br>
              <a:rPr lang="ru-RU" sz="2800" b="1" dirty="0" smtClean="0">
                <a:solidFill>
                  <a:srgbClr val="FF0000"/>
                </a:solidFill>
                <a:latin typeface="+mn-lt"/>
              </a:rPr>
            </a:br>
            <a:r>
              <a:rPr lang="ru-RU" sz="2800" dirty="0" smtClean="0">
                <a:latin typeface="+mn-lt"/>
              </a:rPr>
              <a:t>Подготовил учитель истории и обществознания ГБОУ СОШ № 10 с углублённым изучением химии Василеостровского района Санкт-Петербурга</a:t>
            </a:r>
            <a:br>
              <a:rPr lang="ru-RU" sz="2800" dirty="0" smtClean="0">
                <a:latin typeface="+mn-lt"/>
              </a:rPr>
            </a:br>
            <a:r>
              <a:rPr lang="ru-RU" sz="2800" b="1" dirty="0" smtClean="0">
                <a:latin typeface="+mn-lt"/>
              </a:rPr>
              <a:t>Яковлев Михаил Михайлович</a:t>
            </a:r>
            <a:endParaRPr lang="ru-RU" sz="2800" b="1" dirty="0">
              <a:latin typeface="+mn-lt"/>
            </a:endParaRPr>
          </a:p>
        </p:txBody>
      </p:sp>
      <p:pic>
        <p:nvPicPr>
          <p:cNvPr id="9" name="Содержимое 8" descr="100214_b.jpg"/>
          <p:cNvPicPr>
            <a:picLocks noGrp="1" noChangeAspect="1"/>
          </p:cNvPicPr>
          <p:nvPr>
            <p:ph idx="1"/>
          </p:nvPr>
        </p:nvPicPr>
        <p:blipFill>
          <a:blip r:embed="rId2" cstate="print"/>
          <a:stretch>
            <a:fillRect/>
          </a:stretch>
        </p:blipFill>
        <p:spPr>
          <a:xfrm>
            <a:off x="2195736" y="3429000"/>
            <a:ext cx="4680520" cy="2952328"/>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764704"/>
            <a:ext cx="8229600" cy="5616624"/>
          </a:xfrm>
        </p:spPr>
        <p:txBody>
          <a:bodyPr>
            <a:normAutofit/>
          </a:bodyPr>
          <a:lstStyle/>
          <a:p>
            <a:pPr algn="ctr"/>
            <a:r>
              <a:rPr lang="ru-RU" sz="2000" dirty="0" smtClean="0"/>
              <a:t>В российской юридической и научной литературе используются два разных понятия избирательной системы. Для их различия применяются два термина: </a:t>
            </a:r>
            <a:r>
              <a:rPr lang="ru-RU" sz="2000" b="1" dirty="0" smtClean="0">
                <a:solidFill>
                  <a:srgbClr val="FF0000"/>
                </a:solidFill>
              </a:rPr>
              <a:t>«избирательная система в широком смысле»</a:t>
            </a:r>
            <a:r>
              <a:rPr lang="ru-RU" sz="2000" dirty="0" smtClean="0"/>
              <a:t> и </a:t>
            </a:r>
            <a:r>
              <a:rPr lang="ru-RU" sz="2000" b="1" dirty="0" smtClean="0">
                <a:solidFill>
                  <a:srgbClr val="FF0000"/>
                </a:solidFill>
              </a:rPr>
              <a:t>«избирательная система в узком смысле»</a:t>
            </a:r>
            <a:r>
              <a:rPr lang="ru-RU" sz="2000" dirty="0" smtClean="0"/>
              <a:t>.</a:t>
            </a:r>
            <a:br>
              <a:rPr lang="ru-RU" sz="2000" dirty="0" smtClean="0"/>
            </a:br>
            <a:r>
              <a:rPr lang="ru-RU" sz="2000" b="1" dirty="0" smtClean="0">
                <a:solidFill>
                  <a:srgbClr val="FF0000"/>
                </a:solidFill>
              </a:rPr>
              <a:t>В широком смысле избирательная система</a:t>
            </a:r>
            <a:r>
              <a:rPr lang="ru-RU" sz="2000" dirty="0" smtClean="0"/>
              <a:t> понимается как совокупность общественных отношений, складывающихся по поводу формирования органов государственной власти и местного самоуправления посредством реализации избирательных прав граждан. При таком подходе избирательная система включает в себя принципы и условия участия граждан в выборах, порядок их назначения, подготовки и проведения, круг субъектов избирательного процесса, правила установления итогов голосования и определения результатов выборов. </a:t>
            </a:r>
            <a:br>
              <a:rPr lang="ru-RU" sz="2000" dirty="0" smtClean="0"/>
            </a:br>
            <a:r>
              <a:rPr lang="ru-RU" sz="2000" b="1" dirty="0" smtClean="0">
                <a:solidFill>
                  <a:srgbClr val="FF0000"/>
                </a:solidFill>
              </a:rPr>
              <a:t>Узкое понимание избирательной системы</a:t>
            </a:r>
            <a:r>
              <a:rPr lang="ru-RU" sz="2000" dirty="0" smtClean="0"/>
              <a:t> связывается, как правило, с методами (приемами) установления итогов голосования и определения победителя на выборах и рассматривается в качестве своеобразной юридической формулы, при помощи которой определяются результаты избирательной кампании на заключительной стадии выборов.</a:t>
            </a:r>
            <a:r>
              <a:rPr lang="ru-RU" sz="2400" dirty="0" smtClean="0"/>
              <a:t/>
            </a:r>
            <a:br>
              <a:rPr lang="ru-RU" sz="2400" dirty="0" smtClean="0"/>
            </a:br>
            <a:endParaRPr lang="ru-RU"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796920"/>
          </a:xfrm>
        </p:spPr>
        <p:txBody>
          <a:bodyPr>
            <a:normAutofit fontScale="90000"/>
          </a:bodyPr>
          <a:lstStyle/>
          <a:p>
            <a:pPr algn="ctr"/>
            <a:r>
              <a:rPr lang="ru-RU" sz="3600" dirty="0" smtClean="0"/>
              <a:t>Действующее законодательство о выборах предусматривает возможность использования следующих </a:t>
            </a:r>
            <a:r>
              <a:rPr lang="ru-RU" sz="3600" b="1" dirty="0" smtClean="0">
                <a:solidFill>
                  <a:srgbClr val="FF0000"/>
                </a:solidFill>
              </a:rPr>
              <a:t>типов избирательных систем</a:t>
            </a:r>
            <a:r>
              <a:rPr lang="ru-RU" sz="3600" dirty="0" smtClean="0"/>
              <a:t>: </a:t>
            </a:r>
            <a:br>
              <a:rPr lang="ru-RU" sz="3600" dirty="0" smtClean="0"/>
            </a:br>
            <a:r>
              <a:rPr lang="ru-RU" sz="3600" dirty="0" smtClean="0"/>
              <a:t>1) </a:t>
            </a:r>
            <a:r>
              <a:rPr lang="ru-RU" sz="3600" b="1" dirty="0" smtClean="0">
                <a:solidFill>
                  <a:srgbClr val="FF0000"/>
                </a:solidFill>
              </a:rPr>
              <a:t>мажоритарной</a:t>
            </a:r>
            <a:r>
              <a:rPr lang="ru-RU" sz="3600" dirty="0" smtClean="0"/>
              <a:t>, 2) </a:t>
            </a:r>
            <a:r>
              <a:rPr lang="ru-RU" sz="3600" b="1" dirty="0" smtClean="0">
                <a:solidFill>
                  <a:srgbClr val="FF0000"/>
                </a:solidFill>
              </a:rPr>
              <a:t>пропорциональной</a:t>
            </a:r>
            <a:r>
              <a:rPr lang="ru-RU" sz="3600" dirty="0" smtClean="0"/>
              <a:t> и </a:t>
            </a:r>
            <a:br>
              <a:rPr lang="ru-RU" sz="3600" dirty="0" smtClean="0"/>
            </a:br>
            <a:r>
              <a:rPr lang="ru-RU" sz="3600" dirty="0" smtClean="0"/>
              <a:t>3) </a:t>
            </a:r>
            <a:r>
              <a:rPr lang="ru-RU" sz="3600" b="1" dirty="0" smtClean="0">
                <a:solidFill>
                  <a:srgbClr val="FF0000"/>
                </a:solidFill>
              </a:rPr>
              <a:t>смешанной (</a:t>
            </a:r>
            <a:r>
              <a:rPr lang="ru-RU" sz="3600" b="1" dirty="0" err="1" smtClean="0">
                <a:solidFill>
                  <a:srgbClr val="FF0000"/>
                </a:solidFill>
              </a:rPr>
              <a:t>мажоритарно-пропорциональной</a:t>
            </a:r>
            <a:r>
              <a:rPr lang="ru-RU" sz="3600" b="1" dirty="0" smtClean="0">
                <a:solidFill>
                  <a:srgbClr val="FF0000"/>
                </a:solidFill>
              </a:rPr>
              <a:t>) </a:t>
            </a:r>
            <a:r>
              <a:rPr lang="ru-RU" sz="3600" dirty="0" smtClean="0"/>
              <a:t>избирательной системы.</a:t>
            </a:r>
            <a:endParaRPr lang="ru-RU" sz="3600" dirty="0"/>
          </a:p>
        </p:txBody>
      </p:sp>
      <p:pic>
        <p:nvPicPr>
          <p:cNvPr id="5" name="Содержимое 4" descr="badf08f372d1760f3706bb35de75c512.jpg"/>
          <p:cNvPicPr>
            <a:picLocks noGrp="1" noChangeAspect="1"/>
          </p:cNvPicPr>
          <p:nvPr>
            <p:ph idx="1"/>
          </p:nvPr>
        </p:nvPicPr>
        <p:blipFill>
          <a:blip r:embed="rId2" cstate="print"/>
          <a:stretch>
            <a:fillRect/>
          </a:stretch>
        </p:blipFill>
        <p:spPr>
          <a:xfrm>
            <a:off x="1835696" y="3644900"/>
            <a:ext cx="5328592" cy="26797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67545" y="332656"/>
            <a:ext cx="8676456" cy="6336704"/>
          </a:xfrm>
        </p:spPr>
        <p:txBody>
          <a:bodyPr>
            <a:normAutofit fontScale="90000"/>
          </a:bodyPr>
          <a:lstStyle/>
          <a:p>
            <a:pPr algn="ctr" fontAlgn="base"/>
            <a:r>
              <a:rPr lang="ru-RU" sz="2000" dirty="0" smtClean="0"/>
              <a:t/>
            </a:r>
            <a:br>
              <a:rPr lang="ru-RU" sz="2000" dirty="0" smtClean="0"/>
            </a:br>
            <a:r>
              <a:rPr lang="ru-RU" sz="1800" dirty="0" smtClean="0"/>
              <a:t>В зависимости от образуемых избирательных округов различаются </a:t>
            </a:r>
            <a:r>
              <a:rPr lang="ru-RU" sz="1800" b="1" dirty="0" smtClean="0">
                <a:solidFill>
                  <a:srgbClr val="FF0000"/>
                </a:solidFill>
              </a:rPr>
              <a:t>мажоритарные</a:t>
            </a:r>
            <a:r>
              <a:rPr lang="ru-RU" sz="1800" dirty="0" smtClean="0"/>
              <a:t> (фр. </a:t>
            </a:r>
            <a:r>
              <a:rPr lang="ru-RU" sz="1800" dirty="0" err="1" smtClean="0"/>
              <a:t>majorité</a:t>
            </a:r>
            <a:r>
              <a:rPr lang="ru-RU" sz="1800" dirty="0" smtClean="0"/>
              <a:t> – большинство</a:t>
            </a:r>
            <a:r>
              <a:rPr lang="ru-RU" sz="1800" dirty="0" smtClean="0"/>
              <a:t>)</a:t>
            </a:r>
            <a:r>
              <a:rPr lang="en-US" sz="1800" dirty="0" smtClean="0"/>
              <a:t> </a:t>
            </a:r>
            <a:r>
              <a:rPr lang="ru-RU" sz="1800" b="1" dirty="0" smtClean="0">
                <a:solidFill>
                  <a:srgbClr val="FF0000"/>
                </a:solidFill>
              </a:rPr>
              <a:t>избирательные </a:t>
            </a:r>
            <a:r>
              <a:rPr lang="ru-RU" sz="1800" b="1" dirty="0" smtClean="0">
                <a:solidFill>
                  <a:srgbClr val="FF0000"/>
                </a:solidFill>
              </a:rPr>
              <a:t>системы</a:t>
            </a:r>
            <a:r>
              <a:rPr lang="ru-RU" sz="1800" dirty="0" smtClean="0"/>
              <a:t>, предполагающие голосование по единому избирательному округу, одномандатным и </a:t>
            </a:r>
            <a:r>
              <a:rPr lang="ru-RU" sz="1800" dirty="0" err="1" smtClean="0"/>
              <a:t>многомандатным</a:t>
            </a:r>
            <a:r>
              <a:rPr lang="ru-RU" sz="1800" dirty="0" smtClean="0"/>
              <a:t> избирательным округам. </a:t>
            </a:r>
            <a:r>
              <a:rPr lang="ru-RU" sz="1800" b="1" dirty="0" smtClean="0">
                <a:solidFill>
                  <a:srgbClr val="FF0000"/>
                </a:solidFill>
              </a:rPr>
              <a:t>Мажоритарная система на базе единого избирательного округа используется только на выборах должностных лиц</a:t>
            </a:r>
            <a:r>
              <a:rPr lang="ru-RU" sz="1800" dirty="0" smtClean="0"/>
              <a:t>. При избрании депутатов законодательных (представительных) органов государственной власти, представительных органов муниципальных образований применяются либо одномандатные, либо </a:t>
            </a:r>
            <a:r>
              <a:rPr lang="ru-RU" sz="1800" dirty="0" err="1" smtClean="0"/>
              <a:t>многомандатные</a:t>
            </a:r>
            <a:r>
              <a:rPr lang="ru-RU" sz="1800" dirty="0" smtClean="0"/>
              <a:t> избирательные округа. </a:t>
            </a:r>
            <a:r>
              <a:rPr lang="ru-RU" sz="2000" dirty="0" smtClean="0"/>
              <a:t/>
            </a:r>
            <a:br>
              <a:rPr lang="ru-RU" sz="2000" dirty="0" smtClean="0"/>
            </a:br>
            <a:r>
              <a:rPr lang="ru-RU" sz="2000" dirty="0" smtClean="0"/>
              <a:t>Согласно такой избирательной системе, </a:t>
            </a:r>
            <a:r>
              <a:rPr lang="ru-RU" sz="2000" b="1" dirty="0" smtClean="0">
                <a:solidFill>
                  <a:srgbClr val="FF0000"/>
                </a:solidFill>
              </a:rPr>
              <a:t>избранным считается кандидат, набравший большее число голосов</a:t>
            </a:r>
            <a:r>
              <a:rPr lang="ru-RU" sz="2000" dirty="0" smtClean="0"/>
              <a:t>. Существуют три разновидности мажоритарной системы:</a:t>
            </a:r>
            <a:br>
              <a:rPr lang="ru-RU" sz="2000" dirty="0" smtClean="0"/>
            </a:br>
            <a:r>
              <a:rPr lang="ru-RU" sz="2000" dirty="0" smtClean="0"/>
              <a:t>1) </a:t>
            </a:r>
            <a:r>
              <a:rPr lang="ru-RU" sz="2000" b="1" dirty="0" smtClean="0">
                <a:solidFill>
                  <a:srgbClr val="FF0000"/>
                </a:solidFill>
              </a:rPr>
              <a:t>абсолютного большинства </a:t>
            </a:r>
            <a:r>
              <a:rPr lang="ru-RU" sz="2000" dirty="0" smtClean="0"/>
              <a:t>– кандидату необходимо набрать 50% + 1 голос;</a:t>
            </a:r>
            <a:r>
              <a:rPr lang="ru-RU" sz="1800" dirty="0" smtClean="0"/>
              <a:t> если ни одному из кандидатов не удается набрать такое количество голосов, проводится повторное голосование по двум кандидатам, за которых в первом туре выборов было подано наибольшее число голосов избирателей. Для победы во втором туре при использовании такой системы достаточно набрать относительное большинство голосов. </a:t>
            </a:r>
            <a:r>
              <a:rPr lang="ru-RU" sz="1800" b="1" dirty="0" smtClean="0">
                <a:solidFill>
                  <a:srgbClr val="FF0000"/>
                </a:solidFill>
              </a:rPr>
              <a:t>Система абсолютного большинства применяется на выборах Президента РФ</a:t>
            </a:r>
            <a:r>
              <a:rPr lang="ru-RU" sz="1800" dirty="0" smtClean="0"/>
              <a:t>;</a:t>
            </a:r>
            <a:r>
              <a:rPr lang="ru-RU" sz="2000" dirty="0" smtClean="0"/>
              <a:t/>
            </a:r>
            <a:br>
              <a:rPr lang="ru-RU" sz="2000" dirty="0" smtClean="0"/>
            </a:br>
            <a:r>
              <a:rPr lang="ru-RU" sz="2000" dirty="0" smtClean="0"/>
              <a:t>2) </a:t>
            </a:r>
            <a:r>
              <a:rPr lang="ru-RU" sz="2000" b="1" dirty="0" smtClean="0">
                <a:solidFill>
                  <a:srgbClr val="FF0000"/>
                </a:solidFill>
              </a:rPr>
              <a:t>относительного большинства </a:t>
            </a:r>
            <a:r>
              <a:rPr lang="ru-RU" sz="2000" dirty="0" smtClean="0"/>
              <a:t>– кандидату необходимо набрать самое большое число голосов. При этом данное число голосов может быть меньше 50% от всех голосов;</a:t>
            </a:r>
            <a:br>
              <a:rPr lang="ru-RU" sz="2000" dirty="0" smtClean="0"/>
            </a:br>
            <a:r>
              <a:rPr lang="ru-RU" sz="2000" dirty="0" smtClean="0"/>
              <a:t>3) </a:t>
            </a:r>
            <a:r>
              <a:rPr lang="ru-RU" sz="2000" b="1" dirty="0" smtClean="0">
                <a:solidFill>
                  <a:srgbClr val="FF0000"/>
                </a:solidFill>
              </a:rPr>
              <a:t>квалифицированного большинства </a:t>
            </a:r>
            <a:r>
              <a:rPr lang="ru-RU" sz="2000" dirty="0" smtClean="0"/>
              <a:t>– кандидату необходимо набрать заранее установленное большинство голосов. Такое установленное большинство всегда больше 50% от всех голосов – 2/3 или 3/4.</a:t>
            </a:r>
            <a:br>
              <a:rPr lang="ru-RU" sz="2000" dirty="0" smtClean="0"/>
            </a:br>
            <a:r>
              <a:rPr lang="ru-RU" sz="2000" dirty="0" smtClean="0"/>
              <a:t/>
            </a:r>
            <a:br>
              <a:rPr lang="ru-RU" sz="2000" dirty="0" smtClean="0"/>
            </a:br>
            <a:endParaRPr lang="ru-RU"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5688632"/>
          </a:xfrm>
        </p:spPr>
        <p:txBody>
          <a:bodyPr>
            <a:normAutofit/>
          </a:bodyPr>
          <a:lstStyle/>
          <a:p>
            <a:pPr algn="ctr"/>
            <a:r>
              <a:rPr lang="ru-RU" sz="2000" b="1" dirty="0" smtClean="0">
                <a:solidFill>
                  <a:srgbClr val="FF0000"/>
                </a:solidFill>
              </a:rPr>
              <a:t>Пропорциональная избирательная система применяется на выборах депутатов законодательных (представительных) органов власти</a:t>
            </a:r>
            <a:r>
              <a:rPr lang="ru-RU" sz="2000" dirty="0" smtClean="0"/>
              <a:t>, она </a:t>
            </a:r>
            <a:r>
              <a:rPr lang="ru-RU" sz="2000" b="1" dirty="0" smtClean="0">
                <a:solidFill>
                  <a:srgbClr val="FF0000"/>
                </a:solidFill>
              </a:rPr>
              <a:t>не применяется при выборе должностных лиц</a:t>
            </a:r>
            <a:r>
              <a:rPr lang="ru-RU" sz="2000" dirty="0" smtClean="0"/>
              <a:t>. Правом выдвижения кандидатов обладают исключительно политические партии. </a:t>
            </a:r>
            <a:r>
              <a:rPr lang="ru-RU" sz="2000" b="1" dirty="0" smtClean="0">
                <a:solidFill>
                  <a:srgbClr val="FF0000"/>
                </a:solidFill>
              </a:rPr>
              <a:t>Избиратели при такой системе голосуют не персонально за кандидатов, а за выдвинутые избирательными объединениями списки кандидатов </a:t>
            </a:r>
            <a:r>
              <a:rPr lang="ru-RU" sz="2000" dirty="0" smtClean="0"/>
              <a:t>(партийные списки), а </a:t>
            </a:r>
            <a:r>
              <a:rPr lang="ru-RU" sz="2000" b="1" dirty="0" smtClean="0">
                <a:solidFill>
                  <a:srgbClr val="FF0000"/>
                </a:solidFill>
              </a:rPr>
              <a:t>к распределению депутатских мандатов допускаются списки кандидатов, преодолевшие заградительный барьер</a:t>
            </a:r>
            <a:r>
              <a:rPr lang="ru-RU" sz="2000" dirty="0" smtClean="0"/>
              <a:t>, т. е. набравшие установленное в законе минимально необходимое число голосов, которое не может превышать 1% от числа избирателей, принявших участие в голосовании. Образовавшиеся вакансии замешаются следующими в порядке очередности кандидатами из списков кандидатов (партийных списков), допущенных к распределению мандатов, вследствие чего проведение дополнительных выборов не предусматривается.</a:t>
            </a:r>
            <a:br>
              <a:rPr lang="ru-RU" sz="2000" dirty="0" smtClean="0"/>
            </a:br>
            <a:r>
              <a:rPr lang="ru-RU" sz="2000" b="1" dirty="0" smtClean="0">
                <a:solidFill>
                  <a:srgbClr val="FF0000"/>
                </a:solidFill>
              </a:rPr>
              <a:t>Пропорциональная избирательная система применяется на выборах депутатов Государственной Думы Федерального Собрания РФ</a:t>
            </a:r>
            <a:r>
              <a:rPr lang="ru-RU" sz="2000" dirty="0" smtClean="0"/>
              <a:t>. </a:t>
            </a:r>
            <a:endParaRPr lang="ru-RU"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940936"/>
          </a:xfrm>
        </p:spPr>
        <p:txBody>
          <a:bodyPr>
            <a:noAutofit/>
          </a:bodyPr>
          <a:lstStyle/>
          <a:p>
            <a:r>
              <a:rPr lang="ru-RU" sz="2000" b="1" dirty="0" smtClean="0"/>
              <a:t>При использовании пропорциональной системы с «проходным барьером» в парламент не проходят партии, набравшие менее определенного процента голосов. </a:t>
            </a:r>
            <a:r>
              <a:rPr lang="ru-RU" sz="2000" b="1" dirty="0" smtClean="0">
                <a:solidFill>
                  <a:srgbClr val="FF0000"/>
                </a:solidFill>
              </a:rPr>
              <a:t>На выборах депутатов Государственной Думы такой барьер составляет 5 %</a:t>
            </a:r>
            <a:r>
              <a:rPr lang="ru-RU" sz="2000" b="1" dirty="0" smtClean="0"/>
              <a:t>. </a:t>
            </a:r>
            <a:r>
              <a:rPr lang="ru-RU" sz="2000" b="1" dirty="0" smtClean="0">
                <a:solidFill>
                  <a:srgbClr val="FF0000"/>
                </a:solidFill>
              </a:rPr>
              <a:t>Голоса, отданные за партии, не прошедшие в парламент, пропорционально распределяются между другими партиями</a:t>
            </a:r>
            <a:r>
              <a:rPr lang="ru-RU" sz="2000" b="1" dirty="0" smtClean="0"/>
              <a:t>. Так, если в парламент прошли только 3 основные партии А, Б и В, за которые было отдано 40 %, 25 % и 15 % голосов соответственно, то оставшиеся 20 % голосов отданные за партии не прошедшие порог распределятся в соотношении 40:25:15 и фактически партия А получит 50 %, партия Б — 31,25 %, а партия В — 18,75 % голосов.</a:t>
            </a:r>
            <a:endParaRPr lang="ru-RU" sz="2000" dirty="0"/>
          </a:p>
        </p:txBody>
      </p:sp>
      <p:pic>
        <p:nvPicPr>
          <p:cNvPr id="4" name="Содержимое 3" descr="20120524082529!Диаграмма_состава_Государственной_думы_Российской_Федерации_6_созыва.png"/>
          <p:cNvPicPr>
            <a:picLocks noGrp="1" noChangeAspect="1"/>
          </p:cNvPicPr>
          <p:nvPr>
            <p:ph idx="1"/>
          </p:nvPr>
        </p:nvPicPr>
        <p:blipFill>
          <a:blip r:embed="rId2" cstate="print"/>
          <a:stretch>
            <a:fillRect/>
          </a:stretch>
        </p:blipFill>
        <p:spPr>
          <a:xfrm>
            <a:off x="1763688" y="3933057"/>
            <a:ext cx="4752528" cy="2391544"/>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868928"/>
          </a:xfrm>
        </p:spPr>
        <p:txBody>
          <a:bodyPr>
            <a:normAutofit fontScale="90000"/>
          </a:bodyPr>
          <a:lstStyle/>
          <a:p>
            <a:r>
              <a:rPr lang="ru-RU" sz="2000" b="1" dirty="0" smtClean="0">
                <a:solidFill>
                  <a:srgbClr val="FF0000"/>
                </a:solidFill>
              </a:rPr>
              <a:t>Смешанная (</a:t>
            </a:r>
            <a:r>
              <a:rPr lang="ru-RU" sz="2000" b="1" dirty="0" err="1" smtClean="0">
                <a:solidFill>
                  <a:srgbClr val="FF0000"/>
                </a:solidFill>
              </a:rPr>
              <a:t>мажоритарно-пропорциональная</a:t>
            </a:r>
            <a:r>
              <a:rPr lang="ru-RU" sz="2000" b="1" dirty="0" smtClean="0">
                <a:solidFill>
                  <a:srgbClr val="FF0000"/>
                </a:solidFill>
              </a:rPr>
              <a:t>) избирательная система </a:t>
            </a:r>
            <a:r>
              <a:rPr lang="ru-RU" sz="2000" dirty="0" smtClean="0"/>
              <a:t>является комбинацией мажоритарной и пропорциональной систем с законодательно установленным числом депутатских мандатов, распределяемых по каждой из них. </a:t>
            </a:r>
            <a:r>
              <a:rPr lang="ru-RU" sz="2000" b="1" dirty="0" smtClean="0">
                <a:solidFill>
                  <a:srgbClr val="FF0000"/>
                </a:solidFill>
              </a:rPr>
              <a:t>Политические партии получают возможность выдвигать в качестве кандидатов одних и тех же лиц как в составе партийного списка, так и по одномандатным (</a:t>
            </a:r>
            <a:r>
              <a:rPr lang="ru-RU" sz="2000" b="1" dirty="0" err="1" smtClean="0">
                <a:solidFill>
                  <a:srgbClr val="FF0000"/>
                </a:solidFill>
              </a:rPr>
              <a:t>многомандатным</a:t>
            </a:r>
            <a:r>
              <a:rPr lang="ru-RU" sz="2000" b="1" dirty="0" smtClean="0">
                <a:solidFill>
                  <a:srgbClr val="FF0000"/>
                </a:solidFill>
              </a:rPr>
              <a:t>) избирательным округам</a:t>
            </a:r>
            <a:r>
              <a:rPr lang="ru-RU" sz="2000" dirty="0" smtClean="0"/>
              <a:t>. Закон лишь требует, чтобы в случае одновременного выдвижения по одномандатному (</a:t>
            </a:r>
            <a:r>
              <a:rPr lang="ru-RU" sz="2000" dirty="0" err="1" smtClean="0"/>
              <a:t>многомандатному</a:t>
            </a:r>
            <a:r>
              <a:rPr lang="ru-RU" sz="2000" dirty="0" smtClean="0"/>
              <a:t>) избирательному округу и в составе списка кандидатов информация об этом обязательно указывалась в бюллетене, изготавливаемом для голосования по соответствующему одномандатному (</a:t>
            </a:r>
            <a:r>
              <a:rPr lang="ru-RU" sz="2000" dirty="0" err="1" smtClean="0"/>
              <a:t>многомандатному</a:t>
            </a:r>
            <a:r>
              <a:rPr lang="ru-RU" sz="2000" dirty="0" smtClean="0"/>
              <a:t>) округу.</a:t>
            </a:r>
            <a:endParaRPr lang="ru-RU" sz="2000" dirty="0"/>
          </a:p>
        </p:txBody>
      </p:sp>
      <p:pic>
        <p:nvPicPr>
          <p:cNvPr id="4" name="Содержимое 3" descr="893432_91818951.jpg"/>
          <p:cNvPicPr>
            <a:picLocks noGrp="1" noChangeAspect="1"/>
          </p:cNvPicPr>
          <p:nvPr>
            <p:ph idx="1"/>
          </p:nvPr>
        </p:nvPicPr>
        <p:blipFill>
          <a:blip r:embed="rId2" cstate="print"/>
          <a:stretch>
            <a:fillRect/>
          </a:stretch>
        </p:blipFill>
        <p:spPr>
          <a:xfrm>
            <a:off x="2123728" y="3861048"/>
            <a:ext cx="4536504" cy="246355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99592" y="274320"/>
            <a:ext cx="8034096" cy="3226688"/>
          </a:xfrm>
        </p:spPr>
        <p:txBody>
          <a:bodyPr>
            <a:normAutofit fontScale="90000"/>
          </a:bodyPr>
          <a:lstStyle/>
          <a:p>
            <a:r>
              <a:rPr lang="ru-RU" sz="2200" b="1" dirty="0" smtClean="0">
                <a:solidFill>
                  <a:srgbClr val="FF0000"/>
                </a:solidFill>
              </a:rPr>
              <a:t>Референдум</a:t>
            </a:r>
            <a:r>
              <a:rPr lang="ru-RU" sz="2200" dirty="0" smtClean="0"/>
              <a:t> - </a:t>
            </a:r>
            <a:r>
              <a:rPr lang="ru-RU" sz="2200" b="1" dirty="0" smtClean="0">
                <a:solidFill>
                  <a:srgbClr val="FF0000"/>
                </a:solidFill>
              </a:rPr>
              <a:t>это форма непосредственного волеизъявления граждан, выражающаяся в голосовании по наиболее значимым вопросам общегосударственного, регионального или местного масштаба</a:t>
            </a:r>
            <a:r>
              <a:rPr lang="ru-RU" sz="2200" dirty="0" smtClean="0"/>
              <a:t>. Референдум — демократический институт, но на нём избиратель может лишь ответить «да» или «нет» на вопрос, одобряет ли он конституцию, предложить  какие-то поправки он не может.  Путём референдума была принята </a:t>
            </a:r>
            <a:r>
              <a:rPr lang="ru-RU" sz="2200" b="1" dirty="0" smtClean="0">
                <a:solidFill>
                  <a:srgbClr val="FF0000"/>
                </a:solidFill>
              </a:rPr>
              <a:t>Конституция РФ 12 декабря 1993 г.</a:t>
            </a:r>
            <a:r>
              <a:rPr lang="ru-RU" sz="2200" dirty="0" smtClean="0"/>
              <a:t/>
            </a:r>
            <a:br>
              <a:rPr lang="ru-RU" sz="2200" dirty="0" smtClean="0"/>
            </a:br>
            <a:r>
              <a:rPr lang="ru-RU" sz="2000" dirty="0" smtClean="0"/>
              <a:t/>
            </a:r>
            <a:br>
              <a:rPr lang="ru-RU" sz="2000" dirty="0" smtClean="0"/>
            </a:br>
            <a:endParaRPr lang="ru-RU" sz="2000" dirty="0"/>
          </a:p>
        </p:txBody>
      </p:sp>
      <p:pic>
        <p:nvPicPr>
          <p:cNvPr id="7" name="Содержимое 6" descr="f3cba89cb878f92268e3c3912f8864fc936d5808.jpg"/>
          <p:cNvPicPr>
            <a:picLocks noGrp="1" noChangeAspect="1"/>
          </p:cNvPicPr>
          <p:nvPr>
            <p:ph sz="half" idx="1"/>
          </p:nvPr>
        </p:nvPicPr>
        <p:blipFill>
          <a:blip r:embed="rId2" cstate="print"/>
          <a:stretch>
            <a:fillRect/>
          </a:stretch>
        </p:blipFill>
        <p:spPr>
          <a:xfrm>
            <a:off x="827584" y="3284984"/>
            <a:ext cx="4104456" cy="3168352"/>
          </a:xfrm>
        </p:spPr>
      </p:pic>
      <p:pic>
        <p:nvPicPr>
          <p:cNvPr id="8" name="Содержимое 7" descr="shutterstock_96835390.jpg"/>
          <p:cNvPicPr>
            <a:picLocks noGrp="1" noChangeAspect="1"/>
          </p:cNvPicPr>
          <p:nvPr>
            <p:ph sz="half" idx="2"/>
          </p:nvPr>
        </p:nvPicPr>
        <p:blipFill>
          <a:blip r:embed="rId3" cstate="print"/>
          <a:stretch>
            <a:fillRect/>
          </a:stretch>
        </p:blipFill>
        <p:spPr>
          <a:xfrm>
            <a:off x="5004048" y="3284984"/>
            <a:ext cx="3930402" cy="3168351"/>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2"/>
            <a:ext cx="8568952" cy="4248472"/>
          </a:xfrm>
        </p:spPr>
        <p:txBody>
          <a:bodyPr>
            <a:normAutofit fontScale="90000"/>
          </a:bodyPr>
          <a:lstStyle/>
          <a:p>
            <a:pPr algn="ctr"/>
            <a:r>
              <a:rPr lang="ru-RU" sz="2000" b="1" dirty="0" smtClean="0">
                <a:solidFill>
                  <a:srgbClr val="FF0000"/>
                </a:solidFill>
              </a:rPr>
              <a:t>Абсентеизм</a:t>
            </a:r>
            <a:r>
              <a:rPr lang="ru-RU" sz="2000" dirty="0" smtClean="0"/>
              <a:t> (лат. </a:t>
            </a:r>
            <a:r>
              <a:rPr lang="en-US" sz="2000" dirty="0" err="1" smtClean="0"/>
              <a:t>absentis</a:t>
            </a:r>
            <a:r>
              <a:rPr lang="en-US" sz="2000" dirty="0" smtClean="0"/>
              <a:t> — </a:t>
            </a:r>
            <a:r>
              <a:rPr lang="ru-RU" sz="2000" dirty="0" smtClean="0"/>
              <a:t>отсутствующий) – одна из форм сознательного бойкотирования избирателями выборов, отказ от участия в них; пассивный протест населения против существующей формы правления, политического режима, проявление безразличия к осуществлению человеком своих </a:t>
            </a:r>
            <a:br>
              <a:rPr lang="ru-RU" sz="2000" dirty="0" smtClean="0"/>
            </a:br>
            <a:r>
              <a:rPr lang="ru-RU" sz="2000" dirty="0" smtClean="0"/>
              <a:t>прав и обязанностей. </a:t>
            </a:r>
            <a:br>
              <a:rPr lang="ru-RU" sz="2000" dirty="0" smtClean="0"/>
            </a:br>
            <a:r>
              <a:rPr lang="ru-RU" sz="2000" dirty="0" smtClean="0"/>
              <a:t>В широком плане под абсентеизмом можно понимать </a:t>
            </a:r>
            <a:r>
              <a:rPr lang="ru-RU" sz="2000" b="1" dirty="0" smtClean="0">
                <a:solidFill>
                  <a:srgbClr val="FF0000"/>
                </a:solidFill>
              </a:rPr>
              <a:t>факт равнодушного отношения населения к политической жизни, обывательское представление отдельных людей о том, что от них в политике ничего не зависит, политика «не моё дело»</a:t>
            </a:r>
            <a:r>
              <a:rPr lang="ru-RU" sz="2000" dirty="0" smtClean="0"/>
              <a:t> и т.п. Помните, что </a:t>
            </a:r>
            <a:r>
              <a:rPr lang="ru-RU" sz="2000" b="1" dirty="0" smtClean="0">
                <a:solidFill>
                  <a:srgbClr val="FF0000"/>
                </a:solidFill>
              </a:rPr>
              <a:t>подобное представление противоречит основам конституционного строя нашей страны! </a:t>
            </a:r>
            <a:r>
              <a:rPr lang="ru-RU" sz="2000" dirty="0" smtClean="0"/>
              <a:t>Если «человек, его права и свободы являются высшей ценностью», то их проявление в политической жизни предполагает отказ от абсентеизма и аполитичности.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000" dirty="0"/>
          </a:p>
        </p:txBody>
      </p:sp>
      <p:pic>
        <p:nvPicPr>
          <p:cNvPr id="5" name="Содержимое 4" descr="den-molodogo-izberatelya.jpg"/>
          <p:cNvPicPr>
            <a:picLocks noGrp="1" noChangeAspect="1"/>
          </p:cNvPicPr>
          <p:nvPr>
            <p:ph sz="half" idx="1"/>
          </p:nvPr>
        </p:nvPicPr>
        <p:blipFill>
          <a:blip r:embed="rId2" cstate="print"/>
          <a:stretch>
            <a:fillRect/>
          </a:stretch>
        </p:blipFill>
        <p:spPr>
          <a:xfrm>
            <a:off x="439033" y="3645024"/>
            <a:ext cx="3952697" cy="2709739"/>
          </a:xfrm>
        </p:spPr>
      </p:pic>
      <p:pic>
        <p:nvPicPr>
          <p:cNvPr id="6" name="Содержимое 5" descr="молодые-избиратели.jpg"/>
          <p:cNvPicPr>
            <a:picLocks noGrp="1" noChangeAspect="1"/>
          </p:cNvPicPr>
          <p:nvPr>
            <p:ph sz="half" idx="2"/>
          </p:nvPr>
        </p:nvPicPr>
        <p:blipFill>
          <a:blip r:embed="rId3" cstate="print"/>
          <a:stretch>
            <a:fillRect/>
          </a:stretch>
        </p:blipFill>
        <p:spPr>
          <a:xfrm>
            <a:off x="4572001" y="3644900"/>
            <a:ext cx="3927054" cy="270986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724912"/>
          </a:xfrm>
        </p:spPr>
        <p:txBody>
          <a:bodyPr>
            <a:normAutofit fontScale="90000"/>
          </a:bodyPr>
          <a:lstStyle/>
          <a:p>
            <a:pPr algn="ctr"/>
            <a:r>
              <a:rPr lang="ru-RU" sz="2000" dirty="0" smtClean="0"/>
              <a:t/>
            </a:r>
            <a:br>
              <a:rPr lang="ru-RU" sz="2000" dirty="0" smtClean="0"/>
            </a:br>
            <a:r>
              <a:rPr lang="ru-RU" sz="2000" dirty="0" smtClean="0"/>
              <a:t>Неучастие в голосовании на выборах представительных органов власти, главы государства или референдуме граждан, обладающих активным избирательным правом, оказывает негативное влияние, поскольку снижает легитимность власти и свидетельствует об отчуждении граждан от государства. </a:t>
            </a:r>
            <a:br>
              <a:rPr lang="ru-RU" sz="2000" dirty="0" smtClean="0"/>
            </a:br>
            <a:r>
              <a:rPr lang="ru-RU" sz="2000" b="1" dirty="0" smtClean="0">
                <a:solidFill>
                  <a:srgbClr val="FF0000"/>
                </a:solidFill>
              </a:rPr>
              <a:t>Современный гражданин Российской Федерации должен активно проявлять свою гражданскую позицию путём участия в выборах! </a:t>
            </a: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000" dirty="0"/>
          </a:p>
        </p:txBody>
      </p:sp>
      <p:pic>
        <p:nvPicPr>
          <p:cNvPr id="5" name="Содержимое 4" descr="45962_html_47459c47.jpg"/>
          <p:cNvPicPr>
            <a:picLocks noGrp="1" noChangeAspect="1"/>
          </p:cNvPicPr>
          <p:nvPr>
            <p:ph sz="half" idx="1"/>
          </p:nvPr>
        </p:nvPicPr>
        <p:blipFill>
          <a:blip r:embed="rId2" cstate="print"/>
          <a:stretch>
            <a:fillRect/>
          </a:stretch>
        </p:blipFill>
        <p:spPr>
          <a:xfrm>
            <a:off x="827584" y="2780928"/>
            <a:ext cx="3312367" cy="3573835"/>
          </a:xfrm>
        </p:spPr>
      </p:pic>
      <p:pic>
        <p:nvPicPr>
          <p:cNvPr id="6" name="Содержимое 5" descr="01.jpg"/>
          <p:cNvPicPr>
            <a:picLocks noGrp="1" noChangeAspect="1"/>
          </p:cNvPicPr>
          <p:nvPr>
            <p:ph sz="half" idx="2"/>
          </p:nvPr>
        </p:nvPicPr>
        <p:blipFill>
          <a:blip r:embed="rId3" cstate="print"/>
          <a:stretch>
            <a:fillRect/>
          </a:stretch>
        </p:blipFill>
        <p:spPr>
          <a:xfrm>
            <a:off x="4427984" y="2780928"/>
            <a:ext cx="4258816" cy="3528392"/>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476672"/>
            <a:ext cx="8229600" cy="2664296"/>
          </a:xfrm>
        </p:spPr>
        <p:txBody>
          <a:bodyPr>
            <a:normAutofit/>
          </a:bodyPr>
          <a:lstStyle/>
          <a:p>
            <a:r>
              <a:rPr lang="ru-RU" sz="2000" b="1" dirty="0" smtClean="0">
                <a:solidFill>
                  <a:srgbClr val="FF0000"/>
                </a:solidFill>
              </a:rPr>
              <a:t>Одним из самых молодых депутатов Государственной Думы РФ </a:t>
            </a:r>
            <a:r>
              <a:rPr lang="ru-RU" sz="2000" dirty="0" smtClean="0"/>
              <a:t>является </a:t>
            </a:r>
            <a:r>
              <a:rPr lang="ru-RU" sz="2000" b="1" dirty="0" smtClean="0">
                <a:solidFill>
                  <a:srgbClr val="FF0000"/>
                </a:solidFill>
              </a:rPr>
              <a:t>Нилов Ярослав Евгеньевич </a:t>
            </a:r>
            <a:r>
              <a:rPr lang="ru-RU" sz="2000" dirty="0" smtClean="0"/>
              <a:t>(родился в 1982 г.)– депутат Госдумы, заместитель председателя думской фракции ЛДПР, председатель комитета по делам общественных объединений и религиозных организаций. Также представляет в Думе интересы жителей Крыма и Севастополя. В возрасте 25 лет был включен в Федеральный резерв управленческих кадров и впервые избран депутатом Госдумы V созыва (2007 – 2011 гг.). Является автором и соавтором 134 законопроектов.</a:t>
            </a:r>
            <a:endParaRPr lang="ru-RU" sz="2000" dirty="0"/>
          </a:p>
        </p:txBody>
      </p:sp>
      <p:pic>
        <p:nvPicPr>
          <p:cNvPr id="7" name="Содержимое 6" descr="Нилов1.jpg"/>
          <p:cNvPicPr>
            <a:picLocks noGrp="1" noChangeAspect="1"/>
          </p:cNvPicPr>
          <p:nvPr>
            <p:ph sz="half" idx="1"/>
          </p:nvPr>
        </p:nvPicPr>
        <p:blipFill>
          <a:blip r:embed="rId2" cstate="print"/>
          <a:stretch>
            <a:fillRect/>
          </a:stretch>
        </p:blipFill>
        <p:spPr>
          <a:xfrm>
            <a:off x="835961" y="3356992"/>
            <a:ext cx="3281077" cy="2997770"/>
          </a:xfrm>
        </p:spPr>
      </p:pic>
      <p:pic>
        <p:nvPicPr>
          <p:cNvPr id="9" name="Содержимое 8" descr="fe9900240af30edad6b0d662561fb867.jpg"/>
          <p:cNvPicPr>
            <a:picLocks noGrp="1" noChangeAspect="1"/>
          </p:cNvPicPr>
          <p:nvPr>
            <p:ph sz="half" idx="2"/>
          </p:nvPr>
        </p:nvPicPr>
        <p:blipFill>
          <a:blip r:embed="rId3" cstate="print"/>
          <a:stretch>
            <a:fillRect/>
          </a:stretch>
        </p:blipFill>
        <p:spPr>
          <a:xfrm>
            <a:off x="4499992" y="3501008"/>
            <a:ext cx="3634358" cy="280831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2736304"/>
          </a:xfrm>
        </p:spPr>
        <p:txBody>
          <a:bodyPr>
            <a:normAutofit fontScale="90000"/>
          </a:bodyPr>
          <a:lstStyle/>
          <a:p>
            <a:pPr algn="ctr"/>
            <a:r>
              <a:rPr lang="ru-RU" sz="2800" dirty="0" smtClean="0"/>
              <a:t>В декабре 2007 г. было принято постановление Центральной избирательной комиссии (ЦИК) РФ </a:t>
            </a:r>
            <a:r>
              <a:rPr lang="ru-RU" sz="2800" b="1" dirty="0" smtClean="0">
                <a:solidFill>
                  <a:srgbClr val="FF0000"/>
                </a:solidFill>
              </a:rPr>
              <a:t>«О проведении Дня молодого избирателя»</a:t>
            </a:r>
            <a:r>
              <a:rPr lang="ru-RU" sz="2800" dirty="0" smtClean="0"/>
              <a:t>, в соответствии с которым он будет проводиться в субъектах РФ каждое третье воскресенье февраля. В 2015 г. День молодого избирателя проводится </a:t>
            </a:r>
            <a:r>
              <a:rPr lang="ru-RU" sz="2800" b="1" dirty="0" smtClean="0">
                <a:solidFill>
                  <a:srgbClr val="FF0000"/>
                </a:solidFill>
              </a:rPr>
              <a:t>15 февраля</a:t>
            </a:r>
            <a:r>
              <a:rPr lang="ru-RU" sz="2800" dirty="0" smtClean="0"/>
              <a:t>.</a:t>
            </a:r>
            <a:r>
              <a:rPr lang="ru-RU" sz="2400" dirty="0" smtClean="0"/>
              <a:t/>
            </a:r>
            <a:br>
              <a:rPr lang="ru-RU" sz="2400" dirty="0" smtClean="0"/>
            </a:br>
            <a:endParaRPr lang="ru-RU" sz="2400" dirty="0"/>
          </a:p>
        </p:txBody>
      </p:sp>
      <p:pic>
        <p:nvPicPr>
          <p:cNvPr id="6" name="Содержимое 5" descr="den_molodogo_izbiratelya.jpg"/>
          <p:cNvPicPr>
            <a:picLocks noGrp="1" noChangeAspect="1"/>
          </p:cNvPicPr>
          <p:nvPr>
            <p:ph idx="1"/>
          </p:nvPr>
        </p:nvPicPr>
        <p:blipFill>
          <a:blip r:embed="rId2" cstate="print"/>
          <a:stretch>
            <a:fillRect/>
          </a:stretch>
        </p:blipFill>
        <p:spPr>
          <a:xfrm>
            <a:off x="2267744" y="2996952"/>
            <a:ext cx="4752527" cy="3327648"/>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220856"/>
          </a:xfrm>
        </p:spPr>
        <p:txBody>
          <a:bodyPr>
            <a:normAutofit/>
          </a:bodyPr>
          <a:lstStyle/>
          <a:p>
            <a:r>
              <a:rPr lang="ru-RU" sz="2800" b="1" dirty="0" smtClean="0">
                <a:solidFill>
                  <a:srgbClr val="FF0000"/>
                </a:solidFill>
              </a:rPr>
              <a:t>Самым молодым главой субъекта РФ </a:t>
            </a:r>
            <a:r>
              <a:rPr lang="ru-RU" sz="2800" dirty="0" smtClean="0"/>
              <a:t>является действующий глава Чеченской Республики </a:t>
            </a:r>
            <a:r>
              <a:rPr lang="ru-RU" sz="2800" b="1" dirty="0" err="1" smtClean="0">
                <a:solidFill>
                  <a:srgbClr val="FF0000"/>
                </a:solidFill>
              </a:rPr>
              <a:t>Рамзан</a:t>
            </a:r>
            <a:r>
              <a:rPr lang="ru-RU" sz="2800" b="1" dirty="0" smtClean="0">
                <a:solidFill>
                  <a:srgbClr val="FF0000"/>
                </a:solidFill>
              </a:rPr>
              <a:t> </a:t>
            </a:r>
            <a:r>
              <a:rPr lang="ru-RU" sz="2800" b="1" dirty="0" err="1" smtClean="0">
                <a:solidFill>
                  <a:srgbClr val="FF0000"/>
                </a:solidFill>
              </a:rPr>
              <a:t>Ахматович</a:t>
            </a:r>
            <a:r>
              <a:rPr lang="ru-RU" sz="2800" b="1" dirty="0" smtClean="0">
                <a:solidFill>
                  <a:srgbClr val="FF0000"/>
                </a:solidFill>
              </a:rPr>
              <a:t> Кадыров</a:t>
            </a:r>
            <a:r>
              <a:rPr lang="ru-RU" sz="2800" dirty="0" smtClean="0"/>
              <a:t> (родился в 1976 г.). В 2007 г. он был избран  Президентом Чеченской Республики в возрасте 31 года.</a:t>
            </a:r>
            <a:endParaRPr lang="ru-RU" sz="2800" dirty="0"/>
          </a:p>
        </p:txBody>
      </p:sp>
      <p:pic>
        <p:nvPicPr>
          <p:cNvPr id="6" name="Содержимое 5" descr="319988_104148509785269_798210962_n.jpg"/>
          <p:cNvPicPr>
            <a:picLocks noGrp="1" noChangeAspect="1"/>
          </p:cNvPicPr>
          <p:nvPr>
            <p:ph idx="1"/>
          </p:nvPr>
        </p:nvPicPr>
        <p:blipFill>
          <a:blip r:embed="rId2" cstate="print"/>
          <a:stretch>
            <a:fillRect/>
          </a:stretch>
        </p:blipFill>
        <p:spPr>
          <a:xfrm>
            <a:off x="2195736" y="2996952"/>
            <a:ext cx="4752528" cy="3327648"/>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500776"/>
          </a:xfrm>
        </p:spPr>
        <p:txBody>
          <a:bodyPr>
            <a:normAutofit/>
          </a:bodyPr>
          <a:lstStyle/>
          <a:p>
            <a:pPr algn="ctr"/>
            <a:r>
              <a:rPr lang="ru-RU" sz="4400" b="1" dirty="0" smtClean="0">
                <a:solidFill>
                  <a:srgbClr val="FF0000"/>
                </a:solidFill>
              </a:rPr>
              <a:t>Благодарю за внимание! </a:t>
            </a:r>
            <a:endParaRPr lang="ru-RU" sz="4400" b="1" dirty="0">
              <a:solidFill>
                <a:srgbClr val="FF0000"/>
              </a:solidFill>
            </a:endParaRPr>
          </a:p>
        </p:txBody>
      </p:sp>
      <p:pic>
        <p:nvPicPr>
          <p:cNvPr id="6" name="Содержимое 5" descr="38838_1.jpg"/>
          <p:cNvPicPr>
            <a:picLocks noGrp="1" noChangeAspect="1"/>
          </p:cNvPicPr>
          <p:nvPr>
            <p:ph idx="1"/>
          </p:nvPr>
        </p:nvPicPr>
        <p:blipFill>
          <a:blip r:embed="rId2" cstate="print"/>
          <a:stretch>
            <a:fillRect/>
          </a:stretch>
        </p:blipFill>
        <p:spPr>
          <a:xfrm>
            <a:off x="1403648" y="2420889"/>
            <a:ext cx="6552728" cy="390371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3024336"/>
          </a:xfrm>
        </p:spPr>
        <p:txBody>
          <a:bodyPr>
            <a:normAutofit fontScale="90000"/>
          </a:bodyPr>
          <a:lstStyle/>
          <a:p>
            <a:pPr algn="ctr"/>
            <a:r>
              <a:rPr lang="ru-RU" sz="2400" b="1" dirty="0" smtClean="0">
                <a:solidFill>
                  <a:srgbClr val="FF0000"/>
                </a:solidFill>
              </a:rPr>
              <a:t>В соответствии с Конституцией РФ, граждане обладают следующими политическими правами:</a:t>
            </a:r>
            <a:r>
              <a:rPr lang="ru-RU" sz="2400" dirty="0" smtClean="0"/>
              <a:t/>
            </a:r>
            <a:br>
              <a:rPr lang="ru-RU" sz="2400" dirty="0" smtClean="0"/>
            </a:br>
            <a:r>
              <a:rPr lang="ru-RU" sz="2400" dirty="0" smtClean="0"/>
              <a:t/>
            </a:r>
            <a:br>
              <a:rPr lang="ru-RU" sz="2400" dirty="0" smtClean="0"/>
            </a:br>
            <a:r>
              <a:rPr lang="ru-RU" sz="1800" dirty="0" smtClean="0"/>
              <a:t>1) «Каждый имеет </a:t>
            </a:r>
            <a:r>
              <a:rPr lang="ru-RU" sz="1800" b="1" dirty="0" smtClean="0">
                <a:solidFill>
                  <a:srgbClr val="FF0000"/>
                </a:solidFill>
              </a:rPr>
              <a:t>право на объединение, включая право создавать профессиональные союзы для защиты своих интересов</a:t>
            </a:r>
            <a:r>
              <a:rPr lang="ru-RU" sz="1800" dirty="0" smtClean="0"/>
              <a:t>. Свобода деятельности общественных объединений гарантируется» (ст.30 п.1); </a:t>
            </a:r>
            <a:br>
              <a:rPr lang="ru-RU" sz="1800" dirty="0" smtClean="0"/>
            </a:br>
            <a:r>
              <a:rPr lang="ru-RU" sz="1800" dirty="0" smtClean="0"/>
              <a:t>2) Граждане РФ имеют </a:t>
            </a:r>
            <a:r>
              <a:rPr lang="ru-RU" sz="1800" b="1" dirty="0" smtClean="0">
                <a:solidFill>
                  <a:srgbClr val="FF0000"/>
                </a:solidFill>
              </a:rPr>
              <a:t>право собираться мирно без оружия, проводить собрания, митинги и демонстрации, шествия и пикетирование (ст. 31)</a:t>
            </a:r>
            <a:r>
              <a:rPr lang="ru-RU" sz="1800" dirty="0" smtClean="0"/>
              <a:t>;</a:t>
            </a:r>
            <a:br>
              <a:rPr lang="ru-RU" sz="1800" dirty="0" smtClean="0"/>
            </a:br>
            <a:r>
              <a:rPr lang="ru-RU" sz="1800" dirty="0" smtClean="0"/>
              <a:t> 3) “Граждане РФ имеют </a:t>
            </a:r>
            <a:r>
              <a:rPr lang="ru-RU" sz="1800" b="1" dirty="0" smtClean="0">
                <a:solidFill>
                  <a:srgbClr val="FF0000"/>
                </a:solidFill>
              </a:rPr>
              <a:t>право избирать и быть избранными в органы государственной власти и органы местного самоуправления</a:t>
            </a:r>
            <a:r>
              <a:rPr lang="ru-RU" sz="1800" dirty="0" smtClean="0"/>
              <a:t>, а также </a:t>
            </a:r>
            <a:r>
              <a:rPr lang="ru-RU" sz="1800" b="1" dirty="0" smtClean="0">
                <a:solidFill>
                  <a:srgbClr val="FF0000"/>
                </a:solidFill>
              </a:rPr>
              <a:t>участвовать в референдуме</a:t>
            </a:r>
            <a:r>
              <a:rPr lang="ru-RU" sz="1800" dirty="0" smtClean="0"/>
              <a:t>” (ст.32 п.2);</a:t>
            </a:r>
            <a:br>
              <a:rPr lang="ru-RU" sz="1800" dirty="0" smtClean="0"/>
            </a:br>
            <a:r>
              <a:rPr lang="ru-RU" sz="1800" dirty="0" smtClean="0"/>
              <a:t>4) «Граждане РФ имеют </a:t>
            </a:r>
            <a:r>
              <a:rPr lang="ru-RU" sz="1800" b="1" dirty="0" smtClean="0">
                <a:solidFill>
                  <a:srgbClr val="FF0000"/>
                </a:solidFill>
              </a:rPr>
              <a:t>право обращаться лично, а также направлять индивидуальные и коллективные обращения в государственные органы и органы местного самоуправления</a:t>
            </a:r>
            <a:r>
              <a:rPr lang="ru-RU" sz="1800" dirty="0" smtClean="0"/>
              <a:t>» (ст. 33)</a:t>
            </a:r>
            <a:endParaRPr lang="ru-RU" sz="1800" dirty="0"/>
          </a:p>
        </p:txBody>
      </p:sp>
      <p:pic>
        <p:nvPicPr>
          <p:cNvPr id="4" name="Содержимое 3" descr="скачанные файлы.jpg"/>
          <p:cNvPicPr>
            <a:picLocks noGrp="1" noChangeAspect="1"/>
          </p:cNvPicPr>
          <p:nvPr>
            <p:ph idx="1"/>
          </p:nvPr>
        </p:nvPicPr>
        <p:blipFill>
          <a:blip r:embed="rId2" cstate="print"/>
          <a:stretch>
            <a:fillRect/>
          </a:stretch>
        </p:blipFill>
        <p:spPr>
          <a:xfrm>
            <a:off x="2627784" y="4005063"/>
            <a:ext cx="3744416" cy="2319537"/>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620688"/>
            <a:ext cx="8229600" cy="2148848"/>
          </a:xfrm>
        </p:spPr>
        <p:txBody>
          <a:bodyPr>
            <a:normAutofit/>
          </a:bodyPr>
          <a:lstStyle/>
          <a:p>
            <a:pPr algn="ctr"/>
            <a:r>
              <a:rPr lang="ru-RU" sz="2000" dirty="0" smtClean="0"/>
              <a:t>Право избирать предоставляется гражданам </a:t>
            </a:r>
            <a:r>
              <a:rPr lang="ru-RU" sz="2000" b="1" dirty="0" smtClean="0">
                <a:solidFill>
                  <a:srgbClr val="FF0000"/>
                </a:solidFill>
              </a:rPr>
              <a:t>с 18 лет. </a:t>
            </a:r>
            <a:r>
              <a:rPr lang="ru-RU" sz="2000" dirty="0" smtClean="0"/>
              <a:t>Не имеют права избирать и быть избранными граждане, </a:t>
            </a:r>
            <a:r>
              <a:rPr lang="ru-RU" sz="2000" b="1" dirty="0" smtClean="0">
                <a:solidFill>
                  <a:srgbClr val="FF0000"/>
                </a:solidFill>
              </a:rPr>
              <a:t>признанные судом недееспособными</a:t>
            </a:r>
            <a:r>
              <a:rPr lang="ru-RU" sz="2000" dirty="0" smtClean="0"/>
              <a:t>, а также </a:t>
            </a:r>
            <a:r>
              <a:rPr lang="ru-RU" sz="2000" b="1" dirty="0" smtClean="0">
                <a:solidFill>
                  <a:srgbClr val="FF0000"/>
                </a:solidFill>
              </a:rPr>
              <a:t>содержащиеся в местах лишения свободы по приговору суда</a:t>
            </a:r>
            <a:r>
              <a:rPr lang="ru-RU" sz="2000" dirty="0" smtClean="0"/>
              <a:t>, но не ограничиваются в избирательных правах лица, находящиеся под стражей, пока не будет вынесен и не вступит в силу обвинительный приговор суда. </a:t>
            </a:r>
            <a:endParaRPr lang="ru-RU" sz="2000" dirty="0"/>
          </a:p>
        </p:txBody>
      </p:sp>
      <p:pic>
        <p:nvPicPr>
          <p:cNvPr id="7" name="Содержимое 6" descr="Court.jpg"/>
          <p:cNvPicPr>
            <a:picLocks noGrp="1" noChangeAspect="1"/>
          </p:cNvPicPr>
          <p:nvPr>
            <p:ph sz="half" idx="1"/>
          </p:nvPr>
        </p:nvPicPr>
        <p:blipFill>
          <a:blip r:embed="rId2" cstate="print"/>
          <a:stretch>
            <a:fillRect/>
          </a:stretch>
        </p:blipFill>
        <p:spPr>
          <a:xfrm>
            <a:off x="457200" y="3140968"/>
            <a:ext cx="4038600" cy="3240360"/>
          </a:xfrm>
        </p:spPr>
      </p:pic>
      <p:pic>
        <p:nvPicPr>
          <p:cNvPr id="8" name="Содержимое 7" descr="maxresdefault.jpg"/>
          <p:cNvPicPr>
            <a:picLocks noGrp="1" noChangeAspect="1"/>
          </p:cNvPicPr>
          <p:nvPr>
            <p:ph sz="half" idx="2"/>
          </p:nvPr>
        </p:nvPicPr>
        <p:blipFill>
          <a:blip r:embed="rId3" cstate="print"/>
          <a:stretch>
            <a:fillRect/>
          </a:stretch>
        </p:blipFill>
        <p:spPr>
          <a:xfrm>
            <a:off x="4648200" y="3140968"/>
            <a:ext cx="4038600" cy="331236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229600" cy="4248472"/>
          </a:xfrm>
        </p:spPr>
        <p:txBody>
          <a:bodyPr>
            <a:normAutofit fontScale="90000"/>
          </a:bodyPr>
          <a:lstStyle/>
          <a:p>
            <a:pPr algn="ctr" fontAlgn="base"/>
            <a:r>
              <a:rPr lang="ru-RU" sz="2400" b="1" dirty="0" smtClean="0"/>
              <a:t>Избирательное право подразделяется  на </a:t>
            </a:r>
            <a:r>
              <a:rPr lang="ru-RU" sz="2400" b="1" dirty="0" smtClean="0">
                <a:solidFill>
                  <a:srgbClr val="FF0000"/>
                </a:solidFill>
              </a:rPr>
              <a:t>активное</a:t>
            </a:r>
            <a:r>
              <a:rPr lang="ru-RU" sz="2400" dirty="0" smtClean="0"/>
              <a:t> и </a:t>
            </a:r>
            <a:r>
              <a:rPr lang="ru-RU" sz="2400" b="1" dirty="0" smtClean="0">
                <a:solidFill>
                  <a:srgbClr val="FF0000"/>
                </a:solidFill>
              </a:rPr>
              <a:t>пассивное</a:t>
            </a:r>
            <a:r>
              <a:rPr lang="ru-RU" sz="2400" dirty="0" smtClean="0"/>
              <a:t>. </a:t>
            </a:r>
            <a:r>
              <a:rPr lang="ru-RU" sz="2400" b="1" dirty="0" smtClean="0">
                <a:solidFill>
                  <a:srgbClr val="FF0000"/>
                </a:solidFill>
              </a:rPr>
              <a:t>Активное избирательное право </a:t>
            </a:r>
            <a:r>
              <a:rPr lang="ru-RU" sz="2400" dirty="0" smtClean="0"/>
              <a:t>– это право граждан участвовать в выборах главы государства и представительных органов власти в качестве избирателя. </a:t>
            </a:r>
            <a:r>
              <a:rPr lang="ru-RU" sz="2000" dirty="0" smtClean="0"/>
              <a:t> </a:t>
            </a:r>
            <a:r>
              <a:rPr lang="ru-RU" sz="2400" b="1" dirty="0" smtClean="0">
                <a:solidFill>
                  <a:srgbClr val="FF0000"/>
                </a:solidFill>
              </a:rPr>
              <a:t>Пассивным</a:t>
            </a:r>
            <a:r>
              <a:rPr lang="ru-RU" sz="2400" dirty="0" smtClean="0"/>
              <a:t> является </a:t>
            </a:r>
            <a:r>
              <a:rPr lang="ru-RU" sz="2400" b="1" dirty="0" smtClean="0">
                <a:solidFill>
                  <a:srgbClr val="FF0000"/>
                </a:solidFill>
              </a:rPr>
              <a:t>право быть избранным </a:t>
            </a:r>
            <a:r>
              <a:rPr lang="ru-RU" sz="2400" dirty="0" smtClean="0"/>
              <a:t>в органы государственной власти или органы местного самоуправления. Пассивное избирательное право наступает в разных возрастах: так, для избрания </a:t>
            </a:r>
            <a:r>
              <a:rPr lang="ru-RU" sz="2400" b="1" dirty="0" smtClean="0">
                <a:solidFill>
                  <a:srgbClr val="FF0000"/>
                </a:solidFill>
              </a:rPr>
              <a:t>депутатом Государственной Думы</a:t>
            </a:r>
            <a:r>
              <a:rPr lang="ru-RU" sz="2400" dirty="0" smtClean="0"/>
              <a:t> необходимо достичь </a:t>
            </a:r>
            <a:r>
              <a:rPr lang="ru-RU" sz="2400" b="1" dirty="0" smtClean="0">
                <a:solidFill>
                  <a:srgbClr val="FF0000"/>
                </a:solidFill>
              </a:rPr>
              <a:t>21 года</a:t>
            </a:r>
            <a:r>
              <a:rPr lang="ru-RU" sz="2400" dirty="0" smtClean="0"/>
              <a:t>, для избрания на </a:t>
            </a:r>
            <a:r>
              <a:rPr lang="ru-RU" sz="2400" b="1" dirty="0" smtClean="0">
                <a:solidFill>
                  <a:srgbClr val="FF0000"/>
                </a:solidFill>
              </a:rPr>
              <a:t>пост  главы исполнительной власти субъекта РФ </a:t>
            </a:r>
            <a:r>
              <a:rPr lang="ru-RU" sz="2400" dirty="0" smtClean="0"/>
              <a:t>(президентом, губернатором) необходимо достичь </a:t>
            </a:r>
            <a:r>
              <a:rPr lang="ru-RU" sz="2400" b="1" dirty="0" smtClean="0">
                <a:solidFill>
                  <a:srgbClr val="FF0000"/>
                </a:solidFill>
              </a:rPr>
              <a:t>30 лет</a:t>
            </a:r>
            <a:r>
              <a:rPr lang="ru-RU" sz="2400" dirty="0" smtClean="0"/>
              <a:t>, а для избрания на пост </a:t>
            </a:r>
            <a:r>
              <a:rPr lang="ru-RU" sz="2400" b="1" dirty="0" smtClean="0">
                <a:solidFill>
                  <a:srgbClr val="FF0000"/>
                </a:solidFill>
              </a:rPr>
              <a:t>Президента РФ - 35 лет</a:t>
            </a:r>
            <a:r>
              <a:rPr lang="ru-RU" sz="2400" dirty="0" smtClean="0"/>
              <a:t>. </a:t>
            </a:r>
            <a:br>
              <a:rPr lang="ru-RU" sz="2400" dirty="0" smtClean="0"/>
            </a:br>
            <a:r>
              <a:rPr lang="ru-RU" sz="2400" dirty="0" smtClean="0"/>
              <a:t/>
            </a:r>
            <a:br>
              <a:rPr lang="ru-RU" sz="2400" dirty="0" smtClean="0"/>
            </a:br>
            <a:endParaRPr lang="ru-RU" sz="2400" dirty="0"/>
          </a:p>
        </p:txBody>
      </p:sp>
      <p:pic>
        <p:nvPicPr>
          <p:cNvPr id="5" name="Содержимое 4" descr="8aa1e8218e913f5d503efd9decdccf54.jpg"/>
          <p:cNvPicPr>
            <a:picLocks noGrp="1" noChangeAspect="1"/>
          </p:cNvPicPr>
          <p:nvPr>
            <p:ph sz="half" idx="1"/>
          </p:nvPr>
        </p:nvPicPr>
        <p:blipFill>
          <a:blip r:embed="rId2" cstate="print"/>
          <a:stretch>
            <a:fillRect/>
          </a:stretch>
        </p:blipFill>
        <p:spPr>
          <a:xfrm>
            <a:off x="1105042" y="4365104"/>
            <a:ext cx="3538966" cy="1989659"/>
          </a:xfrm>
        </p:spPr>
      </p:pic>
      <p:pic>
        <p:nvPicPr>
          <p:cNvPr id="6" name="Содержимое 5" descr="qHjkEVoKkYIZ7rowvO_CL4XXXL4j3HpexhjNOf_P3YmryPKwJ94QGRtDb3Sbc6KY.jpg"/>
          <p:cNvPicPr>
            <a:picLocks noGrp="1" noChangeAspect="1"/>
          </p:cNvPicPr>
          <p:nvPr>
            <p:ph sz="half" idx="2"/>
          </p:nvPr>
        </p:nvPicPr>
        <p:blipFill>
          <a:blip r:embed="rId3" cstate="print"/>
          <a:stretch>
            <a:fillRect/>
          </a:stretch>
        </p:blipFill>
        <p:spPr>
          <a:xfrm>
            <a:off x="5004048" y="4293096"/>
            <a:ext cx="3312368" cy="206166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39552" y="704850"/>
            <a:ext cx="7690048" cy="5460454"/>
          </a:xfrm>
        </p:spPr>
        <p:txBody>
          <a:bodyPr>
            <a:normAutofit fontScale="90000"/>
          </a:bodyPr>
          <a:lstStyle/>
          <a:p>
            <a:pPr algn="ctr"/>
            <a:r>
              <a:rPr lang="ru-RU" sz="2800" b="1" dirty="0" smtClean="0">
                <a:solidFill>
                  <a:srgbClr val="FF0000"/>
                </a:solidFill>
              </a:rPr>
              <a:t>Избирательное право </a:t>
            </a:r>
            <a:r>
              <a:rPr lang="ru-RU" sz="2800" dirty="0" smtClean="0"/>
              <a:t>в Российской Федерации является </a:t>
            </a:r>
            <a:r>
              <a:rPr lang="ru-RU" sz="2800" b="1" dirty="0" smtClean="0">
                <a:solidFill>
                  <a:srgbClr val="FF0000"/>
                </a:solidFill>
              </a:rPr>
              <a:t>всеобщим</a:t>
            </a:r>
            <a:r>
              <a:rPr lang="ru-RU" sz="2800" dirty="0" smtClean="0"/>
              <a:t>, </a:t>
            </a:r>
            <a:r>
              <a:rPr lang="ru-RU" sz="2800" b="1" dirty="0" smtClean="0">
                <a:solidFill>
                  <a:srgbClr val="FF0000"/>
                </a:solidFill>
              </a:rPr>
              <a:t>равным</a:t>
            </a:r>
            <a:r>
              <a:rPr lang="ru-RU" sz="2800" dirty="0" smtClean="0"/>
              <a:t> и </a:t>
            </a:r>
            <a:r>
              <a:rPr lang="ru-RU" sz="2800" b="1" dirty="0" smtClean="0">
                <a:solidFill>
                  <a:srgbClr val="FF0000"/>
                </a:solidFill>
              </a:rPr>
              <a:t>прямым</a:t>
            </a:r>
            <a:r>
              <a:rPr lang="ru-RU" sz="2800" dirty="0" smtClean="0"/>
              <a:t>,  </a:t>
            </a:r>
            <a:r>
              <a:rPr lang="ru-RU" sz="2800" b="1" dirty="0" smtClean="0">
                <a:solidFill>
                  <a:srgbClr val="FF0000"/>
                </a:solidFill>
              </a:rPr>
              <a:t>при тайном голосовании</a:t>
            </a:r>
            <a:r>
              <a:rPr lang="ru-RU" sz="2800" dirty="0" smtClean="0"/>
              <a:t>.</a:t>
            </a:r>
            <a:br>
              <a:rPr lang="ru-RU" sz="2800" dirty="0" smtClean="0"/>
            </a:br>
            <a:r>
              <a:rPr lang="ru-RU" sz="2800" b="1" dirty="0" smtClean="0">
                <a:solidFill>
                  <a:srgbClr val="FF0000"/>
                </a:solidFill>
              </a:rPr>
              <a:t>Принцип всеобщего избирательного права </a:t>
            </a:r>
            <a:r>
              <a:rPr lang="ru-RU" sz="2800" dirty="0" smtClean="0"/>
              <a:t>означает, что каждый гражданин РФ, достигший определённого возраста, </a:t>
            </a:r>
            <a:r>
              <a:rPr lang="ru-RU" sz="2800" b="1" dirty="0" smtClean="0">
                <a:solidFill>
                  <a:srgbClr val="FF0000"/>
                </a:solidFill>
              </a:rPr>
              <a:t>независимо от расовой и национальной принадлежности, пола, вероисповедания, образования, социального происхождения, имущественного положения и т. д. имеет право избирать </a:t>
            </a:r>
            <a:r>
              <a:rPr lang="ru-RU" sz="2800" dirty="0" smtClean="0"/>
              <a:t>(т. е. пользуется активным избирательным правом) и </a:t>
            </a:r>
            <a:r>
              <a:rPr lang="ru-RU" sz="2800" b="1" dirty="0" smtClean="0">
                <a:solidFill>
                  <a:srgbClr val="FF0000"/>
                </a:solidFill>
              </a:rPr>
              <a:t>быть избранным </a:t>
            </a:r>
            <a:r>
              <a:rPr lang="ru-RU" sz="2800" dirty="0" smtClean="0"/>
              <a:t>(пользуясь пассивным избирательным правом) в соответствующий орган государственной власти.</a:t>
            </a:r>
            <a:endParaRPr lang="ru-RU"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868928"/>
          </a:xfrm>
        </p:spPr>
        <p:txBody>
          <a:bodyPr>
            <a:noAutofit/>
          </a:bodyPr>
          <a:lstStyle/>
          <a:p>
            <a:r>
              <a:rPr lang="ru-RU" sz="2400" b="1" dirty="0" smtClean="0">
                <a:solidFill>
                  <a:srgbClr val="FF0000"/>
                </a:solidFill>
              </a:rPr>
              <a:t>Равное избирательное право </a:t>
            </a:r>
            <a:r>
              <a:rPr lang="ru-RU" sz="2400" dirty="0" smtClean="0"/>
              <a:t>— принцип избирательного права, согласно которому </a:t>
            </a:r>
            <a:r>
              <a:rPr lang="ru-RU" sz="2400" b="1" dirty="0" smtClean="0">
                <a:solidFill>
                  <a:srgbClr val="FF0000"/>
                </a:solidFill>
              </a:rPr>
              <a:t>все избиратели участвуют в выборах на равных основаниях</a:t>
            </a:r>
            <a:r>
              <a:rPr lang="ru-RU" sz="2400" dirty="0" smtClean="0"/>
              <a:t>. Оно гарантируется закреплением в законодательстве следующих требований: </a:t>
            </a:r>
            <a:r>
              <a:rPr lang="ru-RU" sz="2400" b="1" dirty="0" smtClean="0">
                <a:solidFill>
                  <a:srgbClr val="FF0000"/>
                </a:solidFill>
              </a:rPr>
              <a:t>каждый избиратель имеет один голос</a:t>
            </a:r>
            <a:r>
              <a:rPr lang="ru-RU" sz="2400" dirty="0" smtClean="0"/>
              <a:t>, </a:t>
            </a:r>
            <a:r>
              <a:rPr lang="ru-RU" sz="2400" b="1" dirty="0" smtClean="0">
                <a:solidFill>
                  <a:srgbClr val="FF0000"/>
                </a:solidFill>
              </a:rPr>
              <a:t>голоса избирателей равны</a:t>
            </a:r>
            <a:r>
              <a:rPr lang="ru-RU" sz="2400" dirty="0" smtClean="0"/>
              <a:t>; избиратель не может быть включён более чем в один список избирателей; все граждане обладают равными юридическими возможностями в реализации избирательных прав.</a:t>
            </a:r>
            <a:endParaRPr lang="ru-RU" sz="2400" dirty="0"/>
          </a:p>
        </p:txBody>
      </p:sp>
      <p:pic>
        <p:nvPicPr>
          <p:cNvPr id="6" name="Содержимое 5" descr="slide_4.jpg"/>
          <p:cNvPicPr>
            <a:picLocks noGrp="1" noChangeAspect="1"/>
          </p:cNvPicPr>
          <p:nvPr>
            <p:ph idx="1"/>
          </p:nvPr>
        </p:nvPicPr>
        <p:blipFill>
          <a:blip r:embed="rId2" cstate="print"/>
          <a:stretch>
            <a:fillRect/>
          </a:stretch>
        </p:blipFill>
        <p:spPr>
          <a:xfrm>
            <a:off x="2195736" y="3716338"/>
            <a:ext cx="4464496" cy="302503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3012944"/>
          </a:xfrm>
        </p:spPr>
        <p:txBody>
          <a:bodyPr>
            <a:normAutofit fontScale="90000"/>
          </a:bodyPr>
          <a:lstStyle/>
          <a:p>
            <a:pPr algn="ctr"/>
            <a:r>
              <a:rPr lang="ru-RU" sz="2700" b="1" dirty="0" smtClean="0">
                <a:solidFill>
                  <a:srgbClr val="FF0000"/>
                </a:solidFill>
              </a:rPr>
              <a:t>Прямое избирательное право </a:t>
            </a:r>
            <a:r>
              <a:rPr lang="ru-RU" sz="2700" dirty="0" smtClean="0"/>
              <a:t>– принцип избирательной системы, предполагающий </a:t>
            </a:r>
            <a:r>
              <a:rPr lang="ru-RU" sz="2700" b="1" dirty="0" smtClean="0">
                <a:solidFill>
                  <a:srgbClr val="FF0000"/>
                </a:solidFill>
              </a:rPr>
              <a:t>непосредственную подачу избирателем своего голоса за конкретного кандидата или список кандидатов</a:t>
            </a:r>
            <a:r>
              <a:rPr lang="ru-RU" sz="2700" dirty="0" smtClean="0"/>
              <a:t>. При прямом избирательном праве отсутствуют особые посредники – выборщики. </a:t>
            </a: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t>
            </a:r>
            <a:endParaRPr lang="ru-RU" sz="2400" dirty="0"/>
          </a:p>
        </p:txBody>
      </p:sp>
      <p:pic>
        <p:nvPicPr>
          <p:cNvPr id="6" name="Содержимое 5" descr="775733360.jpg"/>
          <p:cNvPicPr>
            <a:picLocks noGrp="1" noChangeAspect="1"/>
          </p:cNvPicPr>
          <p:nvPr>
            <p:ph sz="half" idx="1"/>
          </p:nvPr>
        </p:nvPicPr>
        <p:blipFill>
          <a:blip r:embed="rId2" cstate="print"/>
          <a:stretch>
            <a:fillRect/>
          </a:stretch>
        </p:blipFill>
        <p:spPr>
          <a:xfrm>
            <a:off x="457200" y="2996952"/>
            <a:ext cx="4038600" cy="3240360"/>
          </a:xfrm>
        </p:spPr>
      </p:pic>
      <p:pic>
        <p:nvPicPr>
          <p:cNvPr id="7" name="Содержимое 6" descr="urna_0.jpg"/>
          <p:cNvPicPr>
            <a:picLocks noGrp="1" noChangeAspect="1"/>
          </p:cNvPicPr>
          <p:nvPr>
            <p:ph sz="half" idx="2"/>
          </p:nvPr>
        </p:nvPicPr>
        <p:blipFill>
          <a:blip r:embed="rId3" cstate="print"/>
          <a:stretch>
            <a:fillRect/>
          </a:stretch>
        </p:blipFill>
        <p:spPr>
          <a:xfrm>
            <a:off x="5057430" y="3068638"/>
            <a:ext cx="3220139" cy="328612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580896"/>
          </a:xfrm>
        </p:spPr>
        <p:txBody>
          <a:bodyPr>
            <a:normAutofit fontScale="90000"/>
          </a:bodyPr>
          <a:lstStyle/>
          <a:p>
            <a:pPr algn="ctr"/>
            <a:r>
              <a:rPr lang="ru-RU" sz="2400" dirty="0" smtClean="0"/>
              <a:t>Голосование на выборах в РФ является </a:t>
            </a:r>
            <a:r>
              <a:rPr lang="ru-RU" sz="2400" b="1" dirty="0" smtClean="0">
                <a:solidFill>
                  <a:srgbClr val="FF0000"/>
                </a:solidFill>
              </a:rPr>
              <a:t>тайным</a:t>
            </a:r>
            <a:r>
              <a:rPr lang="ru-RU" sz="2400" dirty="0" smtClean="0"/>
              <a:t>, т.е. </a:t>
            </a:r>
            <a:r>
              <a:rPr lang="ru-RU" sz="2400" b="1" dirty="0" smtClean="0">
                <a:solidFill>
                  <a:srgbClr val="FF0000"/>
                </a:solidFill>
              </a:rPr>
              <a:t>исключающим возможность какого-либо контроля над волеизъявлением избирателя</a:t>
            </a:r>
            <a:r>
              <a:rPr lang="ru-RU" sz="2400" dirty="0" smtClean="0"/>
              <a:t>. В помещении для голосования должен быть зал, в котором размещаются кабины или специально оборудованные места для тайного голосования, либо должны быть пригодные для тайного голосования комнаты. В них при заполнении избирателем бюллетеня не допускается присутствие кого бы то ни было.</a:t>
            </a:r>
            <a:endParaRPr lang="ru-RU" sz="2400" dirty="0"/>
          </a:p>
        </p:txBody>
      </p:sp>
      <p:pic>
        <p:nvPicPr>
          <p:cNvPr id="5" name="Содержимое 4" descr="imgID5714135.jpg"/>
          <p:cNvPicPr>
            <a:picLocks noGrp="1" noChangeAspect="1"/>
          </p:cNvPicPr>
          <p:nvPr>
            <p:ph sz="half" idx="1"/>
          </p:nvPr>
        </p:nvPicPr>
        <p:blipFill>
          <a:blip r:embed="rId2" cstate="print"/>
          <a:stretch>
            <a:fillRect/>
          </a:stretch>
        </p:blipFill>
        <p:spPr>
          <a:xfrm>
            <a:off x="457200" y="3429000"/>
            <a:ext cx="4038600" cy="2952328"/>
          </a:xfrm>
        </p:spPr>
      </p:pic>
      <p:pic>
        <p:nvPicPr>
          <p:cNvPr id="6" name="Содержимое 5" descr="254301_ns.jpg"/>
          <p:cNvPicPr>
            <a:picLocks noGrp="1" noChangeAspect="1"/>
          </p:cNvPicPr>
          <p:nvPr>
            <p:ph sz="half" idx="2"/>
          </p:nvPr>
        </p:nvPicPr>
        <p:blipFill>
          <a:blip r:embed="rId3" cstate="print"/>
          <a:stretch>
            <a:fillRect/>
          </a:stretch>
        </p:blipFill>
        <p:spPr>
          <a:xfrm>
            <a:off x="4648200" y="3447678"/>
            <a:ext cx="4038600" cy="2888407"/>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172</TotalTime>
  <Words>626</Words>
  <Application>Microsoft Office PowerPoint</Application>
  <PresentationFormat>Экран (4:3)</PresentationFormat>
  <Paragraphs>21</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Поток</vt:lpstr>
      <vt:lpstr>Презентация урока на тему: «Избирательное право в РФ» в рамках проведения мероприятия «Я - молодой избиратель»  Подготовил учитель истории и обществознания ГБОУ СОШ № 10 с углублённым изучением химии Василеостровского района Санкт-Петербурга Яковлев Михаил Михайлович</vt:lpstr>
      <vt:lpstr>В декабре 2007 г. было принято постановление Центральной избирательной комиссии (ЦИК) РФ «О проведении Дня молодого избирателя», в соответствии с которым он будет проводиться в субъектах РФ каждое третье воскресенье февраля. В 2015 г. День молодого избирателя проводится 15 февраля. </vt:lpstr>
      <vt:lpstr>В соответствии с Конституцией РФ, граждане обладают следующими политическими правами:  1) «Каждый имеет право на объединение, включая право создавать профессиональные союзы для защиты своих интересов. Свобода деятельности общественных объединений гарантируется» (ст.30 п.1);  2) Граждане РФ имеют право собираться мирно без оружия, проводить собрания, митинги и демонстрации, шествия и пикетирование (ст. 31);  3) “Граждане РФ имеют право избирать и быть избранными в органы государственной власти и органы местного самоуправления, а также участвовать в референдуме” (ст.32 п.2); 4) «Граждане РФ имеют право обращаться лично, а также направлять индивидуальные и коллективные обращения в государственные органы и органы местного самоуправления» (ст. 33)</vt:lpstr>
      <vt:lpstr>Право избирать предоставляется гражданам с 18 лет. Не имеют права избирать и быть избранными граждане, признанные судом недееспособными, а также содержащиеся в местах лишения свободы по приговору суда, но не ограничиваются в избирательных правах лица, находящиеся под стражей, пока не будет вынесен и не вступит в силу обвинительный приговор суда. </vt:lpstr>
      <vt:lpstr>Избирательное право подразделяется  на активное и пассивное. Активное избирательное право – это право граждан участвовать в выборах главы государства и представительных органов власти в качестве избирателя.  Пассивным является право быть избранным в органы государственной власти или органы местного самоуправления. Пассивное избирательное право наступает в разных возрастах: так, для избрания депутатом Государственной Думы необходимо достичь 21 года, для избрания на пост  главы исполнительной власти субъекта РФ (президентом, губернатором) необходимо достичь 30 лет, а для избрания на пост Президента РФ - 35 лет.   </vt:lpstr>
      <vt:lpstr>Избирательное право в Российской Федерации является всеобщим, равным и прямым,  при тайном голосовании. Принцип всеобщего избирательного права означает, что каждый гражданин РФ, достигший определённого возраста, независимо от расовой и национальной принадлежности, пола, вероисповедания, образования, социального происхождения, имущественного положения и т. д. имеет право избирать (т. е. пользуется активным избирательным правом) и быть избранным (пользуясь пассивным избирательным правом) в соответствующий орган государственной власти.</vt:lpstr>
      <vt:lpstr>Равное избирательное право — принцип избирательного права, согласно которому все избиратели участвуют в выборах на равных основаниях. Оно гарантируется закреплением в законодательстве следующих требований: каждый избиратель имеет один голос, голоса избирателей равны; избиратель не может быть включён более чем в один список избирателей; все граждане обладают равными юридическими возможностями в реализации избирательных прав.</vt:lpstr>
      <vt:lpstr>Прямое избирательное право – принцип избирательной системы, предполагающий непосредственную подачу избирателем своего голоса за конкретного кандидата или список кандидатов. При прямом избирательном праве отсутствуют особые посредники – выборщики.      </vt:lpstr>
      <vt:lpstr>Голосование на выборах в РФ является тайным, т.е. исключающим возможность какого-либо контроля над волеизъявлением избирателя. В помещении для голосования должен быть зал, в котором размещаются кабины или специально оборудованные места для тайного голосования, либо должны быть пригодные для тайного голосования комнаты. В них при заполнении избирателем бюллетеня не допускается присутствие кого бы то ни было.</vt:lpstr>
      <vt:lpstr>В российской юридической и научной литературе используются два разных понятия избирательной системы. Для их различия применяются два термина: «избирательная система в широком смысле» и «избирательная система в узком смысле». В широком смысле избирательная система понимается как совокупность общественных отношений, складывающихся по поводу формирования органов государственной власти и местного самоуправления посредством реализации избирательных прав граждан. При таком подходе избирательная система включает в себя принципы и условия участия граждан в выборах, порядок их назначения, подготовки и проведения, круг субъектов избирательного процесса, правила установления итогов голосования и определения результатов выборов.  Узкое понимание избирательной системы связывается, как правило, с методами (приемами) установления итогов голосования и определения победителя на выборах и рассматривается в качестве своеобразной юридической формулы, при помощи которой определяются результаты избирательной кампании на заключительной стадии выборов. </vt:lpstr>
      <vt:lpstr>Действующее законодательство о выборах предусматривает возможность использования следующих типов избирательных систем:  1) мажоритарной, 2) пропорциональной и  3) смешанной (мажоритарно-пропорциональной) избирательной системы.</vt:lpstr>
      <vt:lpstr> В зависимости от образуемых избирательных округов различаются мажоритарные (фр. majorité – большинство) избирательные системы, предполагающие голосование по единому избирательному округу, одномандатным и многомандатным избирательным округам. Мажоритарная система на базе единого избирательного округа используется только на выборах должностных лиц. При избрании депутатов законодательных (представительных) органов государственной власти, представительных органов муниципальных образований применяются либо одномандатные, либо многомандатные избирательные округа.  Согласно такой избирательной системе, избранным считается кандидат, набравший большее число голосов. Существуют три разновидности мажоритарной системы: 1) абсолютного большинства – кандидату необходимо набрать 50% + 1 голос; если ни одному из кандидатов не удается набрать такое количество голосов, проводится повторное голосование по двум кандидатам, за которых в первом туре выборов было подано наибольшее число голосов избирателей. Для победы во втором туре при использовании такой системы достаточно набрать относительное большинство голосов. Система абсолютного большинства применяется на выборах Президента РФ; 2) относительного большинства – кандидату необходимо набрать самое большое число голосов. При этом данное число голосов может быть меньше 50% от всех голосов; 3) квалифицированного большинства – кандидату необходимо набрать заранее установленное большинство голосов. Такое установленное большинство всегда больше 50% от всех голосов – 2/3 или 3/4.  </vt:lpstr>
      <vt:lpstr>Пропорциональная избирательная система применяется на выборах депутатов законодательных (представительных) органов власти, она не применяется при выборе должностных лиц. Правом выдвижения кандидатов обладают исключительно политические партии. Избиратели при такой системе голосуют не персонально за кандидатов, а за выдвинутые избирательными объединениями списки кандидатов (партийные списки), а к распределению депутатских мандатов допускаются списки кандидатов, преодолевшие заградительный барьер, т. е. набравшие установленное в законе минимально необходимое число голосов, которое не может превышать 1% от числа избирателей, принявших участие в голосовании. Образовавшиеся вакансии замешаются следующими в порядке очередности кандидатами из списков кандидатов (партийных списков), допущенных к распределению мандатов, вследствие чего проведение дополнительных выборов не предусматривается. Пропорциональная избирательная система применяется на выборах депутатов Государственной Думы Федерального Собрания РФ. </vt:lpstr>
      <vt:lpstr>При использовании пропорциональной системы с «проходным барьером» в парламент не проходят партии, набравшие менее определенного процента голосов. На выборах депутатов Государственной Думы такой барьер составляет 5 %. Голоса, отданные за партии, не прошедшие в парламент, пропорционально распределяются между другими партиями. Так, если в парламент прошли только 3 основные партии А, Б и В, за которые было отдано 40 %, 25 % и 15 % голосов соответственно, то оставшиеся 20 % голосов отданные за партии не прошедшие порог распределятся в соотношении 40:25:15 и фактически партия А получит 50 %, партия Б — 31,25 %, а партия В — 18,75 % голосов.</vt:lpstr>
      <vt:lpstr>Смешанная (мажоритарно-пропорциональная) избирательная система является комбинацией мажоритарной и пропорциональной систем с законодательно установленным числом депутатских мандатов, распределяемых по каждой из них. Политические партии получают возможность выдвигать в качестве кандидатов одних и тех же лиц как в составе партийного списка, так и по одномандатным (многомандатным) избирательным округам. Закон лишь требует, чтобы в случае одновременного выдвижения по одномандатному (многомандатному) избирательному округу и в составе списка кандидатов информация об этом обязательно указывалась в бюллетене, изготавливаемом для голосования по соответствующему одномандатному (многомандатному) округу.</vt:lpstr>
      <vt:lpstr>Референдум - это форма непосредственного волеизъявления граждан, выражающаяся в голосовании по наиболее значимым вопросам общегосударственного, регионального или местного масштаба. Референдум — демократический институт, но на нём избиратель может лишь ответить «да» или «нет» на вопрос, одобряет ли он конституцию, предложить  какие-то поправки он не может.  Путём референдума была принята Конституция РФ 12 декабря 1993 г.  </vt:lpstr>
      <vt:lpstr>Абсентеизм (лат. absentis — отсутствующий) – одна из форм сознательного бойкотирования избирателями выборов, отказ от участия в них; пассивный протест населения против существующей формы правления, политического режима, проявление безразличия к осуществлению человеком своих  прав и обязанностей.  В широком плане под абсентеизмом можно понимать факт равнодушного отношения населения к политической жизни, обывательское представление отдельных людей о том, что от них в политике ничего не зависит, политика «не моё дело» и т.п. Помните, что подобное представление противоречит основам конституционного строя нашей страны! Если «человек, его права и свободы являются высшей ценностью», то их проявление в политической жизни предполагает отказ от абсентеизма и аполитичности.     </vt:lpstr>
      <vt:lpstr> Неучастие в голосовании на выборах представительных органов власти, главы государства или референдуме граждан, обладающих активным избирательным правом, оказывает негативное влияние, поскольку снижает легитимность власти и свидетельствует об отчуждении граждан от государства.  Современный гражданин Российской Федерации должен активно проявлять свою гражданскую позицию путём участия в выборах!    </vt:lpstr>
      <vt:lpstr>Одним из самых молодых депутатов Государственной Думы РФ является Нилов Ярослав Евгеньевич (родился в 1982 г.)– депутат Госдумы, заместитель председателя думской фракции ЛДПР, председатель комитета по делам общественных объединений и религиозных организаций. Также представляет в Думе интересы жителей Крыма и Севастополя. В возрасте 25 лет был включен в Федеральный резерв управленческих кадров и впервые избран депутатом Госдумы V созыва (2007 – 2011 гг.). Является автором и соавтором 134 законопроектов.</vt:lpstr>
      <vt:lpstr>Самым молодым главой субъекта РФ является действующий глава Чеченской Республики Рамзан Ахматович Кадыров (родился в 1976 г.). В 2007 г. он был избран  Президентом Чеченской Республики в возрасте 31 года.</vt:lpstr>
      <vt:lpstr>Благодарю за внимание!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Презентацию урока на тему: «Я - молодой избиратель» подготовил учитель истории и обществознания ГБОУ СОШ № 10 с углублённым изучением химии Василеостровского района Санкт-Петербурга Яковлев Михаил Михайлович</dc:title>
  <dc:creator>user</dc:creator>
  <cp:lastModifiedBy>user</cp:lastModifiedBy>
  <cp:revision>21</cp:revision>
  <dcterms:created xsi:type="dcterms:W3CDTF">2015-02-12T14:46:26Z</dcterms:created>
  <dcterms:modified xsi:type="dcterms:W3CDTF">2015-10-12T17:08:41Z</dcterms:modified>
</cp:coreProperties>
</file>