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8" r:id="rId5"/>
    <p:sldId id="270" r:id="rId6"/>
    <p:sldId id="271" r:id="rId7"/>
    <p:sldId id="272" r:id="rId8"/>
    <p:sldId id="279" r:id="rId9"/>
    <p:sldId id="280" r:id="rId10"/>
    <p:sldId id="273" r:id="rId11"/>
    <p:sldId id="281" r:id="rId12"/>
    <p:sldId id="275" r:id="rId13"/>
    <p:sldId id="259" r:id="rId14"/>
    <p:sldId id="263" r:id="rId15"/>
    <p:sldId id="266" r:id="rId16"/>
    <p:sldId id="265" r:id="rId17"/>
    <p:sldId id="267" r:id="rId18"/>
    <p:sldId id="268" r:id="rId19"/>
    <p:sldId id="269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C6EF4F-D340-44F7-94BB-8CD576A5AC45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9B8B46-936C-4835-B84D-7BC8FC0649F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dips.ru/bolezni-i-ikh-lechenie/psikhicheskie-rasstrojstva-i-rasstrojstva-povedeniya/1866-unikalnoe-lekarstvo-pri-bolezni-parkinsona.htm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Металлы в жизни человека.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интегрированный урок химии и </a:t>
            </a:r>
            <a:r>
              <a:rPr lang="ru-RU" b="1" dirty="0" smtClean="0"/>
              <a:t>экологии.</a:t>
            </a:r>
            <a:endParaRPr lang="ru-RU" dirty="0"/>
          </a:p>
          <a:p>
            <a:r>
              <a:rPr lang="ru-RU" b="1" dirty="0" smtClean="0"/>
              <a:t>Преподаватель: </a:t>
            </a:r>
            <a:r>
              <a:rPr lang="ru-RU" b="1" dirty="0" err="1" smtClean="0"/>
              <a:t>Пузикова</a:t>
            </a:r>
            <a:r>
              <a:rPr lang="ru-RU" b="1" dirty="0" smtClean="0"/>
              <a:t> Н.И.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    Магний.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 descr="C:\Users\Natali\Desktop\fQihwaPTMNhyGwC4ECc6ydwZ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3"/>
            <a:ext cx="37546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Ионы магния образуют в клетках организма комплексы с нуклеиновыми кислотами, участвуют в передаче нервного импульса, сокращении мышц, метаболизме углеводов. Магний можно назвать центральным элементом энергетических </a:t>
            </a:r>
            <a:r>
              <a:rPr lang="ru-RU" dirty="0" smtClean="0"/>
              <a:t>процессов. Избыток </a:t>
            </a:r>
            <a:r>
              <a:rPr lang="ru-RU" dirty="0"/>
              <a:t>магния играет роль депрессора нервного возбуждения, недостаток – </a:t>
            </a:r>
            <a:r>
              <a:rPr lang="ru-RU" dirty="0" smtClean="0"/>
              <a:t>вызывает судороги. </a:t>
            </a:r>
            <a:r>
              <a:rPr lang="ru-RU" dirty="0"/>
              <a:t>Содержание магния в организме около 42 г, повышенное количество его в организме может вызвать наркотическое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37738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li\Desktop\м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08"/>
            <a:ext cx="7471742" cy="5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2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i\Desktop\желез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908721"/>
            <a:ext cx="475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Железо.</a:t>
            </a:r>
          </a:p>
          <a:p>
            <a:r>
              <a:rPr lang="ru-RU" sz="1600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эритроцитах крови сконцентрирована основная масса железа, входящего в состав организма. Эритроциты содержат гемоглобин, который переносит кислород из легких во все органы и ткани тела. А железо – непременная составная часть гемоглобина.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организме существует депонированное (запасное) железо в виде высокомолекулярного железосодержащего белка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ферритина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находящегося в клетках печени и селезенки. </a:t>
            </a:r>
          </a:p>
        </p:txBody>
      </p:sp>
      <p:pic>
        <p:nvPicPr>
          <p:cNvPr id="3075" name="Picture 3" descr="C:\Users\Natali\Desktop\желез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" y="901214"/>
            <a:ext cx="3951055" cy="51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\Desktop\рису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МЕДЬ.</a:t>
            </a:r>
            <a:endParaRPr lang="ru-RU" dirty="0"/>
          </a:p>
        </p:txBody>
      </p:sp>
      <p:pic>
        <p:nvPicPr>
          <p:cNvPr id="1026" name="Picture 2" descr="C:\Users\Natali\Desktop\мед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Медь была обнаружена в организмах позвоночных и беспозвоночных животных.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Человеку медь необходима для нормального процесса кроветворения. Образование гемоглобина протекает при обязательном участии меди. В присутствии меди образуются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дыхания клеток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Потребность взрослого человека в меди составляет 2 мг в день.</a:t>
            </a:r>
          </a:p>
        </p:txBody>
      </p:sp>
    </p:spTree>
    <p:extLst>
      <p:ext uri="{BB962C8B-B14F-4D97-AF65-F5344CB8AC3E}">
        <p14:creationId xmlns:p14="http://schemas.microsoft.com/office/powerpoint/2010/main" val="9461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АЛЮМИНИЙ.</a:t>
            </a:r>
            <a:endParaRPr lang="ru-RU" dirty="0"/>
          </a:p>
        </p:txBody>
      </p:sp>
      <p:pic>
        <p:nvPicPr>
          <p:cNvPr id="2050" name="Picture 2" descr="C:\Users\Natali\Desktop\алю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61348"/>
            <a:ext cx="4038600" cy="315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н </a:t>
            </a:r>
            <a:r>
              <a:rPr lang="ru-RU" dirty="0"/>
              <a:t>принимает участие в процессе регенерации (восстановления) эпителиальной и соединительной тканей, поддержания крепости костей, </a:t>
            </a:r>
            <a:r>
              <a:rPr lang="ru-RU" dirty="0" smtClean="0"/>
              <a:t>влияет </a:t>
            </a:r>
            <a:r>
              <a:rPr lang="ru-RU" dirty="0"/>
              <a:t>на функцию околощитовидных желез, оказывает как активизирующее, так и тормозящее действие на пищеварительные ферменты.</a:t>
            </a:r>
          </a:p>
        </p:txBody>
      </p:sp>
    </p:spTree>
    <p:extLst>
      <p:ext uri="{BB962C8B-B14F-4D97-AF65-F5344CB8AC3E}">
        <p14:creationId xmlns:p14="http://schemas.microsoft.com/office/powerpoint/2010/main" val="19467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АЛЮМИНИЯ.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Источниками алюминия для организма человека являются вода и пища. В городские системы водоснабжения он попадает преимущественно из-за использования в системах очистки воды алюмокалиевых квасцов. </a:t>
            </a:r>
            <a:r>
              <a:rPr lang="ru-RU" dirty="0" smtClean="0"/>
              <a:t>Источником </a:t>
            </a:r>
            <a:r>
              <a:rPr lang="ru-RU" dirty="0"/>
              <a:t>алюминия для человеческого организма является также косметика. Особенно "грешат" этим всякие антиперспиранты, которые почти на четверть состоят из солей алюминия. Именно эти соли забивают поры на коже, что препятствует потоотделению и вызывает ощущение сухости в подмышках. Пудры, кремы, помады и туши также содержат </a:t>
            </a:r>
            <a:r>
              <a:rPr lang="ru-RU" dirty="0" smtClean="0"/>
              <a:t>алюминий.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избытке алюминия сокращается продолжительность жизни, </a:t>
            </a:r>
            <a:r>
              <a:rPr lang="ru-RU" dirty="0" smtClean="0"/>
              <a:t>отчетливые </a:t>
            </a:r>
            <a:r>
              <a:rPr lang="ru-RU" dirty="0"/>
              <a:t>признаки отравления наблюдаются при поступлении алюминия свыше 5 г в сутки, хотя, как было отмечено, порог токсичности намного ниже (50 мг/</a:t>
            </a:r>
            <a:r>
              <a:rPr lang="ru-RU" dirty="0" err="1"/>
              <a:t>сут</a:t>
            </a:r>
            <a:r>
              <a:rPr lang="ru-RU" dirty="0"/>
              <a:t>).</a:t>
            </a:r>
          </a:p>
          <a:p>
            <a:r>
              <a:rPr lang="ru-RU" dirty="0" smtClean="0"/>
              <a:t>Поражению </a:t>
            </a:r>
            <a:r>
              <a:rPr lang="ru-RU" dirty="0"/>
              <a:t>подвергаются также костный мозг, кости, почки, репродуктивные органы (особенно у женщин), молочные железы, центральная нервная </a:t>
            </a:r>
            <a:r>
              <a:rPr lang="ru-RU" dirty="0" smtClean="0"/>
              <a:t>система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появляются депрессия и нервозность, энцефалопатии, а с возрастом могут развиться болезни Альцгеймера и </a:t>
            </a:r>
            <a:r>
              <a:rPr lang="ru-RU" dirty="0">
                <a:hlinkClick r:id="rId2"/>
              </a:rPr>
              <a:t>Паркинсона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42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НИКЕЛЬ.</a:t>
            </a:r>
            <a:endParaRPr lang="ru-RU" dirty="0"/>
          </a:p>
        </p:txBody>
      </p:sp>
      <p:pic>
        <p:nvPicPr>
          <p:cNvPr id="3074" name="Picture 2" descr="C:\Users\Natali\Desktop\ник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88840"/>
            <a:ext cx="4038600" cy="38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 </a:t>
            </a:r>
            <a:r>
              <a:rPr lang="ru-RU" dirty="0" smtClean="0"/>
              <a:t>     Необходимый человеку микроэлемент</a:t>
            </a:r>
            <a:r>
              <a:rPr lang="ru-RU" dirty="0"/>
              <a:t>. Содержание его в организме - 10 </a:t>
            </a:r>
            <a:r>
              <a:rPr lang="ru-RU" baseline="30000" dirty="0"/>
              <a:t>-4</a:t>
            </a:r>
            <a:r>
              <a:rPr lang="ru-RU" dirty="0"/>
              <a:t>%. Он входит в состав многих ферментов. Недостаток его приводит к ингибированию ферментов печени, нарушает дыхательные процессы в митохондриях, изменяет содержание липидов в печени. Никель – биологический конкурент меди и железа.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Токсическое </a:t>
            </a:r>
            <a:r>
              <a:rPr lang="ru-RU" b="1" dirty="0"/>
              <a:t>действие:</a:t>
            </a:r>
            <a:r>
              <a:rPr lang="ru-RU" dirty="0"/>
              <a:t> Канцероген. Высокий уровень содержания никеля в окружающей среде привел к появлению нового неврологического заболевания - </a:t>
            </a:r>
            <a:r>
              <a:rPr lang="ru-RU" dirty="0" err="1"/>
              <a:t>миело</a:t>
            </a:r>
            <a:r>
              <a:rPr lang="ru-RU" dirty="0"/>
              <a:t>-оптико-</a:t>
            </a:r>
            <a:r>
              <a:rPr lang="ru-RU" dirty="0" err="1"/>
              <a:t>нейро</a:t>
            </a:r>
            <a:r>
              <a:rPr lang="ru-RU" dirty="0"/>
              <a:t> - питания (Япония). Симптомы: боли в животе, нарушение чувствительности, паралич, падение остроты зрения.</a:t>
            </a:r>
          </a:p>
        </p:txBody>
      </p:sp>
    </p:spTree>
    <p:extLst>
      <p:ext uri="{BB962C8B-B14F-4D97-AF65-F5344CB8AC3E}">
        <p14:creationId xmlns:p14="http://schemas.microsoft.com/office/powerpoint/2010/main" val="9339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Свинец.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Natali\Desktop\свине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li\Desktop\зна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Цель данного урока: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кругозор учащихся,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познавательный интерес к изучению предмета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экологическое мировоззрение,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об элементах жизни, о загрязняющем действии тяжелых металлов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обобщить знания учащихся о металлах, значении в жизнедеятельности человека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токсическом действии металлов на организм человека,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четко и грамотно выражать свои мысли,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 знания, полученные при изучении других предметов – биологии, географии, математики, истории, физики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РТУТЬ.</a:t>
            </a:r>
            <a:endParaRPr lang="ru-RU" dirty="0"/>
          </a:p>
        </p:txBody>
      </p:sp>
      <p:pic>
        <p:nvPicPr>
          <p:cNvPr id="6146" name="Picture 2" descr="C:\Users\Natali\Desktop\рту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Autofit/>
          </a:bodyPr>
          <a:lstStyle/>
          <a:p>
            <a:r>
              <a:rPr lang="ru-RU" sz="1600" dirty="0"/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Большие количества ртути выделяются в биосферу в результате функционирования различных промышленных производств.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Мхи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лишайники способны накапливать ртуть. По цепи питания ртуть может попасть и в организм человека.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отравления ртутью происходят в помещениях при неправильной эксплуатации ртутьсодержащих приборов и устройств (термометры, барометры, манометры).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Характерными признаками ртутного отравления являются слюнотечение, вялость, бессонница, ослабление памяти, может возникать общее подавленное состояние и нервное расстройство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/>
              <a:t> Нормальное содержание ртути в крови</a:t>
            </a:r>
            <a:r>
              <a:rPr lang="ru-RU" sz="1600" dirty="0"/>
              <a:t> - 0 до 0,04 мкг/г, 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i\Desktop\вы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9644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/>
              <a:t>Учитель подводит </a:t>
            </a:r>
            <a:r>
              <a:rPr lang="ru-RU" sz="4400" i="1" dirty="0" smtClean="0"/>
              <a:t>итоги.</a:t>
            </a:r>
            <a:endParaRPr lang="ru-RU" sz="4400" dirty="0"/>
          </a:p>
          <a:p>
            <a:r>
              <a:rPr lang="ru-RU" b="1" dirty="0"/>
              <a:t>– </a:t>
            </a:r>
            <a:r>
              <a:rPr lang="ru-RU" dirty="0"/>
              <a:t>У вас на партах </a:t>
            </a:r>
            <a:r>
              <a:rPr lang="ru-RU" dirty="0" err="1" smtClean="0"/>
              <a:t>карточки,обведите</a:t>
            </a:r>
            <a:r>
              <a:rPr lang="ru-RU" dirty="0" smtClean="0"/>
              <a:t> </a:t>
            </a:r>
            <a:r>
              <a:rPr lang="ru-RU" dirty="0"/>
              <a:t>только выбранный вами ответ.</a:t>
            </a:r>
          </a:p>
          <a:p>
            <a:r>
              <a:rPr lang="ru-RU" dirty="0"/>
              <a:t>Сегодня на уроке:</a:t>
            </a:r>
          </a:p>
          <a:p>
            <a:r>
              <a:rPr lang="ru-RU" dirty="0"/>
              <a:t>1. Мне было интересно</a:t>
            </a:r>
          </a:p>
          <a:p>
            <a:r>
              <a:rPr lang="ru-RU" dirty="0"/>
              <a:t>2. Не очень интересно</a:t>
            </a:r>
          </a:p>
          <a:p>
            <a:r>
              <a:rPr lang="ru-RU" dirty="0"/>
              <a:t>3. Не интересно</a:t>
            </a:r>
          </a:p>
          <a:p>
            <a:r>
              <a:rPr lang="ru-RU" dirty="0"/>
              <a:t>Свою работу на уроке оцениваю</a:t>
            </a:r>
          </a:p>
          <a:p>
            <a:r>
              <a:rPr lang="ru-RU" dirty="0"/>
              <a:t>«5», «4», «3», «2»</a:t>
            </a:r>
          </a:p>
          <a:p>
            <a:r>
              <a:rPr lang="ru-RU" dirty="0"/>
              <a:t> </a:t>
            </a:r>
          </a:p>
          <a:p>
            <a:r>
              <a:rPr lang="ru-RU" sz="3600" dirty="0"/>
              <a:t>Закончим занятие словами </a:t>
            </a:r>
            <a:r>
              <a:rPr lang="ru-RU" sz="3600" dirty="0" err="1"/>
              <a:t>Д.И.Менделеева</a:t>
            </a:r>
            <a:r>
              <a:rPr lang="ru-RU" sz="3600" b="1" dirty="0"/>
              <a:t> «Жить – это значит </a:t>
            </a:r>
            <a:r>
              <a:rPr lang="ru-RU" sz="3600" b="1" dirty="0" err="1"/>
              <a:t>узнавать».</a:t>
            </a:r>
            <a:r>
              <a:rPr lang="ru-RU" sz="3600" dirty="0" err="1"/>
              <a:t>Стремитесь</a:t>
            </a:r>
            <a:r>
              <a:rPr lang="ru-RU" sz="3600" dirty="0"/>
              <a:t> к новым знаниям, открытиям, победам.</a:t>
            </a:r>
          </a:p>
        </p:txBody>
      </p:sp>
    </p:spTree>
    <p:extLst>
      <p:ext uri="{BB962C8B-B14F-4D97-AF65-F5344CB8AC3E}">
        <p14:creationId xmlns:p14="http://schemas.microsoft.com/office/powerpoint/2010/main" val="16697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268760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Приветствие.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Другого ничего в природе нет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 здесь, ни там, в космических глубинах: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– от песчинок малых до планет –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элементов состоит единых.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формула, как график трудовой, 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Строй менделеевской системы строгий.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Вокруг тебя творится мир живой,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Входи в него, вдыхай, руками трогай.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(С. Щипачев «Читая Менделеева)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\Desktop\период.таб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59"/>
            <a:ext cx="9144000" cy="64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1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\Desktop\сх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Кальций</a:t>
            </a:r>
            <a:endParaRPr lang="ru-RU" dirty="0"/>
          </a:p>
        </p:txBody>
      </p:sp>
      <p:pic>
        <p:nvPicPr>
          <p:cNvPr id="6146" name="Picture 2" descr="C:\Users\Natali\Desktop\кальц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182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пяти наиболее распространенных элементов в организме человека. Содержание его в организме составляет около 1700 г на 70 кг массы. Ионы кальция участвуют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мышц, функционировании нервной системы.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нужен для роста костей и зубов, образования молока у кормящих женщин, регулирования нормального ритма сокращений сердца, а также процесса свертывания крови.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Недостаток кальция в плазме крови может вызвать судороги и даже конвульсии (сильные судороги всех мышц).</a:t>
            </a:r>
          </a:p>
        </p:txBody>
      </p:sp>
    </p:spTree>
    <p:extLst>
      <p:ext uri="{BB962C8B-B14F-4D97-AF65-F5344CB8AC3E}">
        <p14:creationId xmlns:p14="http://schemas.microsoft.com/office/powerpoint/2010/main" val="4581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20688"/>
            <a:ext cx="48965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Натрий и калий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натрия и калия распределены по всему организму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натрия и калия принимают активное участие во многих процессах функционирования клеток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организме содержится 250 г калия и 70 г натрия. От концентрации обоих ионов зависит чувствительность (проводимость) нервов и сократительная способность мышечной ткани.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тяжелых ожогах обусловлен потерей ионов калия из клеток.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ионов калия способствует расслаблению сердечной мышцы между сокращениями сердца.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Хлорид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натрия служит источником для образования соляной кислоты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желудке.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atali\Desktop\кал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5"/>
            <a:ext cx="34563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li\Desktop\кал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\Desktop\натр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8" y="836712"/>
            <a:ext cx="7867586" cy="55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95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458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Металлы в жизни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Кальций</vt:lpstr>
      <vt:lpstr>Презентация PowerPoint</vt:lpstr>
      <vt:lpstr>Презентация PowerPoint</vt:lpstr>
      <vt:lpstr>Презентация PowerPoint</vt:lpstr>
      <vt:lpstr>                                Магний. 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МЕДЬ.</vt:lpstr>
      <vt:lpstr>АЛЮМИНИЙ.</vt:lpstr>
      <vt:lpstr>ВРЕД АЛЮМИНИЯ.</vt:lpstr>
      <vt:lpstr>НИКЕЛЬ.</vt:lpstr>
      <vt:lpstr>Свинец.</vt:lpstr>
      <vt:lpstr>РТУТЬ.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41</cp:revision>
  <dcterms:created xsi:type="dcterms:W3CDTF">2017-10-16T17:48:57Z</dcterms:created>
  <dcterms:modified xsi:type="dcterms:W3CDTF">2017-11-20T18:55:18Z</dcterms:modified>
</cp:coreProperties>
</file>