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2" r:id="rId6"/>
    <p:sldId id="271" r:id="rId7"/>
    <p:sldId id="282" r:id="rId8"/>
    <p:sldId id="281" r:id="rId9"/>
    <p:sldId id="285" r:id="rId10"/>
    <p:sldId id="264" r:id="rId11"/>
    <p:sldId id="263" r:id="rId12"/>
    <p:sldId id="268" r:id="rId13"/>
    <p:sldId id="272" r:id="rId14"/>
    <p:sldId id="284" r:id="rId15"/>
    <p:sldId id="275" r:id="rId16"/>
    <p:sldId id="276" r:id="rId17"/>
    <p:sldId id="283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08F53-3713-4DF6-BA3D-40F29363050E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7C972-A311-4099-8C45-D668D00F2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47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larandmedved@yandex.ru</a:t>
            </a:r>
          </a:p>
          <a:p>
            <a:r>
              <a:rPr lang="ru-RU" dirty="0" smtClean="0"/>
              <a:t>Пароль:                  </a:t>
            </a:r>
            <a:r>
              <a:rPr lang="en-US" dirty="0" err="1" smtClean="0"/>
              <a:t>federyagina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7C972-A311-4099-8C45-D668D00F2D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52"/>
            <a:ext cx="1524003" cy="1060706"/>
          </a:xfrm>
          <a:prstGeom prst="rect">
            <a:avLst/>
          </a:prstGeom>
        </p:spPr>
      </p:pic>
      <p:pic>
        <p:nvPicPr>
          <p:cNvPr id="10" name="Рисунок 9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736"/>
            <a:ext cx="1524003" cy="1060706"/>
          </a:xfrm>
          <a:prstGeom prst="rect">
            <a:avLst/>
          </a:prstGeom>
        </p:spPr>
      </p:pic>
      <p:pic>
        <p:nvPicPr>
          <p:cNvPr id="11" name="Рисунок 10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786058"/>
            <a:ext cx="1524003" cy="1060706"/>
          </a:xfrm>
          <a:prstGeom prst="rect">
            <a:avLst/>
          </a:prstGeom>
        </p:spPr>
      </p:pic>
      <p:pic>
        <p:nvPicPr>
          <p:cNvPr id="12" name="Рисунок 11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14818"/>
            <a:ext cx="1524003" cy="1060706"/>
          </a:xfrm>
          <a:prstGeom prst="rect">
            <a:avLst/>
          </a:prstGeom>
        </p:spPr>
      </p:pic>
      <p:pic>
        <p:nvPicPr>
          <p:cNvPr id="13" name="Рисунок 12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572140"/>
            <a:ext cx="1524003" cy="1060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0;&#1090;&#1072;\Desktop\&#1050;&#1086;&#1085;&#1082;&#1091;&#1088;&#1089;\&#1057;&#8222;&#1056;&#1105;&#1056;&#183;&#1056;&#1112;&#1056;&#1105;&#1056;&#1029;&#1057;&#1107;&#1057;&#8218;&#1056;&#1108;&#1056;&#176;%20'Head%20and%20shoulders'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wikipedia.com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britanic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thesaurus.com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encyclopedia.com/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ngualeo.com/ru/dashbo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langformula.ru/duolingo/" TargetMode="External"/><Relationship Id="rId4" Type="http://schemas.openxmlformats.org/officeDocument/2006/relationships/hyperlink" Target="http://langformula.ru/sharedtal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file:///C:\Users\&#1053;&#1080;&#1082;&#1080;&#1090;&#1072;\Desktop\&#1050;&#1086;&#1085;&#1082;&#1091;&#1088;&#1089;\&#1052;-&#1079;.m4a" TargetMode="External"/><Relationship Id="rId1" Type="http://schemas.openxmlformats.org/officeDocument/2006/relationships/audio" Target="file:///C:\Users\&#1053;&#1080;&#1082;&#1080;&#1090;&#1072;\Desktop\&#1050;&#1086;&#1085;&#1082;&#1091;&#1088;&#1089;\Z.m4a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nglishflashgames.blogspot.ru/2008/08/clothes-gam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glishflashgames.blogspot.ru/2008/08/clothes-game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8064896" cy="1470025"/>
          </a:xfrm>
        </p:spPr>
        <p:txBody>
          <a:bodyPr/>
          <a:lstStyle/>
          <a:p>
            <a:r>
              <a:rPr lang="ru-RU" sz="3600" dirty="0" smtClean="0">
                <a:latin typeface="Arno Pro Smbd Subhead" pitchFamily="18" charset="0"/>
              </a:rPr>
              <a:t>Конкурс педагогических достижений ГБОУ лицей №144</a:t>
            </a:r>
            <a:br>
              <a:rPr lang="ru-RU" sz="3600" dirty="0" smtClean="0">
                <a:latin typeface="Arno Pro Smbd Subhead" pitchFamily="18" charset="0"/>
              </a:rPr>
            </a:br>
            <a:r>
              <a:rPr lang="ru-RU" sz="3600" dirty="0" smtClean="0">
                <a:latin typeface="Arno Pro Smbd Subhead" pitchFamily="18" charset="0"/>
              </a:rPr>
              <a:t>«Инновации в образовании»</a:t>
            </a:r>
            <a:r>
              <a:rPr lang="ru-RU" dirty="0" smtClean="0">
                <a:latin typeface="Arno Pro Smbd Subhead" pitchFamily="18" charset="0"/>
              </a:rPr>
              <a:t/>
            </a:r>
            <a:br>
              <a:rPr lang="ru-RU" dirty="0" smtClean="0">
                <a:latin typeface="Arno Pro Smbd Subhead" pitchFamily="18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latin typeface="Arno Pro Smbd Subhead" pitchFamily="18" charset="0"/>
              </a:rPr>
              <a:t>«Методы и приёмы использования современных технологий при изучении английского языка».</a:t>
            </a:r>
            <a:endParaRPr lang="ru-RU" b="1" dirty="0">
              <a:latin typeface="Arno Pro Smbd Subhea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869160"/>
            <a:ext cx="6400800" cy="127369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Медведева Лариса Александровна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„РёР·РјРёРЅСѓС‚РєР° 'Head and shoulders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908720"/>
            <a:ext cx="6746536" cy="505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764704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36315"/>
                </a:solidFill>
              </a:rPr>
              <a:t>Связь </a:t>
            </a:r>
            <a:r>
              <a:rPr lang="ru-RU" sz="3600" b="1" i="1" dirty="0" smtClean="0">
                <a:solidFill>
                  <a:srgbClr val="036315"/>
                </a:solidFill>
              </a:rPr>
              <a:t>творческого и образовательного процессов с интересными аудиовизуальными технологиями- это безальтернативный способ успешного интеллектуального развития школьников</a:t>
            </a:r>
            <a:r>
              <a:rPr lang="ru-RU" sz="3600" b="1" i="1" dirty="0" smtClean="0">
                <a:solidFill>
                  <a:srgbClr val="036315"/>
                </a:solidFill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056784" cy="1570186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no Pro SmText" pitchFamily="18" charset="0"/>
              </a:rPr>
              <a:t>Справочный материал</a:t>
            </a:r>
            <a:r>
              <a:rPr lang="en-US" sz="2400" b="1" dirty="0" smtClean="0">
                <a:latin typeface="Arno Pro SmText" pitchFamily="18" charset="0"/>
              </a:rPr>
              <a:t>:</a:t>
            </a:r>
            <a:r>
              <a:rPr lang="ru-RU" sz="2400" b="1" dirty="0" smtClean="0">
                <a:latin typeface="Arno Pro SmText" pitchFamily="18" charset="0"/>
              </a:rPr>
              <a:t> </a:t>
            </a:r>
            <a:r>
              <a:rPr lang="en-US" sz="2400" b="1" dirty="0" smtClean="0">
                <a:hlinkClick r:id="rId2"/>
              </a:rPr>
              <a:t>www</a:t>
            </a:r>
            <a:r>
              <a:rPr lang="ru-RU" sz="2400" b="1" dirty="0" smtClean="0">
                <a:hlinkClick r:id="rId2"/>
              </a:rPr>
              <a:t>.</a:t>
            </a:r>
            <a:r>
              <a:rPr lang="en-US" sz="2400" b="1" dirty="0" err="1" smtClean="0">
                <a:hlinkClick r:id="rId2"/>
              </a:rPr>
              <a:t>britanica</a:t>
            </a:r>
            <a:r>
              <a:rPr lang="ru-RU" sz="2400" b="1" dirty="0" smtClean="0">
                <a:hlinkClick r:id="rId2"/>
              </a:rPr>
              <a:t>.</a:t>
            </a:r>
            <a:r>
              <a:rPr lang="en-US" sz="2400" b="1" dirty="0" smtClean="0">
                <a:hlinkClick r:id="rId2"/>
              </a:rPr>
              <a:t>com </a:t>
            </a:r>
            <a:r>
              <a:rPr lang="en-US" sz="2400" b="1" dirty="0" smtClean="0">
                <a:hlinkClick r:id="rId3"/>
              </a:rPr>
              <a:t/>
            </a:r>
            <a:br>
              <a:rPr lang="en-US" sz="2400" b="1" dirty="0" smtClean="0">
                <a:hlinkClick r:id="rId3"/>
              </a:rPr>
            </a:br>
            <a:r>
              <a:rPr lang="ru-RU" sz="2400" b="1" dirty="0" smtClean="0"/>
              <a:t>                                             </a:t>
            </a:r>
            <a:r>
              <a:rPr lang="en-US" sz="2400" b="1" dirty="0" smtClean="0">
                <a:hlinkClick r:id="rId3"/>
              </a:rPr>
              <a:t>www</a:t>
            </a:r>
            <a:r>
              <a:rPr lang="ru-RU" sz="2400" b="1" dirty="0" smtClean="0">
                <a:hlinkClick r:id="rId3"/>
              </a:rPr>
              <a:t>.</a:t>
            </a:r>
            <a:r>
              <a:rPr lang="en-US" sz="2400" b="1" dirty="0" err="1" smtClean="0">
                <a:hlinkClick r:id="rId3"/>
              </a:rPr>
              <a:t>wikipedia</a:t>
            </a:r>
            <a:r>
              <a:rPr lang="ru-RU" sz="2400" b="1" dirty="0" smtClean="0">
                <a:hlinkClick r:id="rId3"/>
              </a:rPr>
              <a:t>.</a:t>
            </a:r>
            <a:r>
              <a:rPr lang="en-US" sz="2400" b="1" dirty="0" smtClean="0">
                <a:hlinkClick r:id="rId3"/>
              </a:rPr>
              <a:t>com</a:t>
            </a:r>
            <a:r>
              <a:rPr lang="ru-RU" sz="2400" b="1" dirty="0" smtClean="0">
                <a:hlinkClick r:id="rId3"/>
              </a:rPr>
              <a:t> </a:t>
            </a:r>
            <a:r>
              <a:rPr lang="en-US" sz="2400" b="1" dirty="0" smtClean="0">
                <a:hlinkClick r:id="rId4"/>
              </a:rPr>
              <a:t/>
            </a:r>
            <a:br>
              <a:rPr lang="en-US" sz="2400" b="1" dirty="0" smtClean="0">
                <a:hlinkClick r:id="rId4"/>
              </a:rPr>
            </a:br>
            <a:r>
              <a:rPr lang="en-US" sz="2400" b="1" dirty="0" smtClean="0"/>
              <a:t>                                             </a:t>
            </a:r>
            <a:r>
              <a:rPr lang="en-US" sz="2400" b="1" dirty="0" smtClean="0">
                <a:hlinkClick r:id="rId4"/>
              </a:rPr>
              <a:t>www</a:t>
            </a:r>
            <a:r>
              <a:rPr lang="ru-RU" sz="2400" b="1" dirty="0" smtClean="0">
                <a:hlinkClick r:id="rId4"/>
              </a:rPr>
              <a:t>.</a:t>
            </a:r>
            <a:r>
              <a:rPr lang="en-US" sz="2400" b="1" dirty="0" smtClean="0">
                <a:hlinkClick r:id="rId4"/>
              </a:rPr>
              <a:t>encyclopedia</a:t>
            </a:r>
            <a:r>
              <a:rPr lang="ru-RU" sz="2400" b="1" dirty="0" smtClean="0">
                <a:hlinkClick r:id="rId4"/>
              </a:rPr>
              <a:t>.</a:t>
            </a:r>
            <a:r>
              <a:rPr lang="en-US" sz="2400" b="1" dirty="0" smtClean="0">
                <a:hlinkClick r:id="rId4"/>
              </a:rPr>
              <a:t>com</a:t>
            </a:r>
            <a:r>
              <a:rPr lang="en-US" sz="2400" b="1" dirty="0" smtClean="0">
                <a:hlinkClick r:id="rId5"/>
              </a:rPr>
              <a:t/>
            </a:r>
            <a:br>
              <a:rPr lang="en-US" sz="2400" b="1" dirty="0" smtClean="0">
                <a:hlinkClick r:id="rId5"/>
              </a:rPr>
            </a:br>
            <a:r>
              <a:rPr lang="en-US" sz="2400" b="1" dirty="0" smtClean="0"/>
              <a:t>                                          </a:t>
            </a:r>
            <a:r>
              <a:rPr lang="en-US" sz="2400" b="1" dirty="0" smtClean="0">
                <a:hlinkClick r:id="rId5"/>
              </a:rPr>
              <a:t>www</a:t>
            </a:r>
            <a:r>
              <a:rPr lang="ru-RU" sz="2400" b="1" dirty="0" smtClean="0">
                <a:hlinkClick r:id="rId5"/>
              </a:rPr>
              <a:t>.</a:t>
            </a:r>
            <a:r>
              <a:rPr lang="en-US" sz="2400" b="1" dirty="0" smtClean="0">
                <a:hlinkClick r:id="rId5"/>
              </a:rPr>
              <a:t>thesaurus</a:t>
            </a:r>
            <a:r>
              <a:rPr lang="ru-RU" sz="2400" b="1" dirty="0" smtClean="0">
                <a:hlinkClick r:id="rId5"/>
              </a:rPr>
              <a:t>.</a:t>
            </a:r>
            <a:r>
              <a:rPr lang="en-US" sz="2400" b="1" dirty="0" smtClean="0">
                <a:hlinkClick r:id="rId5"/>
              </a:rPr>
              <a:t>com </a:t>
            </a:r>
            <a:r>
              <a:rPr lang="ru-RU" sz="2400" b="1" dirty="0" smtClean="0"/>
              <a:t>– словарь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9490" y="1844824"/>
            <a:ext cx="72987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2780" y="1844824"/>
            <a:ext cx="75848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844824"/>
            <a:ext cx="7776864" cy="47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916832"/>
            <a:ext cx="7620000" cy="47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1844824"/>
            <a:ext cx="7764016" cy="47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LinguaLeo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http://lingualeo.com/ru/dashboard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hlinkClick r:id="rId4" tooltip="Практика языка на sharedtalk.com"/>
              </a:rPr>
              <a:t>sharedtalk.com</a:t>
            </a:r>
            <a:r>
              <a:rPr lang="ru-RU" dirty="0" smtClean="0"/>
              <a:t>   </a:t>
            </a:r>
          </a:p>
          <a:p>
            <a:r>
              <a:rPr lang="en-US" dirty="0" err="1" smtClean="0">
                <a:hlinkClick r:id="rId5" tooltip="Duolingo — изучайте языки в игровой форме"/>
              </a:rPr>
              <a:t>Duolingo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yQ2nqKGk5e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429000"/>
            <a:ext cx="484632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i="1" dirty="0" smtClean="0"/>
              <a:t>Дистанционное обучение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92696"/>
            <a:ext cx="54726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электронная почта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9752" y="764704"/>
            <a:ext cx="62646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«Учим английский вместе»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340768"/>
            <a:ext cx="7776864" cy="526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Сингапурские методики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b="1" dirty="0" smtClean="0"/>
              <a:t>Обучение в сотрудничестве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Практика показывает, что новый метод развивает в ученике жизненно необходимые в наше время качества, такие как: </a:t>
            </a:r>
            <a:r>
              <a:rPr lang="ru-RU" dirty="0" err="1" smtClean="0"/>
              <a:t>коммуникативность</a:t>
            </a:r>
            <a:r>
              <a:rPr lang="ru-RU" dirty="0" smtClean="0"/>
              <a:t>, сотрудничество, критическое мышление, </a:t>
            </a:r>
            <a:r>
              <a:rPr lang="ru-RU" dirty="0" err="1" smtClean="0"/>
              <a:t>креативность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43408"/>
            <a:ext cx="7521046" cy="10635612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29014566"/>
              </p:ext>
            </p:extLst>
          </p:nvPr>
        </p:nvGraphicFramePr>
        <p:xfrm>
          <a:off x="323528" y="2564904"/>
          <a:ext cx="4032448" cy="1080120"/>
        </p:xfrm>
        <a:graphic>
          <a:graphicData uri="http://schemas.openxmlformats.org/drawingml/2006/table">
            <a:tbl>
              <a:tblPr/>
              <a:tblGrid>
                <a:gridCol w="4032448"/>
              </a:tblGrid>
              <a:tr h="1080120">
                <a:tc>
                  <a:txBody>
                    <a:bodyPr/>
                    <a:lstStyle/>
                    <a:p>
                      <a:pPr marR="1778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177800" algn="ctr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 smtClean="0"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ru-RU" sz="2000" b="1" i="0" baseline="0" dirty="0" smtClean="0">
                          <a:latin typeface="Times New Roman"/>
                          <a:ea typeface="Times New Roman"/>
                        </a:rPr>
                        <a:t> ты делаешь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0" i="1" dirty="0" smtClean="0">
                          <a:latin typeface="Times New Roman"/>
                          <a:ea typeface="Times New Roman"/>
                        </a:rPr>
                        <a:t>утром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2000" b="0" i="1" dirty="0" smtClean="0">
                          <a:latin typeface="Times New Roman"/>
                          <a:ea typeface="Times New Roman"/>
                        </a:rPr>
                        <a:t>В обед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2000" b="0" i="1" dirty="0" smtClean="0">
                          <a:latin typeface="Times New Roman"/>
                          <a:ea typeface="Times New Roman"/>
                        </a:rPr>
                        <a:t>После полудня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2000" b="0" i="1" dirty="0" smtClean="0">
                          <a:latin typeface="Times New Roman"/>
                          <a:ea typeface="Times New Roman"/>
                        </a:rPr>
                        <a:t>вечером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? </a:t>
                      </a:r>
                      <a:r>
                        <a:rPr lang="ru-RU" sz="2000" b="0" i="1" dirty="0" smtClean="0">
                          <a:latin typeface="Times New Roman"/>
                          <a:ea typeface="Times New Roman"/>
                        </a:rPr>
                        <a:t>ночью</a:t>
                      </a:r>
                      <a:r>
                        <a:rPr lang="en-US" sz="2000" b="0" i="1" dirty="0" smtClean="0"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000" b="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91680" y="0"/>
            <a:ext cx="2804120" cy="65253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обдумывают, записывают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IMG_1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2739380" cy="273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03648" y="1196752"/>
            <a:ext cx="34563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 складывают чистый лист бумаги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2016224" cy="129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2492896"/>
            <a:ext cx="280831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    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проговаривают свои варианты по кругу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1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124744"/>
            <a:ext cx="2924944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79712" y="3789040"/>
            <a:ext cx="25202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Фронтальная работа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4725144"/>
            <a:ext cx="410445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один из участников группы сообщает всему классу</a:t>
            </a:r>
            <a:endParaRPr lang="ru-RU" sz="2400" dirty="0"/>
          </a:p>
        </p:txBody>
      </p:sp>
      <p:pic>
        <p:nvPicPr>
          <p:cNvPr id="14" name="Рисунок 13" descr="IMG_14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0"/>
            <a:ext cx="3140968" cy="314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051720" y="5661248"/>
            <a:ext cx="46085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Выбор 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слогана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команды , исходя из общих предложений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_14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212976"/>
            <a:ext cx="3212976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_14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2132856"/>
            <a:ext cx="3284984" cy="3284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649828" cy="5137944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5949280"/>
            <a:ext cx="28083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42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latin typeface="Arno Pro Subhead" pitchFamily="18" charset="0"/>
              </a:rPr>
              <a:t>,,Если мы будем учить сегодня так, как мы учили вчера, мы крадем у наших детей завтра.</a:t>
            </a:r>
            <a:r>
              <a:rPr lang="en-US" sz="4800" b="1" i="1" dirty="0" smtClean="0">
                <a:latin typeface="Arno Pro Subhead" pitchFamily="18" charset="0"/>
              </a:rPr>
              <a:t>’’</a:t>
            </a:r>
            <a:endParaRPr lang="ru-RU" sz="4800" b="1" i="1" dirty="0" smtClean="0">
              <a:latin typeface="Arno Pro Subhead" pitchFamily="18" charset="0"/>
            </a:endParaRPr>
          </a:p>
          <a:p>
            <a:pPr>
              <a:buNone/>
            </a:pPr>
            <a:r>
              <a:rPr lang="ru-RU" b="1" i="1" dirty="0" smtClean="0"/>
              <a:t>                                                 Джон </a:t>
            </a:r>
            <a:r>
              <a:rPr lang="ru-RU" b="1" i="1" dirty="0" err="1" smtClean="0"/>
              <a:t>Дьюи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b="1" i="1" dirty="0" smtClean="0"/>
              <a:t>Моё педагогическим кредо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i="1" dirty="0" smtClean="0">
                <a:latin typeface="Arno Pro Smbd Subhead" pitchFamily="18" charset="0"/>
              </a:rPr>
              <a:t>Поиск, цель которого найти</a:t>
            </a:r>
            <a:r>
              <a:rPr lang="ru-RU" dirty="0" smtClean="0">
                <a:latin typeface="Arno Pro Smbd Subhead" pitchFamily="18" charset="0"/>
              </a:rPr>
              <a:t> </a:t>
            </a:r>
            <a:r>
              <a:rPr lang="ru-RU" i="1" dirty="0" smtClean="0">
                <a:latin typeface="Arno Pro Smbd Subhead" pitchFamily="18" charset="0"/>
              </a:rPr>
              <a:t>новые приемы, позволяющие </a:t>
            </a:r>
            <a:r>
              <a:rPr lang="ru-RU" i="1" dirty="0" smtClean="0">
                <a:latin typeface="Arno Pro Smbd Subhead" pitchFamily="18" charset="0"/>
              </a:rPr>
              <a:t>соединить </a:t>
            </a:r>
            <a:r>
              <a:rPr lang="ru-RU" i="1" dirty="0" smtClean="0">
                <a:latin typeface="Arno Pro Smbd Subhead" pitchFamily="18" charset="0"/>
              </a:rPr>
              <a:t>в единый процесс работу по образованию, развитию и воспитанию учащихся на всех этапах обучения. </a:t>
            </a:r>
            <a:endParaRPr lang="ru-RU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 Smbd" pitchFamily="18" charset="0"/>
              </a:rPr>
              <a:t>Игры</a:t>
            </a:r>
            <a:endParaRPr lang="ru-RU" b="1" dirty="0">
              <a:latin typeface="Arno Pro Smbd" pitchFamily="18" charset="0"/>
            </a:endParaRPr>
          </a:p>
        </p:txBody>
      </p:sp>
      <p:grpSp>
        <p:nvGrpSpPr>
          <p:cNvPr id="3" name="Diagram 2"/>
          <p:cNvGrpSpPr>
            <a:grpSpLocks/>
          </p:cNvGrpSpPr>
          <p:nvPr/>
        </p:nvGrpSpPr>
        <p:grpSpPr bwMode="auto">
          <a:xfrm>
            <a:off x="683568" y="1556792"/>
            <a:ext cx="8229600" cy="4525963"/>
            <a:chOff x="1515" y="1055"/>
            <a:chExt cx="2762" cy="2730"/>
          </a:xfrm>
        </p:grpSpPr>
        <p:sp>
          <p:nvSpPr>
            <p:cNvPr id="4" name="_s1028"/>
            <p:cNvSpPr>
              <a:spLocks noChangeShapeType="1"/>
            </p:cNvSpPr>
            <p:nvPr/>
          </p:nvSpPr>
          <p:spPr bwMode="auto">
            <a:xfrm flipV="1">
              <a:off x="2895" y="1761"/>
              <a:ext cx="0" cy="3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2567" y="1105"/>
              <a:ext cx="657" cy="657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CC0099"/>
                  </a:solidFill>
                  <a:effectLst/>
                  <a:cs typeface="Arial" charset="0"/>
                </a:rPr>
                <a:t>Орфографические</a:t>
              </a:r>
            </a:p>
          </p:txBody>
        </p:sp>
        <p:sp>
          <p:nvSpPr>
            <p:cNvPr id="6" name="_s1030"/>
            <p:cNvSpPr>
              <a:spLocks noChangeShapeType="1"/>
            </p:cNvSpPr>
            <p:nvPr/>
          </p:nvSpPr>
          <p:spPr bwMode="auto">
            <a:xfrm>
              <a:off x="3223" y="2419"/>
              <a:ext cx="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3553" y="2091"/>
              <a:ext cx="657" cy="657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cs typeface="Arial" charset="0"/>
                </a:rPr>
                <a:t>Фонетические</a:t>
              </a:r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>
              <a:off x="2895" y="2747"/>
              <a:ext cx="0" cy="3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2567" y="3077"/>
              <a:ext cx="657" cy="657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99FF"/>
                  </a:solidFill>
                  <a:effectLst/>
                  <a:cs typeface="Arial" charset="0"/>
                </a:rPr>
                <a:t>Лексические</a:t>
              </a:r>
            </a:p>
          </p:txBody>
        </p:sp>
        <p:sp>
          <p:nvSpPr>
            <p:cNvPr id="10" name="_s1034"/>
            <p:cNvSpPr>
              <a:spLocks noChangeShapeType="1"/>
            </p:cNvSpPr>
            <p:nvPr/>
          </p:nvSpPr>
          <p:spPr bwMode="auto">
            <a:xfrm flipH="1">
              <a:off x="2237" y="2419"/>
              <a:ext cx="3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1581" y="2091"/>
              <a:ext cx="657" cy="657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rgbClr val="00CC00"/>
                  </a:solidFill>
                  <a:effectLst/>
                  <a:cs typeface="Arial" charset="0"/>
                </a:rPr>
                <a:t>Грамматические</a:t>
              </a:r>
            </a:p>
          </p:txBody>
        </p:sp>
        <p:sp>
          <p:nvSpPr>
            <p:cNvPr id="12" name="_s1036"/>
            <p:cNvSpPr>
              <a:spLocks noChangeArrowheads="1"/>
            </p:cNvSpPr>
            <p:nvPr/>
          </p:nvSpPr>
          <p:spPr bwMode="auto">
            <a:xfrm>
              <a:off x="2567" y="2091"/>
              <a:ext cx="657" cy="657"/>
            </a:xfrm>
            <a:prstGeom prst="ellipse">
              <a:avLst/>
            </a:prstGeom>
            <a:solidFill>
              <a:schemeClr val="bg1"/>
            </a:solidFill>
            <a:ln w="76200" cmpd="dbl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ИГРЫ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C:\Users\сергей\Desktop\n_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3136900" cy="3681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139136" cy="24336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Фонетическая игра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Koмары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осы»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 descr="C:\Users\сергей\Desktop\1305904729_malyar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033488"/>
            <a:ext cx="3457575" cy="3815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Z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75856" y="3429000"/>
            <a:ext cx="304800" cy="304800"/>
          </a:xfrm>
          <a:prstGeom prst="rect">
            <a:avLst/>
          </a:prstGeom>
        </p:spPr>
      </p:pic>
      <p:pic>
        <p:nvPicPr>
          <p:cNvPr id="8" name="М-з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012160" y="3212976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27784" y="1844824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[z]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1844824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[ð]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Грамматическое задание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504056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no Pro Smbd" pitchFamily="18" charset="0"/>
              </a:rPr>
              <a:t>     </a:t>
            </a:r>
            <a:r>
              <a:rPr lang="en-US" sz="2800" dirty="0" smtClean="0">
                <a:latin typeface="Arno Pro Smbd" pitchFamily="18" charset="0"/>
              </a:rPr>
              <a:t>He ................eat.</a:t>
            </a:r>
            <a:r>
              <a:rPr lang="en-US" dirty="0" smtClean="0">
                <a:latin typeface="Arno Pro Smbd" pitchFamily="18" charset="0"/>
              </a:rPr>
              <a:t/>
            </a:r>
            <a:br>
              <a:rPr lang="en-US" dirty="0" smtClean="0">
                <a:latin typeface="Arno Pro Smbd" pitchFamily="18" charset="0"/>
              </a:rPr>
            </a:br>
            <a:r>
              <a:rPr lang="en-US" dirty="0" smtClean="0">
                <a:latin typeface="Arno Pro Smbd" pitchFamily="18" charset="0"/>
              </a:rPr>
              <a:t>We ………..dance.</a:t>
            </a:r>
            <a:br>
              <a:rPr lang="en-US" dirty="0" smtClean="0">
                <a:latin typeface="Arno Pro Smbd" pitchFamily="18" charset="0"/>
              </a:rPr>
            </a:br>
            <a:r>
              <a:rPr lang="en-US" dirty="0" smtClean="0">
                <a:latin typeface="Arno Pro Smbd" pitchFamily="18" charset="0"/>
              </a:rPr>
              <a:t>............ she run?</a:t>
            </a:r>
            <a:br>
              <a:rPr lang="en-US" dirty="0" smtClean="0">
                <a:latin typeface="Arno Pro Smbd" pitchFamily="18" charset="0"/>
              </a:rPr>
            </a:br>
            <a:r>
              <a:rPr lang="en-US" dirty="0" smtClean="0">
                <a:latin typeface="Arno Pro Smbd" pitchFamily="18" charset="0"/>
              </a:rPr>
              <a:t>............ they skip?</a:t>
            </a:r>
            <a:br>
              <a:rPr lang="en-US" dirty="0" smtClean="0">
                <a:latin typeface="Arno Pro Smbd" pitchFamily="18" charset="0"/>
              </a:rPr>
            </a:br>
            <a:r>
              <a:rPr lang="en-US" dirty="0" smtClean="0">
                <a:latin typeface="Arno Pro Smbd" pitchFamily="18" charset="0"/>
              </a:rPr>
              <a:t>What ............. he like?</a:t>
            </a:r>
            <a:endParaRPr lang="ru-RU" dirty="0" smtClean="0">
              <a:latin typeface="Arno Pro Smbd" pitchFamily="18" charset="0"/>
            </a:endParaRPr>
          </a:p>
          <a:p>
            <a:pPr>
              <a:buNone/>
            </a:pPr>
            <a:endParaRPr lang="ru-RU" dirty="0" smtClean="0">
              <a:latin typeface="Arno Pro Smbd" pitchFamily="18" charset="0"/>
              <a:hlinkClick r:id="rId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628800"/>
            <a:ext cx="165618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no Pro Smbd" pitchFamily="18" charset="0"/>
              </a:rPr>
              <a:t>doesn`t</a:t>
            </a:r>
            <a:endParaRPr lang="ru-RU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132856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no Pro Smbd" pitchFamily="18" charset="0"/>
              </a:rPr>
              <a:t>don`t</a:t>
            </a:r>
            <a:endParaRPr lang="ru-RU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636912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no Pro Smbd" pitchFamily="18" charset="0"/>
              </a:rPr>
              <a:t>Does</a:t>
            </a:r>
            <a:endParaRPr lang="ru-RU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068960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no Pro Smbd" pitchFamily="18" charset="0"/>
              </a:rPr>
              <a:t>Do</a:t>
            </a:r>
            <a:endParaRPr lang="ru-RU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573016"/>
            <a:ext cx="122413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no Pro Smbd" pitchFamily="18" charset="0"/>
              </a:rPr>
              <a:t>does</a:t>
            </a:r>
            <a:endParaRPr lang="ru-RU" sz="2800" dirty="0">
              <a:solidFill>
                <a:srgbClr val="FF0000"/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2307\Desktop\index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761433" cy="3695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736696"/>
            <a:ext cx="201622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ears</a:t>
            </a:r>
            <a:endParaRPr lang="ru-RU" sz="4000" b="1" i="1" dirty="0"/>
          </a:p>
        </p:txBody>
      </p:sp>
      <p:sp>
        <p:nvSpPr>
          <p:cNvPr id="4" name="Овал 3"/>
          <p:cNvSpPr/>
          <p:nvPr/>
        </p:nvSpPr>
        <p:spPr>
          <a:xfrm>
            <a:off x="7287896" y="736696"/>
            <a:ext cx="16561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/>
              <a:t>nose</a:t>
            </a:r>
            <a:endParaRPr lang="ru-RU" sz="3600" b="1" i="1" dirty="0"/>
          </a:p>
        </p:txBody>
      </p:sp>
      <p:sp>
        <p:nvSpPr>
          <p:cNvPr id="5" name="Овал 4"/>
          <p:cNvSpPr/>
          <p:nvPr/>
        </p:nvSpPr>
        <p:spPr>
          <a:xfrm>
            <a:off x="539552" y="5229200"/>
            <a:ext cx="24482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/>
              <a:t>paws</a:t>
            </a:r>
            <a:endParaRPr lang="ru-RU" sz="4000" b="1" i="1" dirty="0"/>
          </a:p>
        </p:txBody>
      </p:sp>
      <p:sp>
        <p:nvSpPr>
          <p:cNvPr id="6" name="Овал 5"/>
          <p:cNvSpPr/>
          <p:nvPr/>
        </p:nvSpPr>
        <p:spPr>
          <a:xfrm>
            <a:off x="6300192" y="5229200"/>
            <a:ext cx="2448272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/>
              <a:t>tail</a:t>
            </a:r>
            <a:endParaRPr lang="ru-RU" sz="4400" b="1" i="1" dirty="0"/>
          </a:p>
        </p:txBody>
      </p:sp>
      <p:cxnSp>
        <p:nvCxnSpPr>
          <p:cNvPr id="8" name="Прямая соединительная линия 7"/>
          <p:cNvCxnSpPr>
            <a:stCxn id="3" idx="6"/>
          </p:cNvCxnSpPr>
          <p:nvPr/>
        </p:nvCxnSpPr>
        <p:spPr>
          <a:xfrm>
            <a:off x="2339752" y="1132740"/>
            <a:ext cx="3603848" cy="8207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</p:cNvCxnSpPr>
          <p:nvPr/>
        </p:nvCxnSpPr>
        <p:spPr>
          <a:xfrm flipH="1">
            <a:off x="4988092" y="1412785"/>
            <a:ext cx="2542347" cy="1296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</p:cNvCxnSpPr>
          <p:nvPr/>
        </p:nvCxnSpPr>
        <p:spPr>
          <a:xfrm flipH="1" flipV="1">
            <a:off x="6084168" y="3573016"/>
            <a:ext cx="1440160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7"/>
          </p:cNvCxnSpPr>
          <p:nvPr/>
        </p:nvCxnSpPr>
        <p:spPr>
          <a:xfrm flipV="1">
            <a:off x="2629283" y="4401108"/>
            <a:ext cx="1438661" cy="9651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7"/>
          </p:cNvCxnSpPr>
          <p:nvPr/>
        </p:nvCxnSpPr>
        <p:spPr>
          <a:xfrm flipV="1">
            <a:off x="2629283" y="4653136"/>
            <a:ext cx="2590789" cy="7131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олилиния 20"/>
          <p:cNvSpPr/>
          <p:nvPr/>
        </p:nvSpPr>
        <p:spPr>
          <a:xfrm>
            <a:off x="5735782" y="1953491"/>
            <a:ext cx="207818" cy="198708"/>
          </a:xfrm>
          <a:custGeom>
            <a:avLst/>
            <a:gdLst>
              <a:gd name="connsiteX0" fmla="*/ 0 w 207818"/>
              <a:gd name="connsiteY0" fmla="*/ 83127 h 198708"/>
              <a:gd name="connsiteX1" fmla="*/ 69273 w 207818"/>
              <a:gd name="connsiteY1" fmla="*/ 138545 h 198708"/>
              <a:gd name="connsiteX2" fmla="*/ 152400 w 207818"/>
              <a:gd name="connsiteY2" fmla="*/ 69273 h 198708"/>
              <a:gd name="connsiteX3" fmla="*/ 96982 w 207818"/>
              <a:gd name="connsiteY3" fmla="*/ 27709 h 198708"/>
              <a:gd name="connsiteX4" fmla="*/ 207818 w 207818"/>
              <a:gd name="connsiteY4" fmla="*/ 0 h 19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18" h="198708">
                <a:moveTo>
                  <a:pt x="0" y="83127"/>
                </a:moveTo>
                <a:cubicBezTo>
                  <a:pt x="21936" y="111990"/>
                  <a:pt x="43873" y="140854"/>
                  <a:pt x="69273" y="138545"/>
                </a:cubicBezTo>
                <a:cubicBezTo>
                  <a:pt x="94673" y="136236"/>
                  <a:pt x="147782" y="87746"/>
                  <a:pt x="152400" y="69273"/>
                </a:cubicBezTo>
                <a:cubicBezTo>
                  <a:pt x="157018" y="50800"/>
                  <a:pt x="87746" y="39254"/>
                  <a:pt x="96982" y="27709"/>
                </a:cubicBezTo>
                <a:cubicBezTo>
                  <a:pt x="106218" y="16164"/>
                  <a:pt x="-92364" y="436418"/>
                  <a:pt x="207818" y="0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362855" y="1648691"/>
            <a:ext cx="269630" cy="149913"/>
          </a:xfrm>
          <a:custGeom>
            <a:avLst/>
            <a:gdLst>
              <a:gd name="connsiteX0" fmla="*/ 181436 w 269630"/>
              <a:gd name="connsiteY0" fmla="*/ 0 h 149913"/>
              <a:gd name="connsiteX1" fmla="*/ 1327 w 269630"/>
              <a:gd name="connsiteY1" fmla="*/ 138545 h 149913"/>
              <a:gd name="connsiteX2" fmla="*/ 264563 w 269630"/>
              <a:gd name="connsiteY2" fmla="*/ 138545 h 149913"/>
              <a:gd name="connsiteX3" fmla="*/ 181436 w 269630"/>
              <a:gd name="connsiteY3" fmla="*/ 110836 h 14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630" h="149913">
                <a:moveTo>
                  <a:pt x="181436" y="0"/>
                </a:moveTo>
                <a:cubicBezTo>
                  <a:pt x="84454" y="57727"/>
                  <a:pt x="-12528" y="115454"/>
                  <a:pt x="1327" y="138545"/>
                </a:cubicBezTo>
                <a:cubicBezTo>
                  <a:pt x="15181" y="161636"/>
                  <a:pt x="234545" y="143163"/>
                  <a:pt x="264563" y="138545"/>
                </a:cubicBezTo>
                <a:cubicBezTo>
                  <a:pt x="294581" y="133927"/>
                  <a:pt x="181436" y="110836"/>
                  <a:pt x="181436" y="110836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902036" y="3517642"/>
            <a:ext cx="304800" cy="258047"/>
          </a:xfrm>
          <a:custGeom>
            <a:avLst/>
            <a:gdLst>
              <a:gd name="connsiteX0" fmla="*/ 193964 w 304800"/>
              <a:gd name="connsiteY0" fmla="*/ 29122 h 258047"/>
              <a:gd name="connsiteX1" fmla="*/ 0 w 304800"/>
              <a:gd name="connsiteY1" fmla="*/ 126103 h 258047"/>
              <a:gd name="connsiteX2" fmla="*/ 0 w 304800"/>
              <a:gd name="connsiteY2" fmla="*/ 126103 h 258047"/>
              <a:gd name="connsiteX3" fmla="*/ 138546 w 304800"/>
              <a:gd name="connsiteY3" fmla="*/ 250794 h 258047"/>
              <a:gd name="connsiteX4" fmla="*/ 221673 w 304800"/>
              <a:gd name="connsiteY4" fmla="*/ 223085 h 258047"/>
              <a:gd name="connsiteX5" fmla="*/ 304800 w 304800"/>
              <a:gd name="connsiteY5" fmla="*/ 56831 h 258047"/>
              <a:gd name="connsiteX6" fmla="*/ 304800 w 304800"/>
              <a:gd name="connsiteY6" fmla="*/ 56831 h 258047"/>
              <a:gd name="connsiteX7" fmla="*/ 138546 w 304800"/>
              <a:gd name="connsiteY7" fmla="*/ 1413 h 258047"/>
              <a:gd name="connsiteX8" fmla="*/ 110837 w 304800"/>
              <a:gd name="connsiteY8" fmla="*/ 15267 h 2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58047">
                <a:moveTo>
                  <a:pt x="193964" y="29122"/>
                </a:moveTo>
                <a:lnTo>
                  <a:pt x="0" y="126103"/>
                </a:lnTo>
                <a:lnTo>
                  <a:pt x="0" y="126103"/>
                </a:lnTo>
                <a:cubicBezTo>
                  <a:pt x="23091" y="146885"/>
                  <a:pt x="101600" y="234630"/>
                  <a:pt x="138546" y="250794"/>
                </a:cubicBezTo>
                <a:cubicBezTo>
                  <a:pt x="175492" y="266958"/>
                  <a:pt x="193964" y="255412"/>
                  <a:pt x="221673" y="223085"/>
                </a:cubicBezTo>
                <a:cubicBezTo>
                  <a:pt x="249382" y="190758"/>
                  <a:pt x="304800" y="56831"/>
                  <a:pt x="304800" y="56831"/>
                </a:cubicBezTo>
                <a:lnTo>
                  <a:pt x="304800" y="56831"/>
                </a:lnTo>
                <a:cubicBezTo>
                  <a:pt x="277091" y="47595"/>
                  <a:pt x="170873" y="8340"/>
                  <a:pt x="138546" y="1413"/>
                </a:cubicBezTo>
                <a:cubicBezTo>
                  <a:pt x="106219" y="-5514"/>
                  <a:pt x="110837" y="15267"/>
                  <a:pt x="110837" y="15267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4932218" y="2715491"/>
            <a:ext cx="136337" cy="129841"/>
          </a:xfrm>
          <a:custGeom>
            <a:avLst/>
            <a:gdLst>
              <a:gd name="connsiteX0" fmla="*/ 0 w 136337"/>
              <a:gd name="connsiteY0" fmla="*/ 0 h 129841"/>
              <a:gd name="connsiteX1" fmla="*/ 124691 w 136337"/>
              <a:gd name="connsiteY1" fmla="*/ 124691 h 129841"/>
              <a:gd name="connsiteX2" fmla="*/ 124691 w 136337"/>
              <a:gd name="connsiteY2" fmla="*/ 96982 h 129841"/>
              <a:gd name="connsiteX3" fmla="*/ 69273 w 136337"/>
              <a:gd name="connsiteY3" fmla="*/ 13854 h 12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37" h="129841">
                <a:moveTo>
                  <a:pt x="0" y="0"/>
                </a:moveTo>
                <a:cubicBezTo>
                  <a:pt x="51954" y="54263"/>
                  <a:pt x="103909" y="108527"/>
                  <a:pt x="124691" y="124691"/>
                </a:cubicBezTo>
                <a:cubicBezTo>
                  <a:pt x="145473" y="140855"/>
                  <a:pt x="133927" y="115455"/>
                  <a:pt x="124691" y="96982"/>
                </a:cubicBezTo>
                <a:cubicBezTo>
                  <a:pt x="115455" y="78509"/>
                  <a:pt x="92364" y="46181"/>
                  <a:pt x="69273" y="13854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007541" y="3477491"/>
            <a:ext cx="258819" cy="277091"/>
          </a:xfrm>
          <a:custGeom>
            <a:avLst/>
            <a:gdLst>
              <a:gd name="connsiteX0" fmla="*/ 46895 w 258819"/>
              <a:gd name="connsiteY0" fmla="*/ 0 h 277091"/>
              <a:gd name="connsiteX1" fmla="*/ 74604 w 258819"/>
              <a:gd name="connsiteY1" fmla="*/ 249382 h 277091"/>
              <a:gd name="connsiteX2" fmla="*/ 74604 w 258819"/>
              <a:gd name="connsiteY2" fmla="*/ 207818 h 277091"/>
              <a:gd name="connsiteX3" fmla="*/ 199295 w 258819"/>
              <a:gd name="connsiteY3" fmla="*/ 166254 h 277091"/>
              <a:gd name="connsiteX4" fmla="*/ 254714 w 258819"/>
              <a:gd name="connsiteY4" fmla="*/ 124691 h 277091"/>
              <a:gd name="connsiteX5" fmla="*/ 171586 w 258819"/>
              <a:gd name="connsiteY5" fmla="*/ 27709 h 277091"/>
              <a:gd name="connsiteX6" fmla="*/ 60750 w 258819"/>
              <a:gd name="connsiteY6" fmla="*/ 55418 h 277091"/>
              <a:gd name="connsiteX7" fmla="*/ 5332 w 258819"/>
              <a:gd name="connsiteY7" fmla="*/ 152400 h 277091"/>
              <a:gd name="connsiteX8" fmla="*/ 5332 w 258819"/>
              <a:gd name="connsiteY8" fmla="*/ 249382 h 277091"/>
              <a:gd name="connsiteX9" fmla="*/ 33041 w 258819"/>
              <a:gd name="connsiteY9" fmla="*/ 277091 h 277091"/>
              <a:gd name="connsiteX10" fmla="*/ 199295 w 258819"/>
              <a:gd name="connsiteY10" fmla="*/ 249382 h 277091"/>
              <a:gd name="connsiteX11" fmla="*/ 254714 w 258819"/>
              <a:gd name="connsiteY11" fmla="*/ 207818 h 277091"/>
              <a:gd name="connsiteX12" fmla="*/ 254714 w 258819"/>
              <a:gd name="connsiteY12" fmla="*/ 166254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819" h="277091">
                <a:moveTo>
                  <a:pt x="46895" y="0"/>
                </a:moveTo>
                <a:cubicBezTo>
                  <a:pt x="58440" y="107373"/>
                  <a:pt x="69986" y="214746"/>
                  <a:pt x="74604" y="249382"/>
                </a:cubicBezTo>
                <a:cubicBezTo>
                  <a:pt x="79222" y="284018"/>
                  <a:pt x="53822" y="221673"/>
                  <a:pt x="74604" y="207818"/>
                </a:cubicBezTo>
                <a:cubicBezTo>
                  <a:pt x="95386" y="193963"/>
                  <a:pt x="169277" y="180108"/>
                  <a:pt x="199295" y="166254"/>
                </a:cubicBezTo>
                <a:cubicBezTo>
                  <a:pt x="229313" y="152400"/>
                  <a:pt x="259332" y="147782"/>
                  <a:pt x="254714" y="124691"/>
                </a:cubicBezTo>
                <a:cubicBezTo>
                  <a:pt x="250096" y="101600"/>
                  <a:pt x="203913" y="39255"/>
                  <a:pt x="171586" y="27709"/>
                </a:cubicBezTo>
                <a:cubicBezTo>
                  <a:pt x="139259" y="16164"/>
                  <a:pt x="88459" y="34636"/>
                  <a:pt x="60750" y="55418"/>
                </a:cubicBezTo>
                <a:cubicBezTo>
                  <a:pt x="33041" y="76200"/>
                  <a:pt x="14568" y="120073"/>
                  <a:pt x="5332" y="152400"/>
                </a:cubicBezTo>
                <a:cubicBezTo>
                  <a:pt x="-3904" y="184727"/>
                  <a:pt x="714" y="228600"/>
                  <a:pt x="5332" y="249382"/>
                </a:cubicBezTo>
                <a:cubicBezTo>
                  <a:pt x="9950" y="270164"/>
                  <a:pt x="714" y="277091"/>
                  <a:pt x="33041" y="277091"/>
                </a:cubicBezTo>
                <a:cubicBezTo>
                  <a:pt x="65368" y="277091"/>
                  <a:pt x="162350" y="260928"/>
                  <a:pt x="199295" y="249382"/>
                </a:cubicBezTo>
                <a:cubicBezTo>
                  <a:pt x="236241" y="237837"/>
                  <a:pt x="245478" y="221673"/>
                  <a:pt x="254714" y="207818"/>
                </a:cubicBezTo>
                <a:cubicBezTo>
                  <a:pt x="263951" y="193963"/>
                  <a:pt x="254714" y="166254"/>
                  <a:pt x="254714" y="166254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174321" y="4488831"/>
            <a:ext cx="980142" cy="335715"/>
          </a:xfrm>
          <a:custGeom>
            <a:avLst/>
            <a:gdLst>
              <a:gd name="connsiteX0" fmla="*/ 65170 w 980142"/>
              <a:gd name="connsiteY0" fmla="*/ 42 h 335715"/>
              <a:gd name="connsiteX1" fmla="*/ 951861 w 980142"/>
              <a:gd name="connsiteY1" fmla="*/ 138587 h 335715"/>
              <a:gd name="connsiteX2" fmla="*/ 716334 w 980142"/>
              <a:gd name="connsiteY2" fmla="*/ 332551 h 335715"/>
              <a:gd name="connsiteX3" fmla="*/ 272988 w 980142"/>
              <a:gd name="connsiteY3" fmla="*/ 249424 h 335715"/>
              <a:gd name="connsiteX4" fmla="*/ 92879 w 980142"/>
              <a:gd name="connsiteY4" fmla="*/ 124733 h 335715"/>
              <a:gd name="connsiteX5" fmla="*/ 65170 w 980142"/>
              <a:gd name="connsiteY5" fmla="*/ 42 h 33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0142" h="335715">
                <a:moveTo>
                  <a:pt x="65170" y="42"/>
                </a:moveTo>
                <a:cubicBezTo>
                  <a:pt x="208334" y="2351"/>
                  <a:pt x="843334" y="83169"/>
                  <a:pt x="951861" y="138587"/>
                </a:cubicBezTo>
                <a:cubicBezTo>
                  <a:pt x="1060388" y="194005"/>
                  <a:pt x="829479" y="314078"/>
                  <a:pt x="716334" y="332551"/>
                </a:cubicBezTo>
                <a:cubicBezTo>
                  <a:pt x="603189" y="351024"/>
                  <a:pt x="376897" y="284060"/>
                  <a:pt x="272988" y="249424"/>
                </a:cubicBezTo>
                <a:cubicBezTo>
                  <a:pt x="169079" y="214788"/>
                  <a:pt x="132133" y="159369"/>
                  <a:pt x="92879" y="124733"/>
                </a:cubicBezTo>
                <a:cubicBezTo>
                  <a:pt x="53625" y="90097"/>
                  <a:pt x="-77994" y="-2267"/>
                  <a:pt x="65170" y="42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лексические игры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5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6" y="1196752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tiger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5649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lion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6450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cat</a:t>
            </a:r>
            <a:endParaRPr lang="ru-RU" sz="2800" b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>
          <a:xfrm>
            <a:off x="755576" y="3501008"/>
            <a:ext cx="5486400" cy="4114800"/>
          </a:xfrm>
        </p:spPr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http://englishflashgames.blogspot.ru/2008/08/clothes-game.html</a:t>
            </a:r>
            <a:endParaRPr lang="ru-RU" dirty="0"/>
          </a:p>
        </p:txBody>
      </p:sp>
      <p:pic>
        <p:nvPicPr>
          <p:cNvPr id="4" name="Picture 3" descr="C:\Users\u2307\Desktop\index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2178050" cy="18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26193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u2307\Desktop\index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178050" cy="17537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no Pro" pitchFamily="18" charset="0"/>
              </a:rPr>
              <a:t>Проектная деятельность</a:t>
            </a:r>
            <a:endParaRPr lang="ru-RU" b="1" dirty="0">
              <a:latin typeface="Arno Pro" pitchFamily="18" charset="0"/>
            </a:endParaRPr>
          </a:p>
        </p:txBody>
      </p:sp>
      <p:pic>
        <p:nvPicPr>
          <p:cNvPr id="7" name="Содержимое 6" descr="ig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26808">
            <a:off x="532267" y="1356190"/>
            <a:ext cx="5715000" cy="3860800"/>
          </a:xfrm>
        </p:spPr>
      </p:pic>
      <p:pic>
        <p:nvPicPr>
          <p:cNvPr id="8" name="Рисунок 7" descr="about0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7505">
            <a:off x="3275856" y="1268760"/>
            <a:ext cx="5207620" cy="3909721"/>
          </a:xfrm>
          <a:prstGeom prst="rect">
            <a:avLst/>
          </a:prstGeom>
        </p:spPr>
      </p:pic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36958">
            <a:off x="1333500" y="1252537"/>
            <a:ext cx="6477000" cy="4352925"/>
          </a:xfrm>
          <a:prstGeom prst="rect">
            <a:avLst/>
          </a:prstGeom>
        </p:spPr>
      </p:pic>
      <p:pic>
        <p:nvPicPr>
          <p:cNvPr id="10" name="Рисунок 9" descr="BW90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51080">
            <a:off x="1674210" y="1357822"/>
            <a:ext cx="6228184" cy="467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238</Words>
  <Application>Microsoft Office PowerPoint</Application>
  <PresentationFormat>Экран (4:3)</PresentationFormat>
  <Paragraphs>58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Конкурс педагогических достижений ГБОУ лицей №144 «Инновации в образовании»  «Методы и приёмы использования современных технологий при изучении английского языка».</vt:lpstr>
      <vt:lpstr>Слайд 2</vt:lpstr>
      <vt:lpstr>Моё педагогическим кредо </vt:lpstr>
      <vt:lpstr>Игры</vt:lpstr>
      <vt:lpstr>Фонетическая игра  «Koмары и осы»   </vt:lpstr>
      <vt:lpstr>Грамматическое задание  </vt:lpstr>
      <vt:lpstr>лексические игры</vt:lpstr>
      <vt:lpstr>Слайд 8</vt:lpstr>
      <vt:lpstr>Проектная деятельность</vt:lpstr>
      <vt:lpstr>Физкультминутка</vt:lpstr>
      <vt:lpstr>Слайд 11</vt:lpstr>
      <vt:lpstr>Справочный материал: www.britanica.com                                               www.wikipedia.com                                               www.encyclopedia.com                                           www.thesaurus.com – словарь </vt:lpstr>
      <vt:lpstr>LinguaLeo</vt:lpstr>
      <vt:lpstr>Дистанционное обучение</vt:lpstr>
      <vt:lpstr>Сингапурские методики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Никита</cp:lastModifiedBy>
  <cp:revision>123</cp:revision>
  <dcterms:created xsi:type="dcterms:W3CDTF">2014-05-31T11:31:36Z</dcterms:created>
  <dcterms:modified xsi:type="dcterms:W3CDTF">2015-04-13T21:44:36Z</dcterms:modified>
</cp:coreProperties>
</file>