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10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74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2A248A-E925-407B-A91A-65F530AEFE97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E01194-1C89-438E-A9CC-589FAB998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65DE7-20C2-45F1-A953-AB21299ADB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4BC48-164B-4D3A-94BD-B132712EDE7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7F01-E3EA-4FB9-BF96-947A5544B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5EED-8A41-4E7E-951E-F96B48D6543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8A84-67F9-4A50-A535-A7E3B1458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E79F-7B1D-408F-BA9C-5EA77BEA7334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3DD5-AA2F-41FD-8D47-797B30643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C75D-9031-47CB-B2DA-C81DC11C1D8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13A8-0884-4EC6-9B15-BB8D0B4B6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8CFC1-17CB-43B3-8D6E-CCC2A8BED932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BD6C-1201-467E-B6BF-1C8F7962F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A622-6146-4342-BCE6-6A45B50D4F24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1B62-C986-4C85-B5FD-D829A56A6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2BF2-3AF6-49EF-A979-95FB1AF2CF3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C048-9C63-4618-BFE7-4365885E9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CA2F1-280F-42AF-A7DE-6B6DD6034DCC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CC95-1191-4244-9B10-BA1059EF2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D985-F768-471A-863F-F1CD91FA33B1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01F3-2055-4E9B-9E61-E0F9A4529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C7A0-8C46-432B-97D6-B5E23EEE4E0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46024-F7BE-47C4-B7D3-E5CB5D116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3E756-6F31-4D84-AD8A-329AC1197AE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C95-C837-41A8-833E-AD4BFC3BB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C69956-F0A7-4F12-84B2-D5000EE1FAE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7D3FED-3CF3-446D-8E31-5AED2DFCC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68313" y="836613"/>
            <a:ext cx="8305800" cy="1981200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Конституция Российской Федерации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263" y="5876925"/>
            <a:ext cx="3683000" cy="4492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284538"/>
            <a:ext cx="33559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2192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Статья 42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4"/>
            <a:ext cx="5050904" cy="19971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ru-RU" dirty="0" smtClean="0"/>
              <a:t>Каждый человек имеет право на чистую окружающую среду, но если вдруг, случатся природные катаклизмы, и пострадало здоровье человека или его имущество, то это должно быть возмещено.  </a:t>
            </a:r>
            <a:endParaRPr lang="ru-RU" dirty="0"/>
          </a:p>
          <a:p>
            <a:pPr eaLnBrk="1" fontAlgn="auto" hangingPunct="1">
              <a:buFont typeface="Wingdings 2" charset="2"/>
              <a:buChar char=""/>
              <a:defRPr/>
            </a:pPr>
            <a:endParaRPr lang="ru-RU" dirty="0"/>
          </a:p>
        </p:txBody>
      </p:sp>
      <p:pic>
        <p:nvPicPr>
          <p:cNvPr id="2458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773238"/>
            <a:ext cx="29908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87338" y="1989138"/>
            <a:ext cx="4446587" cy="4319587"/>
          </a:xfrm>
          <a:prstGeom prst="wedgeRoundRectCallout">
            <a:avLst>
              <a:gd name="adj1" fmla="val -20833"/>
              <a:gd name="adj2" fmla="val 5445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724025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                         Статья 19 </a:t>
            </a:r>
            <a:r>
              <a:rPr lang="ru-RU" sz="2900" smtClean="0"/>
              <a:t/>
            </a:r>
            <a:br>
              <a:rPr lang="ru-RU" sz="2900" smtClean="0"/>
            </a:br>
            <a:r>
              <a:rPr lang="ru-RU" sz="4000" smtClean="0"/>
              <a:t>   Все равны перед законом и судом</a:t>
            </a:r>
            <a:r>
              <a:rPr lang="ru-RU" sz="2900" smtClean="0"/>
              <a:t/>
            </a:r>
            <a:br>
              <a:rPr lang="ru-RU" sz="2900" smtClean="0"/>
            </a:br>
            <a:endParaRPr lang="ru-RU" sz="29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5775" y="2032000"/>
            <a:ext cx="4032250" cy="39893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</a:rPr>
              <a:t>Все люди равны, не важно какая  у человека национальность, родной язык, где он раньше жил, женщина это или мужчина. Государство </a:t>
            </a:r>
            <a:r>
              <a:rPr lang="ru-RU" sz="1900" dirty="0">
                <a:solidFill>
                  <a:schemeClr val="bg2">
                    <a:lumMod val="50000"/>
                  </a:schemeClr>
                </a:solidFill>
              </a:rPr>
              <a:t>гарантирует равенство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</a:rPr>
              <a:t>между людьми. </a:t>
            </a:r>
            <a:r>
              <a:rPr lang="ru-RU" sz="1900" dirty="0">
                <a:solidFill>
                  <a:schemeClr val="bg2">
                    <a:lumMod val="50000"/>
                  </a:schemeClr>
                </a:solidFill>
              </a:rPr>
              <a:t>Запрещаются любые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</a:rPr>
              <a:t>ограничения </a:t>
            </a:r>
            <a:r>
              <a:rPr lang="ru-RU" sz="1900" dirty="0">
                <a:solidFill>
                  <a:schemeClr val="bg2">
                    <a:lumMod val="50000"/>
                  </a:schemeClr>
                </a:solidFill>
              </a:rPr>
              <a:t>прав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</a:rPr>
              <a:t>человека по тому, в какого Бога он верит, и на каком языке говорит.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3556000"/>
            <a:ext cx="4051300" cy="29257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3429000"/>
            <a:ext cx="2813050" cy="2967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Выноска-облако 4"/>
          <p:cNvSpPr/>
          <p:nvPr/>
        </p:nvSpPr>
        <p:spPr>
          <a:xfrm>
            <a:off x="23813" y="1773238"/>
            <a:ext cx="7242175" cy="3802062"/>
          </a:xfrm>
          <a:prstGeom prst="cloudCallout">
            <a:avLst>
              <a:gd name="adj1" fmla="val 36675"/>
              <a:gd name="adj2" fmla="val 5807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2192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Статья 20</a:t>
            </a:r>
            <a:br>
              <a:rPr lang="ru-RU" smtClean="0"/>
            </a:br>
            <a:r>
              <a:rPr lang="ru-RU" smtClean="0"/>
              <a:t>       Каждый имеет право на жизнь</a:t>
            </a:r>
          </a:p>
        </p:txBody>
      </p:sp>
      <p:sp>
        <p:nvSpPr>
          <p:cNvPr id="17412" name="Объект 1"/>
          <p:cNvSpPr>
            <a:spLocks noGrp="1"/>
          </p:cNvSpPr>
          <p:nvPr>
            <p:ph idx="1"/>
          </p:nvPr>
        </p:nvSpPr>
        <p:spPr>
          <a:xfrm>
            <a:off x="900113" y="2457450"/>
            <a:ext cx="5975350" cy="19431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За любое преступление, по нашим законам человек несет ответственность перед всеми людьми, и его вину определяет суд с участием присяжных заседателей.</a:t>
            </a: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/>
        </p:nvSpPr>
        <p:spPr>
          <a:xfrm>
            <a:off x="441325" y="2636838"/>
            <a:ext cx="4346575" cy="3024187"/>
          </a:xfrm>
          <a:prstGeom prst="frame">
            <a:avLst>
              <a:gd name="adj1" fmla="val 507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441325" y="338138"/>
            <a:ext cx="8229600" cy="1219200"/>
          </a:xfrm>
        </p:spPr>
        <p:txBody>
          <a:bodyPr/>
          <a:lstStyle/>
          <a:p>
            <a:pPr algn="ctr" eaLnBrk="1" hangingPunct="1"/>
            <a:r>
              <a:rPr lang="ru-RU" sz="2900" smtClean="0"/>
              <a:t>  Статья 23</a:t>
            </a:r>
            <a:br>
              <a:rPr lang="ru-RU" sz="2900" smtClean="0"/>
            </a:br>
            <a:r>
              <a:rPr lang="ru-RU" sz="2900" smtClean="0"/>
              <a:t>Каждый имеет право на личную            жизнь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2565400"/>
            <a:ext cx="3960812" cy="37433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Каждый человек имеет право на свои секреты, тайны и личную жизнь, иметь друзей и уметь все это защищать.</a:t>
            </a:r>
            <a:endParaRPr lang="ru-RU" sz="2000" dirty="0">
              <a:solidFill>
                <a:schemeClr val="bg1"/>
              </a:solidFill>
            </a:endParaRPr>
          </a:p>
          <a:p>
            <a:pPr eaLnBrk="1" fontAlgn="auto" hangingPunct="1">
              <a:buFont typeface="Wingdings 2" charset="2"/>
              <a:buChar char="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8" y="1557338"/>
            <a:ext cx="3038475" cy="4286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4365625"/>
            <a:ext cx="3487738" cy="231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2060848"/>
            <a:ext cx="3672408" cy="24482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0" name="Заголовок 2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126287" cy="925513"/>
          </a:xfrm>
        </p:spPr>
        <p:txBody>
          <a:bodyPr/>
          <a:lstStyle/>
          <a:p>
            <a:pPr algn="ctr" eaLnBrk="1" hangingPunct="1"/>
            <a:r>
              <a:rPr lang="ru-RU" sz="2900" smtClean="0"/>
              <a:t>Статья 25 </a:t>
            </a:r>
            <a:br>
              <a:rPr lang="ru-RU" sz="2900" smtClean="0"/>
            </a:br>
            <a:r>
              <a:rPr lang="ru-RU" sz="2900" smtClean="0"/>
              <a:t>Жилище неприкосновенно</a:t>
            </a:r>
          </a:p>
        </p:txBody>
      </p:sp>
      <p:sp>
        <p:nvSpPr>
          <p:cNvPr id="19461" name="Объект 1"/>
          <p:cNvSpPr>
            <a:spLocks noGrp="1"/>
          </p:cNvSpPr>
          <p:nvPr>
            <p:ph idx="1"/>
          </p:nvPr>
        </p:nvSpPr>
        <p:spPr>
          <a:xfrm>
            <a:off x="323850" y="1773238"/>
            <a:ext cx="3671888" cy="30241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Никто не имеет право без приглашения и без разрешения заходить к вам домой, только если он не имеет на это право.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700213"/>
            <a:ext cx="3213100" cy="4838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722438"/>
          </a:xfrm>
        </p:spPr>
        <p:txBody>
          <a:bodyPr/>
          <a:lstStyle/>
          <a:p>
            <a:pPr algn="ctr" eaLnBrk="1" hangingPunct="1"/>
            <a:r>
              <a:rPr lang="ru-RU" smtClean="0"/>
              <a:t>Статья 26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Каждый имеет</a:t>
            </a:r>
            <a:r>
              <a:rPr lang="en-US" smtClean="0"/>
              <a:t> </a:t>
            </a:r>
            <a:r>
              <a:rPr lang="ru-RU" smtClean="0"/>
              <a:t>право на пользование родным языком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744924"/>
            <a:ext cx="3024336" cy="33123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Каждый </a:t>
            </a:r>
            <a:r>
              <a:rPr lang="ru-RU" dirty="0">
                <a:solidFill>
                  <a:schemeClr val="bg1"/>
                </a:solidFill>
              </a:rPr>
              <a:t>имеет </a:t>
            </a:r>
            <a:r>
              <a:rPr lang="ru-RU" dirty="0" smtClean="0">
                <a:solidFill>
                  <a:schemeClr val="bg1"/>
                </a:solidFill>
              </a:rPr>
              <a:t>право пользоваться своим родным языком и имеет право выбирать какой язык учить, на каком общаться, обучаться и заниматься творчеством.</a:t>
            </a:r>
            <a:endParaRPr lang="ru-RU" dirty="0">
              <a:solidFill>
                <a:schemeClr val="bg1"/>
              </a:solidFill>
            </a:endParaRPr>
          </a:p>
          <a:p>
            <a:pPr eaLnBrk="1" fontAlgn="auto" hangingPunct="1">
              <a:buFont typeface="Wingdings 2" charset="2"/>
              <a:buChar char="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2636838"/>
            <a:ext cx="4233862" cy="3676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3890963"/>
            <a:ext cx="3729038" cy="2581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219200"/>
          </a:xfrm>
        </p:spPr>
        <p:txBody>
          <a:bodyPr/>
          <a:lstStyle/>
          <a:p>
            <a:pPr algn="ctr" eaLnBrk="1" hangingPunct="1"/>
            <a:r>
              <a:rPr lang="ru-RU" smtClean="0"/>
              <a:t>Статья 27 </a:t>
            </a:r>
            <a:br>
              <a:rPr lang="ru-RU" smtClean="0"/>
            </a:br>
            <a:r>
              <a:rPr lang="ru-RU" smtClean="0"/>
              <a:t>Каждый может свободно выезжать  и возвращаться в Российскую Федерацию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2205038"/>
            <a:ext cx="3146425" cy="2266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572000" y="4724400"/>
            <a:ext cx="3960813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Каждый гражданин имеет право уехать за границы РФ и так же вернуться обратно.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188" y="2420938"/>
            <a:ext cx="4248150" cy="1200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Все жители России имеют право свободно путешествовать по стране и жить там где им хочется.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4078288"/>
            <a:ext cx="3744913" cy="25812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722438"/>
          </a:xfrm>
        </p:spPr>
        <p:txBody>
          <a:bodyPr/>
          <a:lstStyle/>
          <a:p>
            <a:pPr algn="ctr" eaLnBrk="1" hangingPunct="1"/>
            <a:r>
              <a:rPr lang="ru-RU" smtClean="0"/>
              <a:t>Статья 31 </a:t>
            </a:r>
            <a:br>
              <a:rPr lang="ru-RU" smtClean="0"/>
            </a:br>
            <a:r>
              <a:rPr lang="ru-RU" smtClean="0"/>
              <a:t>Митинги и демонстрации</a:t>
            </a:r>
            <a:br>
              <a:rPr lang="ru-RU" smtClean="0"/>
            </a:br>
            <a:endParaRPr 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685925"/>
            <a:ext cx="3267075" cy="23034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Граждане </a:t>
            </a:r>
            <a:r>
              <a:rPr lang="ru-RU" dirty="0">
                <a:solidFill>
                  <a:schemeClr val="bg1"/>
                </a:solidFill>
              </a:rPr>
              <a:t>Российской Федерации </a:t>
            </a:r>
            <a:r>
              <a:rPr lang="ru-RU" dirty="0" smtClean="0">
                <a:solidFill>
                  <a:schemeClr val="bg1"/>
                </a:solidFill>
              </a:rPr>
              <a:t>могут </a:t>
            </a:r>
            <a:r>
              <a:rPr lang="ru-RU" dirty="0">
                <a:solidFill>
                  <a:schemeClr val="bg1"/>
                </a:solidFill>
              </a:rPr>
              <a:t>собираться </a:t>
            </a:r>
            <a:r>
              <a:rPr lang="ru-RU" dirty="0" smtClean="0">
                <a:solidFill>
                  <a:schemeClr val="bg1"/>
                </a:solidFill>
              </a:rPr>
              <a:t>мирно, проводить собрания, митинги </a:t>
            </a:r>
            <a:r>
              <a:rPr lang="ru-RU" dirty="0">
                <a:solidFill>
                  <a:schemeClr val="bg1"/>
                </a:solidFill>
              </a:rPr>
              <a:t>и демонстрации</a:t>
            </a:r>
            <a:r>
              <a:rPr lang="ru-RU" dirty="0" smtClean="0">
                <a:solidFill>
                  <a:schemeClr val="bg1"/>
                </a:solidFill>
              </a:rPr>
              <a:t>, но только без оружия.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1773238"/>
            <a:ext cx="3455987" cy="2593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2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935038"/>
          </a:xfrm>
        </p:spPr>
        <p:txBody>
          <a:bodyPr/>
          <a:lstStyle/>
          <a:p>
            <a:pPr algn="ctr" eaLnBrk="1" hangingPunct="1"/>
            <a:r>
              <a:rPr lang="ru-RU" sz="2900" smtClean="0"/>
              <a:t>Статья 38 </a:t>
            </a:r>
            <a:br>
              <a:rPr lang="ru-RU" sz="2900" smtClean="0"/>
            </a:br>
            <a:endParaRPr lang="ru-RU" sz="29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341438"/>
            <a:ext cx="4978400" cy="11509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ru-RU" dirty="0" smtClean="0"/>
              <a:t>Материнство </a:t>
            </a:r>
            <a:r>
              <a:rPr lang="ru-RU" dirty="0"/>
              <a:t>и детство, </a:t>
            </a:r>
            <a:r>
              <a:rPr lang="ru-RU" dirty="0" smtClean="0"/>
              <a:t>семья</a:t>
            </a:r>
            <a:r>
              <a:rPr lang="en-US" dirty="0" smtClean="0"/>
              <a:t> - </a:t>
            </a:r>
            <a:r>
              <a:rPr lang="ru-RU" dirty="0" smtClean="0"/>
              <a:t>находятся </a:t>
            </a:r>
            <a:r>
              <a:rPr lang="ru-RU" dirty="0"/>
              <a:t>под защитой государства.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3" y="981075"/>
            <a:ext cx="2994025" cy="4078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8" y="2781300"/>
            <a:ext cx="3084512" cy="38401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419475" y="2805113"/>
            <a:ext cx="2232025" cy="203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Папа и мама одинаково должны заботиться о детях и о их воспитании.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40200" y="5516563"/>
            <a:ext cx="4248150" cy="647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Дети так же должны заботиться о своих родителях на старости лет.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258</TotalTime>
  <Words>282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Verdana</vt:lpstr>
      <vt:lpstr>Wingdings 2</vt:lpstr>
      <vt:lpstr>Calibri</vt:lpstr>
      <vt:lpstr>Summer</vt:lpstr>
      <vt:lpstr>Summer</vt:lpstr>
      <vt:lpstr>Конституция Российской Федерации</vt:lpstr>
      <vt:lpstr>                         Статья 19     Все равны перед законом и судом </vt:lpstr>
      <vt:lpstr>                        Статья 20        Каждый имеет право на жизнь</vt:lpstr>
      <vt:lpstr>  Статья 23 Каждый имеет право на личную            жизнь</vt:lpstr>
      <vt:lpstr>Статья 25  Жилище неприкосновенно</vt:lpstr>
      <vt:lpstr>Статья 26 Каждый имеет право на пользование родным языком</vt:lpstr>
      <vt:lpstr>Статья 27  Каждый может свободно выезжать  и возвращаться в Российскую Федерацию </vt:lpstr>
      <vt:lpstr>Статья 31  Митинги и демонстрации </vt:lpstr>
      <vt:lpstr>Статья 38  </vt:lpstr>
      <vt:lpstr>Статья 42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Российской Федерации</dc:title>
  <cp:lastModifiedBy>Мама</cp:lastModifiedBy>
  <cp:revision>37</cp:revision>
  <dcterms:modified xsi:type="dcterms:W3CDTF">2013-04-11T17:59:37Z</dcterms:modified>
</cp:coreProperties>
</file>