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Угоняемость</a:t>
            </a:r>
            <a:r>
              <a:rPr lang="ru-RU" dirty="0" smtClean="0"/>
              <a:t> %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3239074803149609"/>
          <c:w val="0.77422391732283469"/>
          <c:h val="0.798859251968504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Угоняемость</c:v>
                </c:pt>
              </c:strCache>
            </c:strRef>
          </c:tx>
          <c:dPt>
            <c:idx val="0"/>
            <c:explosion val="17"/>
          </c:dPt>
          <c:dPt>
            <c:idx val="1"/>
            <c:explosion val="11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День</c:v>
                </c:pt>
                <c:pt idx="1">
                  <c:v>Вечер</c:v>
                </c:pt>
                <c:pt idx="2">
                  <c:v>Ночь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18.5</c:v>
                </c:pt>
                <c:pt idx="1">
                  <c:v>7.5</c:v>
                </c:pt>
                <c:pt idx="2">
                  <c:v>74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АвтоВАЗ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Ford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Chevrolet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534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Mitsubishi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515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Mazda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391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BMW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364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Honda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360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Toyota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315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Volkswagen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313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Mercedes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Nissan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Lexus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127</c:v>
                </c:pt>
              </c:numCache>
            </c:numRef>
          </c:val>
        </c:ser>
        <c:shape val="cylinder"/>
        <c:axId val="69508096"/>
        <c:axId val="69530368"/>
        <c:axId val="0"/>
      </c:bar3DChart>
      <c:catAx>
        <c:axId val="69508096"/>
        <c:scaling>
          <c:orientation val="minMax"/>
        </c:scaling>
        <c:axPos val="b"/>
        <c:tickLblPos val="nextTo"/>
        <c:crossAx val="69530368"/>
        <c:crosses val="autoZero"/>
        <c:auto val="1"/>
        <c:lblAlgn val="ctr"/>
        <c:lblOffset val="100"/>
      </c:catAx>
      <c:valAx>
        <c:axId val="69530368"/>
        <c:scaling>
          <c:orientation val="minMax"/>
        </c:scaling>
        <c:axPos val="l"/>
        <c:majorGridlines/>
        <c:numFmt formatCode="General" sourceLinked="1"/>
        <c:tickLblPos val="nextTo"/>
        <c:crossAx val="69508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Угоняемость</c:v>
                </c:pt>
              </c:strCache>
            </c:strRef>
          </c:tx>
          <c:marker>
            <c:symbol val="none"/>
          </c:marker>
          <c:cat>
            <c:strRef>
              <c:f>Лист1!$B$1:$M$1</c:f>
              <c:strCache>
                <c:ptCount val="12"/>
                <c:pt idx="0">
                  <c:v>АвтоВАЗ</c:v>
                </c:pt>
                <c:pt idx="1">
                  <c:v>Ford</c:v>
                </c:pt>
                <c:pt idx="2">
                  <c:v>Chevrolet</c:v>
                </c:pt>
                <c:pt idx="3">
                  <c:v>Mitsubishi</c:v>
                </c:pt>
                <c:pt idx="4">
                  <c:v>Mazda</c:v>
                </c:pt>
                <c:pt idx="5">
                  <c:v>BMW</c:v>
                </c:pt>
                <c:pt idx="6">
                  <c:v>Honda</c:v>
                </c:pt>
                <c:pt idx="7">
                  <c:v>Toyota</c:v>
                </c:pt>
                <c:pt idx="8">
                  <c:v>Volkswagen</c:v>
                </c:pt>
                <c:pt idx="9">
                  <c:v>Mercedes</c:v>
                </c:pt>
                <c:pt idx="10">
                  <c:v>Nissan</c:v>
                </c:pt>
                <c:pt idx="11">
                  <c:v>Lexus</c:v>
                </c:pt>
              </c:strCache>
            </c:strRef>
          </c:cat>
          <c:val>
            <c:numRef>
              <c:f>Лист1!$B$2:$M$2</c:f>
              <c:numCache>
                <c:formatCode>General</c:formatCode>
                <c:ptCount val="12"/>
                <c:pt idx="0">
                  <c:v>1368</c:v>
                </c:pt>
                <c:pt idx="1">
                  <c:v>708</c:v>
                </c:pt>
                <c:pt idx="2">
                  <c:v>534</c:v>
                </c:pt>
                <c:pt idx="3">
                  <c:v>515</c:v>
                </c:pt>
                <c:pt idx="4">
                  <c:v>391</c:v>
                </c:pt>
                <c:pt idx="5">
                  <c:v>364</c:v>
                </c:pt>
                <c:pt idx="6">
                  <c:v>360</c:v>
                </c:pt>
                <c:pt idx="7">
                  <c:v>315</c:v>
                </c:pt>
                <c:pt idx="8">
                  <c:v>313</c:v>
                </c:pt>
                <c:pt idx="9">
                  <c:v>206</c:v>
                </c:pt>
                <c:pt idx="10">
                  <c:v>200</c:v>
                </c:pt>
                <c:pt idx="11">
                  <c:v>127</c:v>
                </c:pt>
              </c:numCache>
            </c:numRef>
          </c:val>
        </c:ser>
        <c:dLbls/>
        <c:marker val="1"/>
        <c:axId val="118364032"/>
        <c:axId val="118372608"/>
      </c:lineChart>
      <c:catAx>
        <c:axId val="118364032"/>
        <c:scaling>
          <c:orientation val="minMax"/>
        </c:scaling>
        <c:axPos val="b"/>
        <c:numFmt formatCode="General" sourceLinked="1"/>
        <c:majorTickMark val="none"/>
        <c:tickLblPos val="nextTo"/>
        <c:crossAx val="118372608"/>
        <c:crosses val="autoZero"/>
        <c:auto val="1"/>
        <c:lblAlgn val="ctr"/>
        <c:lblOffset val="100"/>
      </c:catAx>
      <c:valAx>
        <c:axId val="1183726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183640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Частота</c:v>
                </c:pt>
              </c:strCache>
            </c:strRef>
          </c:tx>
          <c:marker>
            <c:symbol val="none"/>
          </c:marker>
          <c:cat>
            <c:strRef>
              <c:f>Лист1!$B$1:$M$1</c:f>
              <c:strCache>
                <c:ptCount val="12"/>
                <c:pt idx="0">
                  <c:v>АвтоВАЗ</c:v>
                </c:pt>
                <c:pt idx="1">
                  <c:v>Ford</c:v>
                </c:pt>
                <c:pt idx="2">
                  <c:v>Chevrolet</c:v>
                </c:pt>
                <c:pt idx="3">
                  <c:v>Mitsubishi</c:v>
                </c:pt>
                <c:pt idx="4">
                  <c:v>Mazda</c:v>
                </c:pt>
                <c:pt idx="5">
                  <c:v>BMW</c:v>
                </c:pt>
                <c:pt idx="6">
                  <c:v>Honda</c:v>
                </c:pt>
                <c:pt idx="7">
                  <c:v>Toyota</c:v>
                </c:pt>
                <c:pt idx="8">
                  <c:v>Volkswagen</c:v>
                </c:pt>
                <c:pt idx="9">
                  <c:v>Mercedes</c:v>
                </c:pt>
                <c:pt idx="10">
                  <c:v>Nissan</c:v>
                </c:pt>
                <c:pt idx="11">
                  <c:v>Lexus</c:v>
                </c:pt>
              </c:strCache>
            </c:strRef>
          </c:cat>
          <c:val>
            <c:numRef>
              <c:f>Лист1!$B$2:$M$2</c:f>
              <c:numCache>
                <c:formatCode>General</c:formatCode>
                <c:ptCount val="12"/>
                <c:pt idx="0">
                  <c:v>0.25328642800000001</c:v>
                </c:pt>
                <c:pt idx="1">
                  <c:v>0.13108683600000001</c:v>
                </c:pt>
                <c:pt idx="2">
                  <c:v>9.887058E-2</c:v>
                </c:pt>
                <c:pt idx="3">
                  <c:v>9.5352712000000006E-2</c:v>
                </c:pt>
                <c:pt idx="4">
                  <c:v>7.2394000999999999E-2</c:v>
                </c:pt>
                <c:pt idx="5">
                  <c:v>6.7394926999999993E-2</c:v>
                </c:pt>
                <c:pt idx="6">
                  <c:v>6.6654323000000001E-2</c:v>
                </c:pt>
                <c:pt idx="7">
                  <c:v>5.8322533000000003E-2</c:v>
                </c:pt>
                <c:pt idx="8">
                  <c:v>5.7952231E-2</c:v>
                </c:pt>
                <c:pt idx="9">
                  <c:v>3.8141084999999998E-2</c:v>
                </c:pt>
                <c:pt idx="10">
                  <c:v>3.7030180000000003E-2</c:v>
                </c:pt>
                <c:pt idx="11">
                  <c:v>2.3514164000000001E-2</c:v>
                </c:pt>
              </c:numCache>
            </c:numRef>
          </c:val>
        </c:ser>
        <c:dLbls/>
        <c:marker val="1"/>
        <c:axId val="58158464"/>
        <c:axId val="70810624"/>
      </c:lineChart>
      <c:catAx>
        <c:axId val="58158464"/>
        <c:scaling>
          <c:orientation val="minMax"/>
        </c:scaling>
        <c:axPos val="b"/>
        <c:numFmt formatCode="General" sourceLinked="1"/>
        <c:majorTickMark val="none"/>
        <c:tickLblPos val="nextTo"/>
        <c:crossAx val="70810624"/>
        <c:crosses val="autoZero"/>
        <c:auto val="1"/>
        <c:lblAlgn val="ctr"/>
        <c:lblOffset val="100"/>
      </c:catAx>
      <c:valAx>
        <c:axId val="70810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81584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Частота %</c:v>
                </c:pt>
              </c:strCache>
            </c:strRef>
          </c:tx>
          <c:marker>
            <c:symbol val="none"/>
          </c:marker>
          <c:cat>
            <c:strRef>
              <c:f>Лист1!$B$1:$M$1</c:f>
              <c:strCache>
                <c:ptCount val="12"/>
                <c:pt idx="0">
                  <c:v>АвтоВАЗ</c:v>
                </c:pt>
                <c:pt idx="1">
                  <c:v>Ford</c:v>
                </c:pt>
                <c:pt idx="2">
                  <c:v>Chevrolet</c:v>
                </c:pt>
                <c:pt idx="3">
                  <c:v>Mitsubishi</c:v>
                </c:pt>
                <c:pt idx="4">
                  <c:v>Mazda</c:v>
                </c:pt>
                <c:pt idx="5">
                  <c:v>BMW</c:v>
                </c:pt>
                <c:pt idx="6">
                  <c:v>Honda</c:v>
                </c:pt>
                <c:pt idx="7">
                  <c:v>Toyota</c:v>
                </c:pt>
                <c:pt idx="8">
                  <c:v>Volkswagen</c:v>
                </c:pt>
                <c:pt idx="9">
                  <c:v>Mercedes</c:v>
                </c:pt>
                <c:pt idx="10">
                  <c:v>Nissan</c:v>
                </c:pt>
                <c:pt idx="11">
                  <c:v>Lexus</c:v>
                </c:pt>
              </c:strCache>
            </c:strRef>
          </c:cat>
          <c:val>
            <c:numRef>
              <c:f>Лист1!$B$2:$M$2</c:f>
              <c:numCache>
                <c:formatCode>General</c:formatCode>
                <c:ptCount val="12"/>
                <c:pt idx="0">
                  <c:v>25.328642840000001</c:v>
                </c:pt>
                <c:pt idx="1">
                  <c:v>13.108683579999999</c:v>
                </c:pt>
                <c:pt idx="2">
                  <c:v>9.8870579519999993</c:v>
                </c:pt>
                <c:pt idx="3">
                  <c:v>9.5352712460000006</c:v>
                </c:pt>
                <c:pt idx="4">
                  <c:v>7.2394001110000001</c:v>
                </c:pt>
                <c:pt idx="5">
                  <c:v>6.7394926870000003</c:v>
                </c:pt>
                <c:pt idx="6">
                  <c:v>6.6654323270000004</c:v>
                </c:pt>
                <c:pt idx="7">
                  <c:v>5.8322532860000003</c:v>
                </c:pt>
                <c:pt idx="8">
                  <c:v>5.795223107</c:v>
                </c:pt>
                <c:pt idx="9">
                  <c:v>3.814108498</c:v>
                </c:pt>
                <c:pt idx="10">
                  <c:v>3.7030179599999999</c:v>
                </c:pt>
                <c:pt idx="11">
                  <c:v>2.3514164040000001</c:v>
                </c:pt>
              </c:numCache>
            </c:numRef>
          </c:val>
        </c:ser>
        <c:dLbls/>
        <c:marker val="1"/>
        <c:axId val="60110336"/>
        <c:axId val="71240320"/>
      </c:lineChart>
      <c:catAx>
        <c:axId val="60110336"/>
        <c:scaling>
          <c:orientation val="minMax"/>
        </c:scaling>
        <c:axPos val="b"/>
        <c:numFmt formatCode="General" sourceLinked="1"/>
        <c:majorTickMark val="none"/>
        <c:tickLblPos val="nextTo"/>
        <c:crossAx val="71240320"/>
        <c:crosses val="autoZero"/>
        <c:auto val="1"/>
        <c:lblAlgn val="ctr"/>
        <c:lblOffset val="100"/>
      </c:catAx>
      <c:valAx>
        <c:axId val="712403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011033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ru-RU" dirty="0" smtClean="0"/>
              <a:t>Работа по статистике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1752600"/>
          </a:xfrm>
        </p:spPr>
        <p:txBody>
          <a:bodyPr/>
          <a:lstStyle/>
          <a:p>
            <a:r>
              <a:rPr lang="ru-RU" dirty="0" smtClean="0"/>
              <a:t>Ученика 9а класса</a:t>
            </a:r>
          </a:p>
          <a:p>
            <a:r>
              <a:rPr lang="ru-RU" dirty="0" smtClean="0"/>
              <a:t>Фоломеева Никиты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Статистика угонов автомобилей в </a:t>
            </a:r>
            <a:br>
              <a:rPr lang="ru-RU" dirty="0" smtClean="0"/>
            </a:br>
            <a:r>
              <a:rPr lang="ru-RU" dirty="0" smtClean="0"/>
              <a:t>С-ПБ за 2010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Статистика угонов в СПб показывает, что</a:t>
            </a:r>
          </a:p>
          <a:p>
            <a:pPr>
              <a:buNone/>
            </a:pPr>
            <a:r>
              <a:rPr lang="ru-RU" dirty="0" smtClean="0"/>
              <a:t>вероятность угона в нашем городе даже выше </a:t>
            </a:r>
          </a:p>
          <a:p>
            <a:pPr>
              <a:buNone/>
            </a:pPr>
            <a:r>
              <a:rPr lang="ru-RU" dirty="0" smtClean="0"/>
              <a:t>чем в Москве. При этом Петербург занимает </a:t>
            </a:r>
          </a:p>
          <a:p>
            <a:pPr>
              <a:buNone/>
            </a:pPr>
            <a:r>
              <a:rPr lang="ru-RU" dirty="0" smtClean="0"/>
              <a:t>первое место в России по количеству </a:t>
            </a:r>
          </a:p>
          <a:p>
            <a:pPr>
              <a:buNone/>
            </a:pPr>
            <a:r>
              <a:rPr lang="ru-RU" dirty="0" smtClean="0"/>
              <a:t>интеллектуальных угонов - в основном </a:t>
            </a:r>
          </a:p>
          <a:p>
            <a:pPr>
              <a:buNone/>
            </a:pPr>
            <a:r>
              <a:rPr lang="ru-RU" dirty="0" smtClean="0"/>
              <a:t>интеллектуальный взлом используется для угона</a:t>
            </a:r>
          </a:p>
          <a:p>
            <a:pPr>
              <a:buNone/>
            </a:pPr>
            <a:r>
              <a:rPr lang="ru-RU" dirty="0" smtClean="0"/>
              <a:t>автомобилей стоимостью от 1,5 </a:t>
            </a:r>
            <a:r>
              <a:rPr lang="ru-RU" dirty="0" err="1" smtClean="0"/>
              <a:t>млн</a:t>
            </a:r>
            <a:r>
              <a:rPr lang="ru-RU" dirty="0" smtClean="0"/>
              <a:t> рублей и </a:t>
            </a:r>
          </a:p>
          <a:p>
            <a:pPr>
              <a:buNone/>
            </a:pPr>
            <a:r>
              <a:rPr lang="ru-RU" dirty="0" smtClean="0"/>
              <a:t>выше: BMW X5 и X6, </a:t>
            </a:r>
            <a:r>
              <a:rPr lang="ru-RU" dirty="0" err="1" smtClean="0"/>
              <a:t>Toyota</a:t>
            </a:r>
            <a:r>
              <a:rPr lang="ru-RU" dirty="0" smtClean="0"/>
              <a:t> </a:t>
            </a:r>
            <a:r>
              <a:rPr lang="ru-RU" dirty="0" err="1" smtClean="0"/>
              <a:t>Land</a:t>
            </a:r>
            <a:r>
              <a:rPr lang="ru-RU" dirty="0" smtClean="0"/>
              <a:t> </a:t>
            </a:r>
            <a:r>
              <a:rPr lang="ru-RU" dirty="0" err="1" smtClean="0"/>
              <a:t>Cruiser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Volkswagen</a:t>
            </a:r>
            <a:r>
              <a:rPr lang="ru-RU" dirty="0" smtClean="0"/>
              <a:t> </a:t>
            </a:r>
            <a:r>
              <a:rPr lang="ru-RU" dirty="0" err="1" smtClean="0"/>
              <a:t>Touareg</a:t>
            </a:r>
            <a:r>
              <a:rPr lang="ru-RU" dirty="0" smtClean="0"/>
              <a:t>, </a:t>
            </a:r>
            <a:r>
              <a:rPr lang="ru-RU" dirty="0" err="1" smtClean="0"/>
              <a:t>Lexus</a:t>
            </a:r>
            <a:r>
              <a:rPr lang="ru-RU" dirty="0" smtClean="0"/>
              <a:t> GX. Что тут скажешь – </a:t>
            </a:r>
          </a:p>
          <a:p>
            <a:pPr>
              <a:buNone/>
            </a:pPr>
            <a:r>
              <a:rPr lang="ru-RU" dirty="0" smtClean="0"/>
              <a:t>культурная столица как никак :)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ru-RU" dirty="0" smtClean="0"/>
              <a:t>Время суток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" y="4929198"/>
            <a:ext cx="6758006" cy="20431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По времени суток данных по Питеру нет, но</a:t>
            </a:r>
          </a:p>
          <a:p>
            <a:pPr>
              <a:buNone/>
            </a:pPr>
            <a:r>
              <a:rPr lang="ru-RU" dirty="0" smtClean="0"/>
              <a:t>если смотреть на Москву - 74% машин </a:t>
            </a:r>
          </a:p>
          <a:p>
            <a:pPr>
              <a:buNone/>
            </a:pPr>
            <a:r>
              <a:rPr lang="ru-RU" dirty="0" smtClean="0"/>
              <a:t>угоняются ночью, 18,5% - днем и 7,5% - </a:t>
            </a:r>
          </a:p>
          <a:p>
            <a:pPr>
              <a:buNone/>
            </a:pPr>
            <a:r>
              <a:rPr lang="ru-RU" dirty="0" smtClean="0"/>
              <a:t>вечером.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8572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Самые угоняемые автомобили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275747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1) АвтоВАЗ — 1368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en-US" dirty="0" smtClean="0"/>
              <a:t>Ford — 708</a:t>
            </a:r>
            <a:br>
              <a:rPr lang="en-US" dirty="0" smtClean="0"/>
            </a:br>
            <a:r>
              <a:rPr lang="en-US" dirty="0" smtClean="0"/>
              <a:t>3) Chevrolet — 534</a:t>
            </a:r>
            <a:br>
              <a:rPr lang="en-US" dirty="0" smtClean="0"/>
            </a:br>
            <a:r>
              <a:rPr lang="en-US" dirty="0" smtClean="0"/>
              <a:t>4) Mitsubishi — 515</a:t>
            </a:r>
            <a:br>
              <a:rPr lang="en-US" dirty="0" smtClean="0"/>
            </a:br>
            <a:r>
              <a:rPr lang="en-US" dirty="0" smtClean="0"/>
              <a:t>5) Mazda — 391</a:t>
            </a:r>
            <a:br>
              <a:rPr lang="en-US" dirty="0" smtClean="0"/>
            </a:br>
            <a:r>
              <a:rPr lang="en-US" dirty="0" smtClean="0"/>
              <a:t>6) BMW — 364</a:t>
            </a:r>
            <a:br>
              <a:rPr lang="en-US" dirty="0" smtClean="0"/>
            </a:br>
            <a:r>
              <a:rPr lang="en-US" dirty="0" smtClean="0"/>
              <a:t>7) Honda — 360</a:t>
            </a:r>
            <a:br>
              <a:rPr lang="en-US" dirty="0" smtClean="0"/>
            </a:br>
            <a:r>
              <a:rPr lang="en-US" dirty="0" smtClean="0"/>
              <a:t>8) Toyota — 315</a:t>
            </a:r>
            <a:br>
              <a:rPr lang="en-US" dirty="0" smtClean="0"/>
            </a:br>
            <a:r>
              <a:rPr lang="en-US" dirty="0" smtClean="0"/>
              <a:t>9) Volkswagen — 313</a:t>
            </a:r>
            <a:br>
              <a:rPr lang="en-US" dirty="0" smtClean="0"/>
            </a:br>
            <a:r>
              <a:rPr lang="en-US" dirty="0" smtClean="0"/>
              <a:t>10) Mercedes — 206</a:t>
            </a:r>
            <a:br>
              <a:rPr lang="en-US" dirty="0" smtClean="0"/>
            </a:br>
            <a:r>
              <a:rPr lang="en-US" dirty="0" smtClean="0"/>
              <a:t>11) Nissan — 200</a:t>
            </a:r>
            <a:br>
              <a:rPr lang="en-US" dirty="0" smtClean="0"/>
            </a:br>
            <a:r>
              <a:rPr lang="en-US" dirty="0" smtClean="0"/>
              <a:t>12) Lexus — 127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786050" y="18573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6143644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за 2010 год официально в городе было угнано около 7400 машин.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Общий ряд данных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4000504"/>
          <a:ext cx="9037638" cy="2000264"/>
        </p:xfrm>
        <a:graphic>
          <a:graphicData uri="http://schemas.openxmlformats.org/presentationml/2006/ole">
            <p:oleObj spid="_x0000_s1026" name="Лист" r:id="rId3" imgW="8810608" imgH="771457" progId="Excel.Shee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3143248"/>
            <a:ext cx="4392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Таблица распределения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1435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АвтоВАЗ, </a:t>
            </a:r>
            <a:r>
              <a:rPr lang="en-US" sz="1600" dirty="0" smtClean="0"/>
              <a:t>Ford</a:t>
            </a:r>
            <a:r>
              <a:rPr lang="ru-RU" sz="1600" dirty="0" smtClean="0"/>
              <a:t>, </a:t>
            </a:r>
            <a:r>
              <a:rPr lang="en-US" sz="1600" dirty="0" smtClean="0"/>
              <a:t>Chevrolet</a:t>
            </a:r>
            <a:r>
              <a:rPr lang="ru-RU" sz="1600" dirty="0" smtClean="0"/>
              <a:t>,</a:t>
            </a:r>
            <a:r>
              <a:rPr lang="en-US" sz="1600" dirty="0" smtClean="0"/>
              <a:t> Mitsubishi</a:t>
            </a:r>
            <a:r>
              <a:rPr lang="ru-RU" sz="1600" dirty="0" smtClean="0"/>
              <a:t>,</a:t>
            </a:r>
            <a:r>
              <a:rPr lang="en-US" sz="1600" dirty="0" smtClean="0"/>
              <a:t> Mazda</a:t>
            </a:r>
            <a:r>
              <a:rPr lang="ru-RU" sz="1600" dirty="0" smtClean="0"/>
              <a:t>,</a:t>
            </a:r>
            <a:r>
              <a:rPr lang="en-US" sz="1600" dirty="0" smtClean="0"/>
              <a:t> BMW</a:t>
            </a:r>
            <a:r>
              <a:rPr lang="ru-RU" sz="1600" dirty="0" smtClean="0"/>
              <a:t>,</a:t>
            </a:r>
            <a:r>
              <a:rPr lang="en-US" sz="1600" dirty="0" smtClean="0"/>
              <a:t> Honda</a:t>
            </a:r>
            <a:r>
              <a:rPr lang="ru-RU" sz="1600" dirty="0" smtClean="0"/>
              <a:t>,</a:t>
            </a:r>
            <a:r>
              <a:rPr lang="en-US" sz="1600" dirty="0" smtClean="0"/>
              <a:t> Toyota</a:t>
            </a:r>
            <a:r>
              <a:rPr lang="ru-RU" sz="1600" dirty="0" smtClean="0"/>
              <a:t>,</a:t>
            </a:r>
            <a:r>
              <a:rPr lang="en-US" sz="1600" dirty="0" smtClean="0"/>
              <a:t> Volkswagen</a:t>
            </a:r>
            <a:r>
              <a:rPr lang="ru-RU" sz="1600" dirty="0" smtClean="0"/>
              <a:t>,</a:t>
            </a:r>
            <a:r>
              <a:rPr lang="en-US" sz="1600" dirty="0" smtClean="0"/>
              <a:t> Mercedes</a:t>
            </a:r>
            <a:r>
              <a:rPr lang="ru-RU" sz="1600" dirty="0" smtClean="0"/>
              <a:t>,</a:t>
            </a:r>
            <a:r>
              <a:rPr lang="en-US" sz="1600" dirty="0" smtClean="0"/>
              <a:t> Nissan</a:t>
            </a:r>
            <a:r>
              <a:rPr lang="ru-RU" sz="1600" dirty="0" smtClean="0"/>
              <a:t>,</a:t>
            </a:r>
            <a:r>
              <a:rPr lang="en-US" sz="1600" dirty="0" smtClean="0"/>
              <a:t> Lexus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1357298"/>
            <a:ext cx="5498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Сгруппированный ряд данных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14311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АвтоВАЗ-1368, </a:t>
            </a:r>
            <a:r>
              <a:rPr lang="en-US" dirty="0" smtClean="0"/>
              <a:t>Ford</a:t>
            </a:r>
            <a:r>
              <a:rPr lang="ru-RU" dirty="0" smtClean="0"/>
              <a:t>-708, </a:t>
            </a:r>
            <a:r>
              <a:rPr lang="en-US" dirty="0" smtClean="0"/>
              <a:t>Chevrolet</a:t>
            </a:r>
            <a:r>
              <a:rPr lang="ru-RU" dirty="0" smtClean="0"/>
              <a:t>-534,</a:t>
            </a:r>
            <a:r>
              <a:rPr lang="en-US" dirty="0" smtClean="0"/>
              <a:t> Mitsubishi</a:t>
            </a:r>
            <a:r>
              <a:rPr lang="ru-RU" dirty="0" smtClean="0"/>
              <a:t>-515,</a:t>
            </a:r>
            <a:r>
              <a:rPr lang="en-US" dirty="0" smtClean="0"/>
              <a:t> Mazda</a:t>
            </a:r>
            <a:r>
              <a:rPr lang="ru-RU" dirty="0" smtClean="0"/>
              <a:t>-391,</a:t>
            </a:r>
            <a:r>
              <a:rPr lang="en-US" dirty="0" smtClean="0"/>
              <a:t> BMW</a:t>
            </a:r>
            <a:r>
              <a:rPr lang="ru-RU" dirty="0" smtClean="0"/>
              <a:t>-364,</a:t>
            </a:r>
            <a:r>
              <a:rPr lang="en-US" dirty="0" smtClean="0"/>
              <a:t> Honda</a:t>
            </a:r>
            <a:r>
              <a:rPr lang="ru-RU" dirty="0" smtClean="0"/>
              <a:t>-315,</a:t>
            </a:r>
            <a:r>
              <a:rPr lang="en-US" dirty="0" smtClean="0"/>
              <a:t> Toyota</a:t>
            </a:r>
            <a:r>
              <a:rPr lang="ru-RU" dirty="0" smtClean="0"/>
              <a:t>-313,</a:t>
            </a:r>
            <a:r>
              <a:rPr lang="en-US" dirty="0" smtClean="0"/>
              <a:t> Volkswagen</a:t>
            </a:r>
            <a:r>
              <a:rPr lang="ru-RU" dirty="0" smtClean="0"/>
              <a:t>-206,</a:t>
            </a:r>
            <a:r>
              <a:rPr lang="en-US" dirty="0" smtClean="0"/>
              <a:t> Mercedes</a:t>
            </a:r>
            <a:r>
              <a:rPr lang="ru-RU" dirty="0" smtClean="0"/>
              <a:t>-206,</a:t>
            </a:r>
            <a:r>
              <a:rPr lang="en-US" dirty="0" smtClean="0"/>
              <a:t> Nissan</a:t>
            </a:r>
            <a:r>
              <a:rPr lang="ru-RU" dirty="0" smtClean="0"/>
              <a:t>-200,</a:t>
            </a:r>
            <a:r>
              <a:rPr lang="en-US" dirty="0" smtClean="0"/>
              <a:t> Lexus</a:t>
            </a:r>
            <a:r>
              <a:rPr lang="ru-RU" dirty="0" smtClean="0"/>
              <a:t>-127.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Многоугольники частот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1643050"/>
          <a:ext cx="721523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Многоугольники частот</a:t>
            </a:r>
            <a:br>
              <a:rPr lang="ru-RU" sz="3200" dirty="0" smtClean="0"/>
            </a:br>
            <a:r>
              <a:rPr lang="ru-RU" sz="3200" dirty="0" smtClean="0"/>
              <a:t>(Частота)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1285860"/>
          <a:ext cx="76438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Многоугольники частот</a:t>
            </a:r>
            <a:br>
              <a:rPr lang="ru-RU" sz="3200" dirty="0" smtClean="0"/>
            </a:br>
            <a:r>
              <a:rPr lang="ru-RU" sz="3200" dirty="0" smtClean="0"/>
              <a:t>(частота %)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0100" y="1285860"/>
          <a:ext cx="707236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Какая бы интеллектуальная защита у вас не </a:t>
            </a:r>
          </a:p>
          <a:p>
            <a:pPr>
              <a:buNone/>
            </a:pPr>
            <a:r>
              <a:rPr lang="ru-RU" dirty="0" smtClean="0"/>
              <a:t>стояла на автомобиле, настоятельно </a:t>
            </a:r>
          </a:p>
          <a:p>
            <a:pPr>
              <a:buNone/>
            </a:pPr>
            <a:r>
              <a:rPr lang="ru-RU" dirty="0" smtClean="0"/>
              <a:t>рекомендуется оформить на него страховку. </a:t>
            </a:r>
          </a:p>
          <a:p>
            <a:pPr>
              <a:buNone/>
            </a:pPr>
            <a:r>
              <a:rPr lang="ru-RU" dirty="0" smtClean="0"/>
              <a:t>Конечно, нервные клетки это не вернет, но </a:t>
            </a:r>
          </a:p>
          <a:p>
            <a:pPr>
              <a:buNone/>
            </a:pPr>
            <a:r>
              <a:rPr lang="ru-RU" dirty="0" smtClean="0"/>
              <a:t>денежную компенсацию вы получите.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252</Words>
  <PresentationFormat>Экран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 Microsoft Office Excel</vt:lpstr>
      <vt:lpstr>Работа по статистике</vt:lpstr>
      <vt:lpstr>Статистика угонов автомобилей в  С-ПБ за 2010 год</vt:lpstr>
      <vt:lpstr>Время суток</vt:lpstr>
      <vt:lpstr>Самые угоняемые автомобили</vt:lpstr>
      <vt:lpstr>Общий ряд данных</vt:lpstr>
      <vt:lpstr>Многоугольники частот</vt:lpstr>
      <vt:lpstr>Многоугольники частот (Частота)</vt:lpstr>
      <vt:lpstr>Многоугольники частот (частота %)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по статистике</dc:title>
  <dc:creator>никиш</dc:creator>
  <cp:lastModifiedBy>никиш</cp:lastModifiedBy>
  <cp:revision>14</cp:revision>
  <dcterms:created xsi:type="dcterms:W3CDTF">2012-04-10T17:13:00Z</dcterms:created>
  <dcterms:modified xsi:type="dcterms:W3CDTF">2012-04-11T17:47:03Z</dcterms:modified>
</cp:coreProperties>
</file>