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303" r:id="rId2"/>
    <p:sldId id="304" r:id="rId3"/>
    <p:sldId id="305" r:id="rId4"/>
    <p:sldId id="306" r:id="rId5"/>
    <p:sldId id="307" r:id="rId6"/>
    <p:sldId id="286" r:id="rId7"/>
    <p:sldId id="291" r:id="rId8"/>
    <p:sldId id="292" r:id="rId9"/>
    <p:sldId id="30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CC"/>
    <a:srgbClr val="9933FF"/>
    <a:srgbClr val="3333CC"/>
    <a:srgbClr val="2292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2" autoAdjust="0"/>
    <p:restoredTop sz="94660"/>
  </p:normalViewPr>
  <p:slideViewPr>
    <p:cSldViewPr>
      <p:cViewPr>
        <p:scale>
          <a:sx n="66" d="100"/>
          <a:sy n="66" d="100"/>
        </p:scale>
        <p:origin x="-73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065D40-F274-440D-AA45-CA4FDD737C16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23A46-F55B-4F6A-8FC9-F4736CAB77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C84BA9-5620-413B-9A38-2F56CE502F58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41BA6-869C-4068-814A-577E97BE43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C42752-30DE-46AB-A37D-6730E3D55418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27035-D208-4390-A3DC-596D056A93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17EC6-87B9-43D9-8E05-6AF3921DB06D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7DDFF-FBB3-45BB-8603-28F26DC6DF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231402-8C93-4178-9BDA-694F59CED2DE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23EEFD00-0434-4380-8C1D-728A7848AA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28EDC-6AAB-4659-84CA-CD786F5C8B99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5119F-3B01-4F7B-8FF5-E2428CCCAF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3A933-F33D-4F87-93EC-0FE77D464474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2B934-3E69-49FB-858B-55F9D13A2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8A3944-BB9C-4F7A-93D8-1932E4587810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21A90-28A5-40FC-8810-0E6C9DAC1F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0B9E6-C160-4680-A73D-248A23FE66E1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0B00E-5D8B-4A63-97AD-9ED80433C6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7A61E-370D-416F-91D6-3FD63BD810C2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CE1EF-100D-49B2-8AA2-613A159503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00182-F8EB-410A-AC8D-7D09CD74DC5F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2EA88-128F-47DD-A0CB-DDD4679CEF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5995748-CD5F-4898-9284-B7629ABB1F3D}" type="datetimeFigureOut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E17CC81-E682-4A50-A710-CC5AD50C31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28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Статистика</a:t>
            </a:r>
          </a:p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Половозрастной состав населения России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60648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Введение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484784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Одно из главных последствий динамики демографических процессов в России, помимо сокращения численности населения, – его старение. В настоящее время население России уже является демографически старым: доля лиц в возрасте 60 лет и старше, по данным переписи населения 2002 г., превышает 15%. За период с 1989 по 2002 гг. средний возраст россиянина вырос на 3 года, до 37,7 лет. При этом средний возраст населения России увеличивался не за счет роста средней продолжительности жизни, а из-за уменьшения количества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" y="-1"/>
          <a:ext cx="9290252" cy="6858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2967"/>
                <a:gridCol w="796103"/>
                <a:gridCol w="892405"/>
                <a:gridCol w="940557"/>
                <a:gridCol w="988707"/>
                <a:gridCol w="988707"/>
                <a:gridCol w="988707"/>
                <a:gridCol w="872924"/>
                <a:gridCol w="1019175"/>
              </a:tblGrid>
              <a:tr h="106884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Варианта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0-5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5-15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15-25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ru-RU" sz="2000" dirty="0" smtClean="0"/>
                        <a:t>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25-45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45-60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60-80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Более 80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Сумма</a:t>
                      </a:r>
                      <a:endParaRPr lang="ru-RU" sz="2000" dirty="0"/>
                    </a:p>
                  </a:txBody>
                  <a:tcPr/>
                </a:tc>
              </a:tr>
              <a:tr h="12237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Кратность (тыс. чел)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7450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12105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21438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35296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27081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31279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8351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143000</a:t>
                      </a:r>
                      <a:endParaRPr lang="ru-RU" sz="2000" dirty="0"/>
                    </a:p>
                  </a:txBody>
                  <a:tcPr/>
                </a:tc>
              </a:tr>
              <a:tr h="78901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Частота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0.052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0.085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0.15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0.247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0.19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0.218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0.058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</a:tr>
              <a:tr h="13454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Частота в процентах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5.2%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8.5%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24.7%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21.8%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5.8%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100%</a:t>
                      </a:r>
                      <a:endParaRPr lang="ru-RU" sz="2000" dirty="0"/>
                    </a:p>
                  </a:txBody>
                  <a:tcPr/>
                </a:tc>
              </a:tr>
              <a:tr h="61259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Мода</a:t>
                      </a:r>
                      <a:endParaRPr lang="ru-RU" sz="16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25 до 45 лет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61259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Размах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80 лет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59317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Медиана</a:t>
                      </a:r>
                      <a:endParaRPr lang="ru-RU" sz="16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</a:t>
                      </a:r>
                      <a:r>
                        <a:rPr lang="ru-RU" sz="2400" baseline="0" dirty="0" smtClean="0"/>
                        <a:t> 25 до 45 лет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61259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Ср.знач.</a:t>
                      </a:r>
                      <a:endParaRPr lang="ru-RU" sz="16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25 до 45 лет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483" name="Диаграмма" r:id="rId3" imgW="6096120" imgH="406704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1506" name="Диаграмма" r:id="rId3" imgW="6096120" imgH="406704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540552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Половозрастной  состав населения  России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323850" y="860425"/>
            <a:ext cx="8591550" cy="5803900"/>
            <a:chOff x="323850" y="860425"/>
            <a:chExt cx="8591550" cy="5803900"/>
          </a:xfrm>
        </p:grpSpPr>
        <p:pic>
          <p:nvPicPr>
            <p:cNvPr id="11267" name="Picture 7" descr="C:\Users\Николай\Desktop\s640x480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39975" y="3644900"/>
              <a:ext cx="4535488" cy="301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68" name="Picture 8" descr="C:\Users\Николай\Desktop\s640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850" y="860425"/>
              <a:ext cx="4032250" cy="268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69" name="Picture 9" descr="C:\Users\Николай\Desktop\480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6463" y="863600"/>
              <a:ext cx="4198937" cy="263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357188" y="1714500"/>
          <a:ext cx="3711576" cy="2476500"/>
        </p:xfrm>
        <a:graphic>
          <a:graphicData uri="http://schemas.openxmlformats.org/presentationml/2006/ole">
            <p:oleObj spid="_x0000_s1026" name="Диаграмма" r:id="rId3" imgW="6096000" imgH="4067057" progId="MSGraph.Chart.8">
              <p:embed followColorScheme="full"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1000459" y="1428750"/>
            <a:ext cx="1099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2000 </a:t>
            </a:r>
            <a:r>
              <a:rPr lang="ru-RU" dirty="0"/>
              <a:t>год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786063" y="1714500"/>
          <a:ext cx="3690937" cy="2460625"/>
        </p:xfrm>
        <a:graphic>
          <a:graphicData uri="http://schemas.openxmlformats.org/presentationml/2006/ole">
            <p:oleObj spid="_x0000_s1027" name="Диаграмма" r:id="rId4" imgW="6096000" imgH="4067057" progId="MSGraph.Chart.8">
              <p:embed followColorScheme="full"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786438" y="1643063"/>
          <a:ext cx="3786187" cy="2524125"/>
        </p:xfrm>
        <a:graphic>
          <a:graphicData uri="http://schemas.openxmlformats.org/presentationml/2006/ole">
            <p:oleObj spid="_x0000_s1028" name="Диаграмма" r:id="rId5" imgW="6096000" imgH="4067057" progId="MSGraph.Chart.8">
              <p:embed followColorScheme="full"/>
            </p:oleObj>
          </a:graphicData>
        </a:graphic>
      </p:graphicFrame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4072274" y="1428750"/>
            <a:ext cx="1099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2005 </a:t>
            </a:r>
            <a:r>
              <a:rPr lang="ru-RU" dirty="0"/>
              <a:t>год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7144084" y="1428750"/>
            <a:ext cx="1099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2010 </a:t>
            </a:r>
            <a:r>
              <a:rPr lang="ru-RU" dirty="0"/>
              <a:t>год</a:t>
            </a:r>
          </a:p>
        </p:txBody>
      </p:sp>
      <p:graphicFrame>
        <p:nvGraphicFramePr>
          <p:cNvPr id="9" name="Group 43"/>
          <p:cNvGraphicFramePr>
            <a:graphicFrameLocks noGrp="1"/>
          </p:cNvGraphicFramePr>
          <p:nvPr/>
        </p:nvGraphicFramePr>
        <p:xfrm>
          <a:off x="611560" y="4365104"/>
          <a:ext cx="7992888" cy="2042916"/>
        </p:xfrm>
        <a:graphic>
          <a:graphicData uri="http://schemas.openxmlformats.org/drawingml/2006/table">
            <a:tbl>
              <a:tblPr/>
              <a:tblGrid>
                <a:gridCol w="1480220"/>
                <a:gridCol w="6512668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– 16 лет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(дети и подростки)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– 54 (59) лет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(трудоспособное население)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(60) и более лет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(пенсионеры)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691680" y="188640"/>
            <a:ext cx="597650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Возрастной  состав  населения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000125"/>
            <a:ext cx="91440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Доля разных возрастных  групп в населении Российской Федерации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25"/>
                            </p:stCondLst>
                            <p:childTnLst>
                              <p:par>
                                <p:cTn id="1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825"/>
                            </p:stCondLst>
                            <p:childTnLst>
                              <p:par>
                                <p:cTn id="3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6" grpId="0"/>
      <p:bldP spid="1029" grpId="0"/>
      <p:bldOleChart spid="1027" grpId="0"/>
      <p:bldOleChart spid="1028" grpId="0"/>
      <p:bldP spid="1030" grpId="0"/>
      <p:bldP spid="103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000125"/>
            <a:ext cx="8429625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214290"/>
            <a:ext cx="597650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Возрастной  состав  населения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8694" y="332656"/>
            <a:ext cx="1911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412776"/>
            <a:ext cx="80445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sz="2000" dirty="0" smtClean="0"/>
              <a:t>Начиная с 1997 по 2011 года демографическая ситуация в стране   ухудшилась и продолжает ухудшаться вследствие вредных привычек, плохой экологической ситуации и бедности. Количество  подростков до 18 лет и людей трудоспособного возраста сокращается, а количество пенсионеров увеличивается.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4149080"/>
            <a:ext cx="105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581128"/>
            <a:ext cx="878497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Зорин Д.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– 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Создание таблицы</a:t>
            </a:r>
          </a:p>
          <a:p>
            <a:pPr algn="ctr"/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Генералов Н. – создание графиков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Харитонов В. – болел…</a:t>
            </a:r>
          </a:p>
          <a:p>
            <a:pPr algn="ctr"/>
            <a:endParaRPr lang="ru-RU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736</TotalTime>
  <Words>294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Апекс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User</cp:lastModifiedBy>
  <cp:revision>90</cp:revision>
  <dcterms:created xsi:type="dcterms:W3CDTF">2009-04-11T17:13:48Z</dcterms:created>
  <dcterms:modified xsi:type="dcterms:W3CDTF">2012-04-17T13:42:34Z</dcterms:modified>
</cp:coreProperties>
</file>