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57" r:id="rId7"/>
    <p:sldId id="262" r:id="rId8"/>
    <p:sldId id="263" r:id="rId9"/>
    <p:sldId id="264" r:id="rId10"/>
    <p:sldId id="266" r:id="rId11"/>
    <p:sldId id="265"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8FBB868-9E5F-4150-A6F0-ED670947A318}" type="datetimeFigureOut">
              <a:rPr lang="ru-RU" smtClean="0"/>
              <a:pPr/>
              <a:t>12.02.2013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323F31-D5D4-46FA-9D59-466666279E3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FBB868-9E5F-4150-A6F0-ED670947A318}" type="datetimeFigureOut">
              <a:rPr lang="ru-RU" smtClean="0"/>
              <a:pPr/>
              <a:t>12.02.2013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323F31-D5D4-46FA-9D59-466666279E3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FBB868-9E5F-4150-A6F0-ED670947A318}" type="datetimeFigureOut">
              <a:rPr lang="ru-RU" smtClean="0"/>
              <a:pPr/>
              <a:t>12.02.2013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323F31-D5D4-46FA-9D59-466666279E3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FBB868-9E5F-4150-A6F0-ED670947A318}" type="datetimeFigureOut">
              <a:rPr lang="ru-RU" smtClean="0"/>
              <a:pPr/>
              <a:t>12.02.2013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323F31-D5D4-46FA-9D59-466666279E3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8FBB868-9E5F-4150-A6F0-ED670947A318}" type="datetimeFigureOut">
              <a:rPr lang="ru-RU" smtClean="0"/>
              <a:pPr/>
              <a:t>12.02.2013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323F31-D5D4-46FA-9D59-466666279E3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8FBB868-9E5F-4150-A6F0-ED670947A318}" type="datetimeFigureOut">
              <a:rPr lang="ru-RU" smtClean="0"/>
              <a:pPr/>
              <a:t>12.02.2013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323F31-D5D4-46FA-9D59-466666279E3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8FBB868-9E5F-4150-A6F0-ED670947A318}" type="datetimeFigureOut">
              <a:rPr lang="ru-RU" smtClean="0"/>
              <a:pPr/>
              <a:t>12.02.2013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D323F31-D5D4-46FA-9D59-466666279E3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8FBB868-9E5F-4150-A6F0-ED670947A318}" type="datetimeFigureOut">
              <a:rPr lang="ru-RU" smtClean="0"/>
              <a:pPr/>
              <a:t>12.02.2013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D323F31-D5D4-46FA-9D59-466666279E3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FBB868-9E5F-4150-A6F0-ED670947A318}" type="datetimeFigureOut">
              <a:rPr lang="ru-RU" smtClean="0"/>
              <a:pPr/>
              <a:t>12.02.2013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D323F31-D5D4-46FA-9D59-466666279E3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FBB868-9E5F-4150-A6F0-ED670947A318}" type="datetimeFigureOut">
              <a:rPr lang="ru-RU" smtClean="0"/>
              <a:pPr/>
              <a:t>12.02.2013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323F31-D5D4-46FA-9D59-466666279E3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FBB868-9E5F-4150-A6F0-ED670947A318}" type="datetimeFigureOut">
              <a:rPr lang="ru-RU" smtClean="0"/>
              <a:pPr/>
              <a:t>12.02.2013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323F31-D5D4-46FA-9D59-466666279E3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4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BB868-9E5F-4150-A6F0-ED670947A318}" type="datetimeFigureOut">
              <a:rPr lang="ru-RU" smtClean="0"/>
              <a:pPr/>
              <a:t>12.02.2013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23F31-D5D4-46FA-9D59-466666279E3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18900000" algn="bl" rotWithShape="0">
                    <a:prstClr val="black">
                      <a:alpha val="40000"/>
                    </a:prstClr>
                  </a:outerShdw>
                </a:effectLst>
                <a:latin typeface="Times New Roman" pitchFamily="18" charset="0"/>
                <a:cs typeface="Times New Roman" pitchFamily="18" charset="0"/>
              </a:rPr>
              <a:t>Кухня Франции</a:t>
            </a:r>
            <a:endParaRPr lang="ru-RU"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18900000" algn="bl" rotWithShape="0">
                  <a:prstClr val="black">
                    <a:alpha val="40000"/>
                  </a:prst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743200" y="5105400"/>
            <a:ext cx="6400800" cy="1752600"/>
          </a:xfrm>
        </p:spPr>
        <p:txBody>
          <a:bodyPr/>
          <a:lstStyle/>
          <a:p>
            <a:pPr algn="r"/>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Что же едят Французы и  чем знаменита их кухня?</a:t>
            </a:r>
            <a:endParaRPr lang="ru-RU"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Прямоугольник 3"/>
          <p:cNvSpPr/>
          <p:nvPr/>
        </p:nvSpPr>
        <p:spPr>
          <a:xfrm>
            <a:off x="1115616" y="476672"/>
            <a:ext cx="7812360" cy="1692771"/>
          </a:xfrm>
          <a:prstGeom prst="rect">
            <a:avLst/>
          </a:prstGeom>
        </p:spPr>
        <p:txBody>
          <a:bodyPr wrap="square">
            <a:spAutoFit/>
          </a:bodyPr>
          <a:lstStyle/>
          <a:p>
            <a:pPr indent="355600" algn="r"/>
            <a:r>
              <a:rPr lang="ru-RU" sz="4000" b="1" dirty="0" smtClean="0">
                <a:solidFill>
                  <a:schemeClr val="bg1"/>
                </a:solidFill>
              </a:rPr>
              <a:t>NOTA BENE: </a:t>
            </a:r>
            <a:r>
              <a:rPr lang="ru-RU" sz="4000" dirty="0" err="1" smtClean="0">
                <a:solidFill>
                  <a:schemeClr val="bg1"/>
                </a:solidFill>
              </a:rPr>
              <a:t>круассанов</a:t>
            </a:r>
            <a:r>
              <a:rPr lang="ru-RU" sz="4000" dirty="0" smtClean="0">
                <a:solidFill>
                  <a:schemeClr val="bg1"/>
                </a:solidFill>
              </a:rPr>
              <a:t> с начинкой не бывает, это ересь! </a:t>
            </a:r>
            <a:r>
              <a:rPr lang="ru-RU" sz="2400" i="1" dirty="0" smtClean="0">
                <a:solidFill>
                  <a:schemeClr val="bg1"/>
                </a:solidFill>
              </a:rPr>
              <a:t>(Прим. Автора)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060848"/>
            <a:ext cx="8229600" cy="4525963"/>
          </a:xfrm>
        </p:spPr>
        <p:txBody>
          <a:bodyPr>
            <a:normAutofit fontScale="55000" lnSpcReduction="20000"/>
          </a:bodyPr>
          <a:lstStyle/>
          <a:p>
            <a:r>
              <a:rPr lang="ru-RU" b="1" i="1" dirty="0" smtClean="0"/>
              <a:t>Лягушачьи лапки</a:t>
            </a:r>
          </a:p>
          <a:p>
            <a:endParaRPr lang="ru-RU" dirty="0" smtClean="0"/>
          </a:p>
          <a:p>
            <a:r>
              <a:rPr lang="ru-RU" dirty="0" smtClean="0"/>
              <a:t>Для иностранцев французская кухня — это, прежде всего, экзотика. Но перед тем, как отправляться во Францию за новыми вкусовыми ощущениями, убедитесь, что вы готовы на гастрономические эксперименты. Моллюски, устрицы, мидии, улитки могут оказаться непривычным для нашего желудка угощением. Впрочем, как уверяют истинные гурманы, только непосвященные презрительно морщат нос и отворачиваются от экзотических деликатесов, в особенности, от знаменитых лягушачьих лапок. </a:t>
            </a:r>
          </a:p>
          <a:p>
            <a:endParaRPr lang="ru-RU" dirty="0" smtClean="0"/>
          </a:p>
          <a:p>
            <a:r>
              <a:rPr lang="ru-RU" dirty="0" smtClean="0"/>
              <a:t>Ироничное прозвище «лягушатники» французы получили именно благодаря пристрастию употреблять в пищу </a:t>
            </a:r>
            <a:r>
              <a:rPr lang="ru-RU" dirty="0" err="1" smtClean="0"/>
              <a:t>окорочка</a:t>
            </a:r>
            <a:r>
              <a:rPr lang="ru-RU" dirty="0" smtClean="0"/>
              <a:t> специально выведенных «мясных» пород лягушек. Мясо у этих амфибий очень нежное, напоминает куриное, к тому же оно низкокалорийное и содержит массу питательных и полезных веществ. Лягушачьи </a:t>
            </a:r>
            <a:r>
              <a:rPr lang="ru-RU" dirty="0" err="1" smtClean="0"/>
              <a:t>окорочка</a:t>
            </a:r>
            <a:r>
              <a:rPr lang="ru-RU" dirty="0" smtClean="0"/>
              <a:t> французы покупают нанизанными на нитку, по дюжине за раз, и жарят во фритюре или панировочных сухарях. </a:t>
            </a:r>
          </a:p>
          <a:p>
            <a:endParaRPr lang="ru-RU" dirty="0"/>
          </a:p>
        </p:txBody>
      </p:sp>
      <p:pic>
        <p:nvPicPr>
          <p:cNvPr id="4" name="Рисунок 3" descr="05025.jpg"/>
          <p:cNvPicPr>
            <a:picLocks noChangeAspect="1"/>
          </p:cNvPicPr>
          <p:nvPr/>
        </p:nvPicPr>
        <p:blipFill>
          <a:blip r:embed="rId2" cstate="print"/>
          <a:srcRect b="11287"/>
          <a:stretch>
            <a:fillRect/>
          </a:stretch>
        </p:blipFill>
        <p:spPr>
          <a:xfrm>
            <a:off x="3923928" y="476672"/>
            <a:ext cx="4180114" cy="208823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140968"/>
            <a:ext cx="8229600" cy="4525963"/>
          </a:xfrm>
        </p:spPr>
        <p:txBody>
          <a:bodyPr>
            <a:normAutofit fontScale="47500" lnSpcReduction="20000"/>
          </a:bodyPr>
          <a:lstStyle/>
          <a:p>
            <a:pPr marL="0" indent="355600" algn="just"/>
            <a:r>
              <a:rPr lang="ru-RU" b="1" i="1" dirty="0" smtClean="0"/>
              <a:t>Устрицы</a:t>
            </a:r>
          </a:p>
          <a:p>
            <a:pPr marL="0" indent="355600" algn="just"/>
            <a:endParaRPr lang="ru-RU" dirty="0" smtClean="0"/>
          </a:p>
          <a:p>
            <a:pPr marL="0" indent="355600" algn="just"/>
            <a:r>
              <a:rPr lang="ru-RU" dirty="0" smtClean="0"/>
              <a:t>Гастрономический тур во Францию вряд ли можно назвать бюджетным. Взять хотя бы устрицы. Было время, когда без них не обходился ни один прием пищи: в домах обеспеченных аристократов устрицами фаршировали птицу, подавали мясо под устричным соусом, пекли с ними пироги, а беднякам маринованные устрицы заменяли мясо. Обильное их употребление привело к тому, что численность устриц в природе резко сократилось, а сам продукт стал числиться деликатесом, недоступным простому народу. В середине XIX века во Франции даже был издан указ, запрещающий сбор устриц с мая по август, чтобы обеспечить им наилучшие условия для размножения. </a:t>
            </a:r>
          </a:p>
          <a:p>
            <a:pPr marL="0" indent="355600" algn="just"/>
            <a:r>
              <a:rPr lang="ru-RU" dirty="0" smtClean="0"/>
              <a:t>Сегодня устрицы в Париже принято заказывать в </a:t>
            </a:r>
            <a:r>
              <a:rPr lang="ru-RU" dirty="0" err="1" smtClean="0"/>
              <a:t>брассери</a:t>
            </a:r>
            <a:r>
              <a:rPr lang="ru-RU" dirty="0" smtClean="0"/>
              <a:t> (пивных ресторанчиках), к ним вам обязательно предложат подходящее вино. Скорее всего, это будет шампанское, эльзасские вина или </a:t>
            </a:r>
            <a:r>
              <a:rPr lang="ru-RU" dirty="0" err="1" smtClean="0"/>
              <a:t>шардоне</a:t>
            </a:r>
            <a:r>
              <a:rPr lang="ru-RU" dirty="0" smtClean="0"/>
              <a:t>. Вкус устриц разнится в зависимости от способа их приготовления, но настоящие ценители едят их сырыми, приправив только несколькими каплями лимонного сока или соуса </a:t>
            </a:r>
            <a:r>
              <a:rPr lang="ru-RU" dirty="0" err="1" smtClean="0"/>
              <a:t>Табаско</a:t>
            </a:r>
            <a:r>
              <a:rPr lang="ru-RU" dirty="0" smtClean="0"/>
              <a:t>. </a:t>
            </a:r>
          </a:p>
          <a:p>
            <a:pPr marL="0" indent="355600" algn="just"/>
            <a:r>
              <a:rPr lang="ru-RU" dirty="0" err="1" smtClean="0"/>
              <a:t>Канкаль</a:t>
            </a:r>
            <a:r>
              <a:rPr lang="ru-RU" dirty="0" smtClean="0"/>
              <a:t>, небольшой городок в Северной Бретани, — столица устричного промысла. Здесь можно посетить с экскурсией устричную ферму, ну и, конечно, отведать </a:t>
            </a:r>
            <a:r>
              <a:rPr lang="ru-RU" dirty="0" err="1" smtClean="0"/>
              <a:t>наисвежайших</a:t>
            </a:r>
            <a:r>
              <a:rPr lang="ru-RU" dirty="0" smtClean="0"/>
              <a:t> моллюсков. </a:t>
            </a:r>
          </a:p>
        </p:txBody>
      </p:sp>
      <p:pic>
        <p:nvPicPr>
          <p:cNvPr id="4" name="Рисунок 3" descr="photos0-800x600.jpeg"/>
          <p:cNvPicPr>
            <a:picLocks noChangeAspect="1"/>
          </p:cNvPicPr>
          <p:nvPr/>
        </p:nvPicPr>
        <p:blipFill>
          <a:blip r:embed="rId2" cstate="print"/>
          <a:srcRect t="5040" b="15581"/>
          <a:stretch>
            <a:fillRect/>
          </a:stretch>
        </p:blipFill>
        <p:spPr>
          <a:xfrm>
            <a:off x="2339752" y="171476"/>
            <a:ext cx="5688632" cy="33866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293096"/>
            <a:ext cx="8229600" cy="2985195"/>
          </a:xfrm>
        </p:spPr>
        <p:txBody>
          <a:bodyPr>
            <a:normAutofit fontScale="47500" lnSpcReduction="20000"/>
          </a:bodyPr>
          <a:lstStyle/>
          <a:p>
            <a:r>
              <a:rPr lang="ru-RU" b="1" dirty="0" err="1" smtClean="0"/>
              <a:t>Фуа-гра</a:t>
            </a:r>
            <a:endParaRPr lang="ru-RU" b="1" dirty="0" smtClean="0"/>
          </a:p>
          <a:p>
            <a:endParaRPr lang="ru-RU" dirty="0" smtClean="0"/>
          </a:p>
          <a:p>
            <a:r>
              <a:rPr lang="ru-RU" dirty="0" smtClean="0"/>
              <a:t>Легендарный паштет из гусиной печени </a:t>
            </a:r>
            <a:r>
              <a:rPr lang="ru-RU" dirty="0" err="1" smtClean="0"/>
              <a:t>фуа-гра</a:t>
            </a:r>
            <a:r>
              <a:rPr lang="ru-RU" dirty="0" smtClean="0"/>
              <a:t>, готовится достаточно просто: в печень добавляются специи, коньяк, после чего полуфабрикат оставляют на льду. Когда продукт промаринуется в достаточной степени, в него добавляют мадеру и трюфели, тщательно перемалывают и запекают на водяной бане. Тонкость приготовления гусиного паштета состоит в самих гусях — для его изготовления используются птицы специальной породы (с увеличенной печенью), живущие на специальной диете (кукурузные зерна). </a:t>
            </a:r>
          </a:p>
          <a:p>
            <a:r>
              <a:rPr lang="ru-RU" dirty="0" smtClean="0"/>
              <a:t>А во времена позднего Средневековья необычайной популярностью пользовался паштет из соловьиных язычков, благодаря чему за несколько лет были изничтожены все представители этого семейства пернатых в окрестностях Парижа.</a:t>
            </a:r>
          </a:p>
          <a:p>
            <a:endParaRPr lang="ru-RU" dirty="0" smtClean="0"/>
          </a:p>
          <a:p>
            <a:endParaRPr lang="ru-RU" dirty="0"/>
          </a:p>
        </p:txBody>
      </p:sp>
      <p:pic>
        <p:nvPicPr>
          <p:cNvPr id="4" name="Рисунок 3" descr="125566-004-3F3EEC49.jpg"/>
          <p:cNvPicPr>
            <a:picLocks noChangeAspect="1"/>
          </p:cNvPicPr>
          <p:nvPr/>
        </p:nvPicPr>
        <p:blipFill>
          <a:blip r:embed="rId2" cstate="print"/>
          <a:stretch>
            <a:fillRect/>
          </a:stretch>
        </p:blipFill>
        <p:spPr>
          <a:xfrm>
            <a:off x="1907704" y="548680"/>
            <a:ext cx="5238750" cy="39338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i="1" dirty="0" smtClean="0"/>
              <a:t>...и повседневному </a:t>
            </a:r>
            <a:endParaRPr lang="ru-RU" i="1" dirty="0"/>
          </a:p>
        </p:txBody>
      </p:sp>
      <p:sp>
        <p:nvSpPr>
          <p:cNvPr id="3" name="Содержимое 2"/>
          <p:cNvSpPr>
            <a:spLocks noGrp="1"/>
          </p:cNvSpPr>
          <p:nvPr>
            <p:ph idx="1"/>
          </p:nvPr>
        </p:nvSpPr>
        <p:spPr>
          <a:xfrm>
            <a:off x="539552" y="1340768"/>
            <a:ext cx="8229600" cy="5257800"/>
          </a:xfrm>
        </p:spPr>
        <p:txBody>
          <a:bodyPr>
            <a:normAutofit fontScale="47500" lnSpcReduction="20000"/>
          </a:bodyPr>
          <a:lstStyle/>
          <a:p>
            <a:pPr marL="0" indent="355600" algn="just"/>
            <a:endParaRPr lang="ru-RU" dirty="0" smtClean="0"/>
          </a:p>
          <a:p>
            <a:pPr marL="0" indent="355600" algn="just"/>
            <a:r>
              <a:rPr lang="ru-RU" dirty="0" smtClean="0"/>
              <a:t>Понятно, что устрицы и </a:t>
            </a:r>
            <a:r>
              <a:rPr lang="ru-RU" dirty="0" err="1" smtClean="0"/>
              <a:t>фуа-гра</a:t>
            </a:r>
            <a:r>
              <a:rPr lang="ru-RU" dirty="0" smtClean="0"/>
              <a:t>, для большинства французов не продукты для повседневных обедов. Однако и повседневная французская кухня отличается некоторой изысканностью. </a:t>
            </a:r>
          </a:p>
          <a:p>
            <a:pPr marL="0" indent="355600" algn="just"/>
            <a:r>
              <a:rPr lang="ru-RU" dirty="0" smtClean="0"/>
              <a:t>Специи во французской кулинарии не измельчаются и остаются плавать в готовом блюде как у нас, а тщательно перевязываются ниткой, полученный букет опускается в кастрюлю с готовящимся продуктом. После того как травы отдали блюду свой вкус и аромат, они извлекаются и выбрасываются. </a:t>
            </a:r>
          </a:p>
          <a:p>
            <a:pPr marL="0" indent="355600" algn="just"/>
            <a:r>
              <a:rPr lang="ru-RU" dirty="0" smtClean="0"/>
              <a:t>Французы любят использовать коньяки и вина для приготовления блюд. Красное вино, в котором тушится мясо, и белое вино, в котором запекается рыба, придают гастрономическим изделиям особый вкус и аромат. Даже в супы и бульоны нередко добавляется вино. </a:t>
            </a:r>
          </a:p>
          <a:p>
            <a:pPr marL="0" indent="355600" algn="just"/>
            <a:r>
              <a:rPr lang="ru-RU" dirty="0" smtClean="0"/>
              <a:t>Выбор мяса для семейного обеда превращается для француженки в запутанный </a:t>
            </a:r>
            <a:r>
              <a:rPr lang="ru-RU" dirty="0" err="1" smtClean="0"/>
              <a:t>квест</a:t>
            </a:r>
            <a:r>
              <a:rPr lang="ru-RU" dirty="0" smtClean="0"/>
              <a:t>. Баранину предпочтительнее есть в конце весны, причем барашек в идеале должен пастись на лугах, расположенных около моря. Молочный ягненок должен быть двухмесячным, а пасхальный — трехмесячным (и французы действительно могут различить их на вкус!). Мясо различается по стадиям готовности — всего их шесть. И упаси бог французского ресторатора подать мясо «с кровью», если клиент заказал мясо «</a:t>
            </a:r>
            <a:r>
              <a:rPr lang="ru-RU" dirty="0" err="1" smtClean="0"/>
              <a:t>блю</a:t>
            </a:r>
            <a:r>
              <a:rPr lang="ru-RU" dirty="0" smtClean="0"/>
              <a:t>» (почти сырое, готовится при температуре 50 °C). </a:t>
            </a:r>
          </a:p>
          <a:p>
            <a:pPr marL="0" indent="355600" algn="just"/>
            <a:r>
              <a:rPr lang="ru-RU" dirty="0" smtClean="0"/>
              <a:t>Гарнир к мясным блюдам тоже не должен быть простым. Наше традиционное мясо с картошкой французской хозяйке не понять. Француженка на гарнир отварит или потушит несколько видов овощей, нарежет салат из капусты, латука, сельдерея или помидоров. </a:t>
            </a:r>
          </a:p>
          <a:p>
            <a:pPr marL="0" indent="355600" algn="just"/>
            <a:r>
              <a:rPr lang="ru-RU" dirty="0" smtClean="0"/>
              <a:t>При видимой склонности к излишествам французская кухня на самом деле очень «экономная». Ничего не выбрасывается, в дело идет все — ботва и овощные очистки, черствый хлеб и кожура фруктов. Из них изготовляются супы, салаты, канапе и выпечка. Любое блюдо можно «спасти» и придать ему желаемый вкус, используя соусы. Одно и то же блюдо, сдобренное разными соусами, может изменять свой вкус до неузнаваемости.</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3" name="Содержимое 2"/>
          <p:cNvSpPr>
            <a:spLocks noGrp="1"/>
          </p:cNvSpPr>
          <p:nvPr>
            <p:ph idx="1"/>
          </p:nvPr>
        </p:nvSpPr>
        <p:spPr/>
        <p:txBody>
          <a:bodyPr>
            <a:normAutofit/>
          </a:bodyPr>
          <a:lstStyle/>
          <a:p>
            <a:r>
              <a:rPr lang="ru-RU" sz="1800" dirty="0" smtClean="0"/>
              <a:t>Подготовила:</a:t>
            </a:r>
          </a:p>
          <a:p>
            <a:r>
              <a:rPr lang="ru-RU" sz="1800" dirty="0" smtClean="0"/>
              <a:t>Ткачева Екатерина</a:t>
            </a:r>
            <a:endParaRPr lang="ru-RU"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i="1" dirty="0" smtClean="0"/>
              <a:t>Немного Истории</a:t>
            </a:r>
            <a:endParaRPr lang="ru-RU" i="1" dirty="0"/>
          </a:p>
        </p:txBody>
      </p:sp>
      <p:sp>
        <p:nvSpPr>
          <p:cNvPr id="3" name="Содержимое 2"/>
          <p:cNvSpPr>
            <a:spLocks noGrp="1"/>
          </p:cNvSpPr>
          <p:nvPr>
            <p:ph idx="1"/>
          </p:nvPr>
        </p:nvSpPr>
        <p:spPr>
          <a:xfrm>
            <a:off x="251520" y="5229200"/>
            <a:ext cx="8424936" cy="1628800"/>
          </a:xfrm>
        </p:spPr>
        <p:txBody>
          <a:bodyPr>
            <a:normAutofit fontScale="70000" lnSpcReduction="20000"/>
          </a:bodyPr>
          <a:lstStyle/>
          <a:p>
            <a:pPr marL="0" indent="266700" algn="just"/>
            <a:r>
              <a:rPr lang="ru-RU" dirty="0" smtClean="0"/>
              <a:t>Франция знаменита своей кухней и тонкими винами. Процессы приготовления и поглощения пищи здесь так же важны, как любовь и умение поддержать беседу. Кулинария, бесспорно, тоже своего рода искусство. Красивое и вкусное блюдо для любого повара предмет гордости.  </a:t>
            </a:r>
          </a:p>
          <a:p>
            <a:pPr marL="0" indent="266700" algn="just">
              <a:buNone/>
            </a:pPr>
            <a:endParaRPr lang="ru-RU" dirty="0"/>
          </a:p>
        </p:txBody>
      </p:sp>
      <p:pic>
        <p:nvPicPr>
          <p:cNvPr id="6" name="Рисунок 5" descr="57815.jpg"/>
          <p:cNvPicPr>
            <a:picLocks noChangeAspect="1"/>
          </p:cNvPicPr>
          <p:nvPr/>
        </p:nvPicPr>
        <p:blipFill>
          <a:blip r:embed="rId2" cstate="print"/>
          <a:stretch>
            <a:fillRect/>
          </a:stretch>
        </p:blipFill>
        <p:spPr>
          <a:xfrm>
            <a:off x="1547664" y="1340768"/>
            <a:ext cx="5712296" cy="38468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39552" y="4221089"/>
            <a:ext cx="8229600" cy="2636912"/>
          </a:xfrm>
        </p:spPr>
        <p:txBody>
          <a:bodyPr>
            <a:normAutofit fontScale="70000" lnSpcReduction="20000"/>
          </a:bodyPr>
          <a:lstStyle/>
          <a:p>
            <a:pPr marL="0" indent="355600" algn="just"/>
            <a:r>
              <a:rPr lang="ru-RU" dirty="0" smtClean="0"/>
              <a:t> К каким только изыскам не прибегали художники высокой кухни, чтобы угодить вкусам искушенных </a:t>
            </a:r>
            <a:r>
              <a:rPr lang="ru-RU" dirty="0" err="1" smtClean="0"/>
              <a:t>гурмэ</a:t>
            </a:r>
            <a:r>
              <a:rPr lang="ru-RU" dirty="0" smtClean="0"/>
              <a:t>, какие только эксклюзивные блюда не создавали. Так, еще в XVI веке пристрастие к паштету из соловьиных язычков привело к тому, что эти “певцы любви” вообще перевелись в окрестностях Парижа. Конечно, в высокой кухне присутствуют блюда, которые готовятся из самых простых продуктов, однако в сознании иностранца визитной карточкой французской гастрономии является всяческая экзотика. </a:t>
            </a:r>
            <a:endParaRPr lang="ru-RU" dirty="0"/>
          </a:p>
        </p:txBody>
      </p:sp>
      <p:pic>
        <p:nvPicPr>
          <p:cNvPr id="4" name="Рисунок 3" descr="allfons.ru-405.jpg"/>
          <p:cNvPicPr>
            <a:picLocks noChangeAspect="1"/>
          </p:cNvPicPr>
          <p:nvPr/>
        </p:nvPicPr>
        <p:blipFill>
          <a:blip r:embed="rId2" cstate="print"/>
          <a:stretch>
            <a:fillRect/>
          </a:stretch>
        </p:blipFill>
        <p:spPr>
          <a:xfrm>
            <a:off x="1763688" y="0"/>
            <a:ext cx="5652120" cy="42390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525145"/>
            <a:ext cx="8229600" cy="2332855"/>
          </a:xfrm>
        </p:spPr>
        <p:txBody>
          <a:bodyPr>
            <a:normAutofit fontScale="55000" lnSpcReduction="20000"/>
          </a:bodyPr>
          <a:lstStyle/>
          <a:p>
            <a:pPr marL="0" indent="355600" algn="just"/>
            <a:r>
              <a:rPr lang="ru-RU" dirty="0" smtClean="0"/>
              <a:t>Французская кухня всегда была примером совершенства в искусстве кулинарии. Лексикон французской кухни органически вошел в терминологию многих национальных кухонь. Десятки слов (ресторан, гарнир, омлет, соус, антрекот, лангет, майонез, суфле...) являются свидетельством популярности французской кухни. Французы расценивают кулинарию как искусство, а известных поваров называют своего рода поэтами. Они считают, что готовые рецепты служат лишь основой для приготовления пищи, используя которую, каждая хозяйка может привнести что-то свое и тем самым сделать свои блюда отличными от блюд такого же названия, подаваемых в других домах или ресторанах.</a:t>
            </a:r>
            <a:endParaRPr lang="ru-RU" dirty="0"/>
          </a:p>
        </p:txBody>
      </p:sp>
      <p:pic>
        <p:nvPicPr>
          <p:cNvPr id="4" name="Рисунок 3" descr="francuzskie_bulochki_s_syrom-1024x768.jpg"/>
          <p:cNvPicPr>
            <a:picLocks noChangeAspect="1"/>
          </p:cNvPicPr>
          <p:nvPr/>
        </p:nvPicPr>
        <p:blipFill>
          <a:blip r:embed="rId2" cstate="print"/>
          <a:stretch>
            <a:fillRect/>
          </a:stretch>
        </p:blipFill>
        <p:spPr>
          <a:xfrm>
            <a:off x="1691680" y="188640"/>
            <a:ext cx="5688632" cy="426647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437112"/>
            <a:ext cx="8229600" cy="2265115"/>
          </a:xfrm>
        </p:spPr>
        <p:txBody>
          <a:bodyPr>
            <a:normAutofit fontScale="55000" lnSpcReduction="20000"/>
          </a:bodyPr>
          <a:lstStyle/>
          <a:p>
            <a:pPr marL="0" indent="355600" algn="just"/>
            <a:r>
              <a:rPr lang="ru-RU" dirty="0" smtClean="0"/>
              <a:t>Нужно сказать и о том, что во Франции умение женщины хорошо готовить является предметом гордости ее самой и членов семьи. Существует даже выражение, характеризующее искусную хозяйку — </a:t>
            </a:r>
            <a:r>
              <a:rPr lang="ru-RU" dirty="0" err="1" smtClean="0"/>
              <a:t>cordn</a:t>
            </a:r>
            <a:r>
              <a:rPr lang="ru-RU" dirty="0" smtClean="0"/>
              <a:t> </a:t>
            </a:r>
            <a:r>
              <a:rPr lang="ru-RU" dirty="0" err="1" smtClean="0"/>
              <a:t>bleu</a:t>
            </a:r>
            <a:r>
              <a:rPr lang="ru-RU" dirty="0" smtClean="0"/>
              <a:t> (голубая лента).</a:t>
            </a:r>
          </a:p>
          <a:p>
            <a:pPr marL="0" indent="355600" algn="just"/>
            <a:r>
              <a:rPr lang="ru-RU" dirty="0" smtClean="0"/>
              <a:t>    У нас давно бытует французское слово гурман. По нашим словарям — это любитель и ценитель изысканных блюд. У французов имеются два слова, которые по-разному характеризуют людей, любящих вкусно поесть. Гурман — человек, любящий перенасыщаться вкусной пищей. Другое слово — </a:t>
            </a:r>
            <a:r>
              <a:rPr lang="ru-RU" dirty="0" err="1" smtClean="0"/>
              <a:t>гурмэ</a:t>
            </a:r>
            <a:r>
              <a:rPr lang="ru-RU" dirty="0" smtClean="0"/>
              <a:t>, человек, разбирающийся в тонкостях изысканной пищи, знаток в кулинарии. Французу приятно, когда его считают </a:t>
            </a:r>
            <a:r>
              <a:rPr lang="ru-RU" dirty="0" err="1" smtClean="0"/>
              <a:t>гурмэ</a:t>
            </a:r>
            <a:r>
              <a:rPr lang="ru-RU" dirty="0" smtClean="0"/>
              <a:t>.</a:t>
            </a:r>
            <a:endParaRPr lang="ru-RU" dirty="0"/>
          </a:p>
        </p:txBody>
      </p:sp>
      <p:pic>
        <p:nvPicPr>
          <p:cNvPr id="4" name="Рисунок 3" descr="Izyskannaja-zakyska-5359.jpg"/>
          <p:cNvPicPr>
            <a:picLocks noChangeAspect="1"/>
          </p:cNvPicPr>
          <p:nvPr/>
        </p:nvPicPr>
        <p:blipFill>
          <a:blip r:embed="rId2" cstate="print"/>
          <a:srcRect t="20666" b="10172"/>
          <a:stretch>
            <a:fillRect/>
          </a:stretch>
        </p:blipFill>
        <p:spPr>
          <a:xfrm>
            <a:off x="971600" y="332656"/>
            <a:ext cx="7238578" cy="40050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i="1" dirty="0" smtClean="0"/>
              <a:t>Пара слов о булочных</a:t>
            </a:r>
            <a:endParaRPr lang="ru-RU" i="1" dirty="0"/>
          </a:p>
        </p:txBody>
      </p:sp>
      <p:sp>
        <p:nvSpPr>
          <p:cNvPr id="3" name="Содержимое 2"/>
          <p:cNvSpPr>
            <a:spLocks noGrp="1"/>
          </p:cNvSpPr>
          <p:nvPr>
            <p:ph idx="1"/>
          </p:nvPr>
        </p:nvSpPr>
        <p:spPr>
          <a:xfrm>
            <a:off x="467544" y="4581128"/>
            <a:ext cx="8229600" cy="2121099"/>
          </a:xfrm>
        </p:spPr>
        <p:txBody>
          <a:bodyPr>
            <a:normAutofit fontScale="62500" lnSpcReduction="20000"/>
          </a:bodyPr>
          <a:lstStyle/>
          <a:p>
            <a:pPr marL="0" indent="355600" algn="just"/>
            <a:r>
              <a:rPr lang="ru-RU" dirty="0" smtClean="0"/>
              <a:t>Во Франции булочной (</a:t>
            </a:r>
            <a:r>
              <a:rPr lang="ru-RU" dirty="0" err="1" smtClean="0"/>
              <a:t>boulangerie</a:t>
            </a:r>
            <a:r>
              <a:rPr lang="ru-RU" dirty="0" smtClean="0"/>
              <a:t>) может называться только то заведение, в котором пекарь сам закупает муку, прямо на месте вымешивает тесто и выпекает хлеб и прочие </a:t>
            </a:r>
            <a:r>
              <a:rPr lang="ru-RU" dirty="0" err="1" smtClean="0"/>
              <a:t>круассаны</a:t>
            </a:r>
            <a:r>
              <a:rPr lang="ru-RU" dirty="0" smtClean="0"/>
              <a:t>. Всяческая заморозка и охлаждение запрещены, поэтому работа в пекарнях начинается еще ночью, а уже в семь утра можно купить </a:t>
            </a:r>
            <a:r>
              <a:rPr lang="ru-RU" dirty="0" err="1" smtClean="0"/>
              <a:t>свежайший</a:t>
            </a:r>
            <a:r>
              <a:rPr lang="ru-RU" dirty="0" smtClean="0"/>
              <a:t> хлеб, найдя булочную просто по запаху. Вечером, перед самым закрытием, выбор может быть очень ограничен, так как хлеб не хранят, и все, что булочная не продала за день, идет на помойку.</a:t>
            </a:r>
          </a:p>
        </p:txBody>
      </p:sp>
      <p:pic>
        <p:nvPicPr>
          <p:cNvPr id="5" name="Рисунок 4" descr="1218792602_3_12.jpg"/>
          <p:cNvPicPr>
            <a:picLocks noChangeAspect="1"/>
          </p:cNvPicPr>
          <p:nvPr/>
        </p:nvPicPr>
        <p:blipFill>
          <a:blip r:embed="rId2" cstate="print"/>
          <a:srcRect t="9130" b="8697"/>
          <a:stretch>
            <a:fillRect/>
          </a:stretch>
        </p:blipFill>
        <p:spPr>
          <a:xfrm>
            <a:off x="1691680" y="1196752"/>
            <a:ext cx="5238750" cy="32403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4293096"/>
            <a:ext cx="8229600" cy="2409131"/>
          </a:xfrm>
        </p:spPr>
        <p:txBody>
          <a:bodyPr>
            <a:normAutofit fontScale="55000" lnSpcReduction="20000"/>
          </a:bodyPr>
          <a:lstStyle/>
          <a:p>
            <a:pPr marL="0" indent="355600" algn="just"/>
            <a:r>
              <a:rPr lang="ru-RU" dirty="0" smtClean="0"/>
              <a:t>Отличить заводской хлеб от хлеба, выпеченного в булочной, можно по мякишу и по нижней корочке: у заводского мякиш состоит из однородных пузырьков, а на корочке видны равномерные пупырышки, следы промышленной печи.</a:t>
            </a:r>
          </a:p>
          <a:p>
            <a:pPr marL="0" indent="355600" algn="just"/>
            <a:r>
              <a:rPr lang="ru-RU" dirty="0" smtClean="0"/>
              <a:t>Так что про известный PAUL можно сказать: да, они продают хлеб, да, там вкусно, но нет, это не булочная.</a:t>
            </a:r>
          </a:p>
          <a:p>
            <a:pPr marL="0" indent="355600" algn="just"/>
            <a:r>
              <a:rPr lang="ru-RU" dirty="0" smtClean="0"/>
              <a:t>У всех настоящих булочных два выходных дня в неделю, и они закрываются летом на месяц на каникулы. Если вы знаете, где купить хлеб в Париже в воскресенье вечером в августе, то вы настоящий парижанин.</a:t>
            </a:r>
          </a:p>
          <a:p>
            <a:endParaRPr lang="ru-RU" dirty="0"/>
          </a:p>
        </p:txBody>
      </p:sp>
      <p:pic>
        <p:nvPicPr>
          <p:cNvPr id="4" name="Рисунок 3" descr="francuzskie_bulochki_s_syrom_i_vinom-1152x864.jpg"/>
          <p:cNvPicPr>
            <a:picLocks noChangeAspect="1"/>
          </p:cNvPicPr>
          <p:nvPr/>
        </p:nvPicPr>
        <p:blipFill>
          <a:blip r:embed="rId2" cstate="print"/>
          <a:stretch>
            <a:fillRect/>
          </a:stretch>
        </p:blipFill>
        <p:spPr>
          <a:xfrm>
            <a:off x="1595669" y="116632"/>
            <a:ext cx="5568619" cy="41764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5976" y="548680"/>
            <a:ext cx="4572000" cy="6077272"/>
          </a:xfrm>
        </p:spPr>
        <p:txBody>
          <a:bodyPr>
            <a:normAutofit fontScale="62500" lnSpcReduction="20000"/>
          </a:bodyPr>
          <a:lstStyle/>
          <a:p>
            <a:pPr marL="0" indent="355600" algn="just"/>
            <a:r>
              <a:rPr lang="ru-RU" dirty="0" smtClean="0"/>
              <a:t>В Париже можно найти хлеб и кондитерские изделия из любого уголка Франции – багет, </a:t>
            </a:r>
            <a:r>
              <a:rPr lang="ru-RU" dirty="0" err="1" smtClean="0"/>
              <a:t>батар</a:t>
            </a:r>
            <a:r>
              <a:rPr lang="ru-RU" dirty="0" smtClean="0"/>
              <a:t>, </a:t>
            </a:r>
            <a:r>
              <a:rPr lang="ru-RU" dirty="0" err="1" smtClean="0"/>
              <a:t>фисель</a:t>
            </a:r>
            <a:r>
              <a:rPr lang="ru-RU" dirty="0" smtClean="0"/>
              <a:t> (тонкий батон), средиземноморский </a:t>
            </a:r>
            <a:r>
              <a:rPr lang="ru-RU" dirty="0" err="1" smtClean="0"/>
              <a:t>фюгас</a:t>
            </a:r>
            <a:r>
              <a:rPr lang="ru-RU" dirty="0" smtClean="0"/>
              <a:t>, начиненные луком и </a:t>
            </a:r>
            <a:r>
              <a:rPr lang="ru-RU" dirty="0" err="1" smtClean="0"/>
              <a:t>прянами</a:t>
            </a:r>
            <a:r>
              <a:rPr lang="ru-RU" dirty="0" smtClean="0"/>
              <a:t> травами, </a:t>
            </a:r>
            <a:r>
              <a:rPr lang="ru-RU" dirty="0" err="1" smtClean="0"/>
              <a:t>круассаны</a:t>
            </a:r>
            <a:r>
              <a:rPr lang="ru-RU" dirty="0" smtClean="0"/>
              <a:t>, </a:t>
            </a:r>
            <a:r>
              <a:rPr lang="ru-RU" dirty="0" err="1" smtClean="0"/>
              <a:t>шоссоны</a:t>
            </a:r>
            <a:r>
              <a:rPr lang="ru-RU" dirty="0" smtClean="0"/>
              <a:t> (слоеные пирожки, начиненные яблоками, сливами, грушами и ревенем). Хлеб, который выпекает Лионель </a:t>
            </a:r>
            <a:r>
              <a:rPr lang="ru-RU" dirty="0" err="1" smtClean="0"/>
              <a:t>Пуалан</a:t>
            </a:r>
            <a:r>
              <a:rPr lang="ru-RU" dirty="0" smtClean="0"/>
              <a:t> носит имя пекаря, его деревенские караваи продаются на вес. </a:t>
            </a:r>
          </a:p>
          <a:p>
            <a:pPr marL="0" indent="355600" algn="just"/>
            <a:r>
              <a:rPr lang="ru-RU" dirty="0" smtClean="0"/>
              <a:t>В старинных печах </a:t>
            </a:r>
            <a:r>
              <a:rPr lang="ru-RU" dirty="0" err="1" smtClean="0"/>
              <a:t>Ганашо</a:t>
            </a:r>
            <a:r>
              <a:rPr lang="ru-RU" dirty="0" smtClean="0"/>
              <a:t> румянятся разом тридцать сортов хлеба, в том числе с орехами и фруктами. </a:t>
            </a:r>
            <a:r>
              <a:rPr lang="ru-RU" dirty="0" err="1" smtClean="0"/>
              <a:t>Ле</a:t>
            </a:r>
            <a:r>
              <a:rPr lang="ru-RU" dirty="0" smtClean="0"/>
              <a:t> </a:t>
            </a:r>
            <a:r>
              <a:rPr lang="ru-RU" dirty="0" err="1" smtClean="0"/>
              <a:t>Панетон</a:t>
            </a:r>
            <a:r>
              <a:rPr lang="ru-RU" dirty="0" smtClean="0"/>
              <a:t> – лучшая в столице Франции сеть булочных. За лучшими </a:t>
            </a:r>
            <a:r>
              <a:rPr lang="ru-RU" dirty="0" err="1" smtClean="0"/>
              <a:t>круассанами</a:t>
            </a:r>
            <a:r>
              <a:rPr lang="ru-RU" dirty="0" smtClean="0"/>
              <a:t> ходят к «</a:t>
            </a:r>
            <a:r>
              <a:rPr lang="ru-RU" dirty="0" err="1" smtClean="0"/>
              <a:t>Стореру</a:t>
            </a:r>
            <a:r>
              <a:rPr lang="ru-RU" dirty="0" smtClean="0"/>
              <a:t>» – эта пекарня была основана еще в 1730 г. кондитером Людовика ХV. Пекарь Ж.-Л. </a:t>
            </a:r>
            <a:r>
              <a:rPr lang="ru-RU" dirty="0" err="1" smtClean="0"/>
              <a:t>Пужоран</a:t>
            </a:r>
            <a:r>
              <a:rPr lang="ru-RU" dirty="0" smtClean="0"/>
              <a:t> знаменит хлебом с черными маслинами, а также булками из цельных зерен пшеницы с орехами и изюмом.</a:t>
            </a:r>
            <a:endParaRPr lang="ru-RU" dirty="0"/>
          </a:p>
        </p:txBody>
      </p:sp>
      <p:pic>
        <p:nvPicPr>
          <p:cNvPr id="4" name="Рисунок 3" descr="biarritz-breakfast photo.jpg"/>
          <p:cNvPicPr>
            <a:picLocks noChangeAspect="1"/>
          </p:cNvPicPr>
          <p:nvPr/>
        </p:nvPicPr>
        <p:blipFill>
          <a:blip r:embed="rId2" cstate="print"/>
          <a:stretch>
            <a:fillRect/>
          </a:stretch>
        </p:blipFill>
        <p:spPr>
          <a:xfrm>
            <a:off x="179512" y="260648"/>
            <a:ext cx="4062984" cy="6096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pPr algn="l"/>
            <a:r>
              <a:rPr lang="ru-RU" sz="4000" i="1" dirty="0" smtClean="0"/>
              <a:t>А теперь к более «высокому»…</a:t>
            </a:r>
            <a:endParaRPr lang="ru-RU" sz="4000" i="1" dirty="0"/>
          </a:p>
        </p:txBody>
      </p:sp>
      <p:sp>
        <p:nvSpPr>
          <p:cNvPr id="3" name="Содержимое 2"/>
          <p:cNvSpPr>
            <a:spLocks noGrp="1"/>
          </p:cNvSpPr>
          <p:nvPr>
            <p:ph idx="1"/>
          </p:nvPr>
        </p:nvSpPr>
        <p:spPr>
          <a:xfrm>
            <a:off x="467544" y="4221088"/>
            <a:ext cx="8229600" cy="2409131"/>
          </a:xfrm>
        </p:spPr>
        <p:txBody>
          <a:bodyPr>
            <a:normAutofit fontScale="70000" lnSpcReduction="20000"/>
          </a:bodyPr>
          <a:lstStyle/>
          <a:p>
            <a:pPr>
              <a:buNone/>
            </a:pPr>
            <a:endParaRPr lang="ru-RU" dirty="0" smtClean="0"/>
          </a:p>
          <a:p>
            <a:r>
              <a:rPr lang="ru-RU" dirty="0" smtClean="0"/>
              <a:t>Классический обед «высокой кухни» (ведущей свое начало с пиршеств французских королей) состоит как минимум из шести (а чаще из 10-12) перемен блюд. Поэтому для сохранения бодрости, подвижности и стройности фигуры, каждого блюда полагается пробовать небольшую порцию. Ведь положив себе полную тарелку еды, вы лишите себя возможности попробовать следующий гастрономический шедевр. </a:t>
            </a:r>
          </a:p>
        </p:txBody>
      </p:sp>
      <p:pic>
        <p:nvPicPr>
          <p:cNvPr id="4" name="Рисунок 3" descr="Plate_french_onion_soup.jpg"/>
          <p:cNvPicPr>
            <a:picLocks noChangeAspect="1"/>
          </p:cNvPicPr>
          <p:nvPr/>
        </p:nvPicPr>
        <p:blipFill>
          <a:blip r:embed="rId2" cstate="print"/>
          <a:srcRect t="9684"/>
          <a:stretch>
            <a:fillRect/>
          </a:stretch>
        </p:blipFill>
        <p:spPr>
          <a:xfrm>
            <a:off x="1691680" y="1052736"/>
            <a:ext cx="5364088" cy="335772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1547</Words>
  <Application>Microsoft Office PowerPoint</Application>
  <PresentationFormat>Экран (4:3)</PresentationFormat>
  <Paragraphs>44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Кухня Франции</vt:lpstr>
      <vt:lpstr>Немного Истории</vt:lpstr>
      <vt:lpstr>Слайд 3</vt:lpstr>
      <vt:lpstr>Слайд 4</vt:lpstr>
      <vt:lpstr>Слайд 5</vt:lpstr>
      <vt:lpstr>Пара слов о булочных</vt:lpstr>
      <vt:lpstr>Слайд 7</vt:lpstr>
      <vt:lpstr>Слайд 8</vt:lpstr>
      <vt:lpstr>А теперь к более «высокому»…</vt:lpstr>
      <vt:lpstr>Слайд 10</vt:lpstr>
      <vt:lpstr>Слайд 11</vt:lpstr>
      <vt:lpstr>Слайд 12</vt:lpstr>
      <vt:lpstr>...и повседневному </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Мамулька</dc:creator>
  <cp:lastModifiedBy>Teacher</cp:lastModifiedBy>
  <cp:revision>10</cp:revision>
  <dcterms:created xsi:type="dcterms:W3CDTF">2013-02-11T19:40:55Z</dcterms:created>
  <dcterms:modified xsi:type="dcterms:W3CDTF">2013-02-12T07:52:59Z</dcterms:modified>
</cp:coreProperties>
</file>