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783388" cy="9926638"/>
  <p:embeddedFontLst>
    <p:embeddedFont>
      <p:font typeface="Dosis Light" panose="020B0604020202020204" charset="0"/>
      <p:regular r:id="rId22"/>
      <p:bold r:id="rId23"/>
    </p:embeddedFont>
    <p:embeddedFont>
      <p:font typeface="Dosis" panose="020B0604020202020204" charset="0"/>
      <p:regular r:id="rId24"/>
      <p:bold r:id="rId25"/>
    </p:embeddedFont>
    <p:embeddedFont>
      <p:font typeface="Pontano Sans" panose="020B060402020202020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4" d="100"/>
          <a:sy n="154" d="100"/>
        </p:scale>
        <p:origin x="-396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2350" y="0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7624A-4FA5-4BB6-AF8A-1688220397D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2350" y="9428583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47CBA-704E-474A-8295-C16AA3E09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80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8339" y="4715153"/>
            <a:ext cx="542671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77542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0:notes"/>
          <p:cNvSpPr txBox="1">
            <a:spLocks noGrp="1"/>
          </p:cNvSpPr>
          <p:nvPr>
            <p:ph type="body" idx="1"/>
          </p:nvPr>
        </p:nvSpPr>
        <p:spPr>
          <a:xfrm>
            <a:off x="678339" y="4715153"/>
            <a:ext cx="542671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1d9b69fefa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1d9b69fefa_1_56:notes"/>
          <p:cNvSpPr txBox="1">
            <a:spLocks noGrp="1"/>
          </p:cNvSpPr>
          <p:nvPr>
            <p:ph type="body" idx="1"/>
          </p:nvPr>
        </p:nvSpPr>
        <p:spPr>
          <a:xfrm>
            <a:off x="678339" y="4715153"/>
            <a:ext cx="542671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1d9b69fefa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1d9b69fefa_1_64:notes"/>
          <p:cNvSpPr txBox="1">
            <a:spLocks noGrp="1"/>
          </p:cNvSpPr>
          <p:nvPr>
            <p:ph type="body" idx="1"/>
          </p:nvPr>
        </p:nvSpPr>
        <p:spPr>
          <a:xfrm>
            <a:off x="678339" y="4715153"/>
            <a:ext cx="542671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1d9b69fefa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1d9b69fefa_1_72:notes"/>
          <p:cNvSpPr txBox="1">
            <a:spLocks noGrp="1"/>
          </p:cNvSpPr>
          <p:nvPr>
            <p:ph type="body" idx="1"/>
          </p:nvPr>
        </p:nvSpPr>
        <p:spPr>
          <a:xfrm>
            <a:off x="678339" y="4715153"/>
            <a:ext cx="542671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1d9b69fefa_1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1d9b69fefa_1_86:notes"/>
          <p:cNvSpPr txBox="1">
            <a:spLocks noGrp="1"/>
          </p:cNvSpPr>
          <p:nvPr>
            <p:ph type="body" idx="1"/>
          </p:nvPr>
        </p:nvSpPr>
        <p:spPr>
          <a:xfrm>
            <a:off x="678339" y="4715153"/>
            <a:ext cx="542671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1d9b69fefa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1d9b69fefa_1_94:notes"/>
          <p:cNvSpPr txBox="1">
            <a:spLocks noGrp="1"/>
          </p:cNvSpPr>
          <p:nvPr>
            <p:ph type="body" idx="1"/>
          </p:nvPr>
        </p:nvSpPr>
        <p:spPr>
          <a:xfrm>
            <a:off x="678339" y="4715153"/>
            <a:ext cx="542671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1d9b69fefa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1d9b69fefa_1_102:notes"/>
          <p:cNvSpPr txBox="1">
            <a:spLocks noGrp="1"/>
          </p:cNvSpPr>
          <p:nvPr>
            <p:ph type="body" idx="1"/>
          </p:nvPr>
        </p:nvSpPr>
        <p:spPr>
          <a:xfrm>
            <a:off x="678339" y="4715153"/>
            <a:ext cx="542671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ded0d38746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ded0d38746_0_80:notes"/>
          <p:cNvSpPr txBox="1">
            <a:spLocks noGrp="1"/>
          </p:cNvSpPr>
          <p:nvPr>
            <p:ph type="body" idx="1"/>
          </p:nvPr>
        </p:nvSpPr>
        <p:spPr>
          <a:xfrm>
            <a:off x="678339" y="4715153"/>
            <a:ext cx="542671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p:notes"/>
          <p:cNvSpPr txBox="1">
            <a:spLocks noGrp="1"/>
          </p:cNvSpPr>
          <p:nvPr>
            <p:ph type="body" idx="1"/>
          </p:nvPr>
        </p:nvSpPr>
        <p:spPr>
          <a:xfrm>
            <a:off x="678339" y="4715153"/>
            <a:ext cx="542671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ded0d38746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ded0d38746_0_245:notes"/>
          <p:cNvSpPr txBox="1">
            <a:spLocks noGrp="1"/>
          </p:cNvSpPr>
          <p:nvPr>
            <p:ph type="body" idx="1"/>
          </p:nvPr>
        </p:nvSpPr>
        <p:spPr>
          <a:xfrm>
            <a:off x="678339" y="4715153"/>
            <a:ext cx="542671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f391192_09:notes"/>
          <p:cNvSpPr txBox="1">
            <a:spLocks noGrp="1"/>
          </p:cNvSpPr>
          <p:nvPr>
            <p:ph type="body" idx="1"/>
          </p:nvPr>
        </p:nvSpPr>
        <p:spPr>
          <a:xfrm>
            <a:off x="678339" y="4715153"/>
            <a:ext cx="542671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606f1c2d_30:notes"/>
          <p:cNvSpPr txBox="1">
            <a:spLocks noGrp="1"/>
          </p:cNvSpPr>
          <p:nvPr>
            <p:ph type="body" idx="1"/>
          </p:nvPr>
        </p:nvSpPr>
        <p:spPr>
          <a:xfrm>
            <a:off x="678339" y="4715153"/>
            <a:ext cx="542671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1d9b69fefa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1d9b69fefa_1_17:notes"/>
          <p:cNvSpPr txBox="1">
            <a:spLocks noGrp="1"/>
          </p:cNvSpPr>
          <p:nvPr>
            <p:ph type="body" idx="1"/>
          </p:nvPr>
        </p:nvSpPr>
        <p:spPr>
          <a:xfrm>
            <a:off x="678339" y="4715153"/>
            <a:ext cx="542671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29:notes"/>
          <p:cNvSpPr txBox="1">
            <a:spLocks noGrp="1"/>
          </p:cNvSpPr>
          <p:nvPr>
            <p:ph type="body" idx="1"/>
          </p:nvPr>
        </p:nvSpPr>
        <p:spPr>
          <a:xfrm>
            <a:off x="678339" y="4715153"/>
            <a:ext cx="542671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f391192_045:notes"/>
          <p:cNvSpPr txBox="1">
            <a:spLocks noGrp="1"/>
          </p:cNvSpPr>
          <p:nvPr>
            <p:ph type="body" idx="1"/>
          </p:nvPr>
        </p:nvSpPr>
        <p:spPr>
          <a:xfrm>
            <a:off x="678339" y="4715153"/>
            <a:ext cx="542671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f391192_017:notes"/>
          <p:cNvSpPr txBox="1">
            <a:spLocks noGrp="1"/>
          </p:cNvSpPr>
          <p:nvPr>
            <p:ph type="body" idx="1"/>
          </p:nvPr>
        </p:nvSpPr>
        <p:spPr>
          <a:xfrm>
            <a:off x="678339" y="4715153"/>
            <a:ext cx="542671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1d9b69fefa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1d9b69fefa_1_40:notes"/>
          <p:cNvSpPr txBox="1">
            <a:spLocks noGrp="1"/>
          </p:cNvSpPr>
          <p:nvPr>
            <p:ph type="body" idx="1"/>
          </p:nvPr>
        </p:nvSpPr>
        <p:spPr>
          <a:xfrm>
            <a:off x="678339" y="4715153"/>
            <a:ext cx="542671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d9b69fefa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1d9b69fefa_1_48:notes"/>
          <p:cNvSpPr txBox="1">
            <a:spLocks noGrp="1"/>
          </p:cNvSpPr>
          <p:nvPr>
            <p:ph type="body" idx="1"/>
          </p:nvPr>
        </p:nvSpPr>
        <p:spPr>
          <a:xfrm>
            <a:off x="678339" y="4715153"/>
            <a:ext cx="542671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leaves">
  <p:cSld name="BLANK_2">
    <p:bg>
      <p:bgPr>
        <a:solidFill>
          <a:schemeClr val="accen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2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2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2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chemeClr val="accen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13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3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3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3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49676" y="4677"/>
                </a:moveTo>
                <a:lnTo>
                  <a:pt x="49731" y="5469"/>
                </a:lnTo>
                <a:lnTo>
                  <a:pt x="49749" y="6408"/>
                </a:lnTo>
                <a:lnTo>
                  <a:pt x="49786" y="7660"/>
                </a:lnTo>
                <a:lnTo>
                  <a:pt x="49786" y="9169"/>
                </a:lnTo>
                <a:lnTo>
                  <a:pt x="49731" y="10900"/>
                </a:lnTo>
                <a:lnTo>
                  <a:pt x="49694" y="11858"/>
                </a:lnTo>
                <a:lnTo>
                  <a:pt x="49639" y="12833"/>
                </a:lnTo>
                <a:lnTo>
                  <a:pt x="49584" y="13846"/>
                </a:lnTo>
                <a:lnTo>
                  <a:pt x="49492" y="14895"/>
                </a:lnTo>
                <a:lnTo>
                  <a:pt x="49381" y="15982"/>
                </a:lnTo>
                <a:lnTo>
                  <a:pt x="49252" y="17086"/>
                </a:lnTo>
                <a:lnTo>
                  <a:pt x="49087" y="18191"/>
                </a:lnTo>
                <a:lnTo>
                  <a:pt x="48921" y="19314"/>
                </a:lnTo>
                <a:lnTo>
                  <a:pt x="48700" y="20456"/>
                </a:lnTo>
                <a:lnTo>
                  <a:pt x="48479" y="21597"/>
                </a:lnTo>
                <a:lnTo>
                  <a:pt x="48203" y="22720"/>
                </a:lnTo>
                <a:lnTo>
                  <a:pt x="47908" y="23844"/>
                </a:lnTo>
                <a:lnTo>
                  <a:pt x="47577" y="24948"/>
                </a:lnTo>
                <a:lnTo>
                  <a:pt x="47209" y="26053"/>
                </a:lnTo>
                <a:lnTo>
                  <a:pt x="47006" y="26587"/>
                </a:lnTo>
                <a:lnTo>
                  <a:pt x="46804" y="27121"/>
                </a:lnTo>
                <a:lnTo>
                  <a:pt x="46583" y="27636"/>
                </a:lnTo>
                <a:lnTo>
                  <a:pt x="46362" y="28152"/>
                </a:lnTo>
                <a:lnTo>
                  <a:pt x="46122" y="28667"/>
                </a:lnTo>
                <a:lnTo>
                  <a:pt x="45883" y="29165"/>
                </a:lnTo>
                <a:lnTo>
                  <a:pt x="45625" y="29643"/>
                </a:lnTo>
                <a:lnTo>
                  <a:pt x="45349" y="30122"/>
                </a:lnTo>
                <a:lnTo>
                  <a:pt x="45073" y="30601"/>
                </a:lnTo>
                <a:lnTo>
                  <a:pt x="44778" y="31061"/>
                </a:lnTo>
                <a:lnTo>
                  <a:pt x="44484" y="31503"/>
                </a:lnTo>
                <a:lnTo>
                  <a:pt x="44171" y="31926"/>
                </a:lnTo>
                <a:lnTo>
                  <a:pt x="43839" y="32350"/>
                </a:lnTo>
                <a:lnTo>
                  <a:pt x="43508" y="32736"/>
                </a:lnTo>
                <a:lnTo>
                  <a:pt x="43158" y="33123"/>
                </a:lnTo>
                <a:lnTo>
                  <a:pt x="42827" y="33491"/>
                </a:lnTo>
                <a:lnTo>
                  <a:pt x="42458" y="33841"/>
                </a:lnTo>
                <a:lnTo>
                  <a:pt x="42109" y="34154"/>
                </a:lnTo>
                <a:lnTo>
                  <a:pt x="41740" y="34467"/>
                </a:lnTo>
                <a:lnTo>
                  <a:pt x="41372" y="34780"/>
                </a:lnTo>
                <a:lnTo>
                  <a:pt x="41004" y="35056"/>
                </a:lnTo>
                <a:lnTo>
                  <a:pt x="40617" y="35314"/>
                </a:lnTo>
                <a:lnTo>
                  <a:pt x="40231" y="35572"/>
                </a:lnTo>
                <a:lnTo>
                  <a:pt x="39844" y="35811"/>
                </a:lnTo>
                <a:lnTo>
                  <a:pt x="39457" y="36032"/>
                </a:lnTo>
                <a:lnTo>
                  <a:pt x="39052" y="36253"/>
                </a:lnTo>
                <a:lnTo>
                  <a:pt x="38666" y="36437"/>
                </a:lnTo>
                <a:lnTo>
                  <a:pt x="38261" y="36621"/>
                </a:lnTo>
                <a:lnTo>
                  <a:pt x="37874" y="36805"/>
                </a:lnTo>
                <a:lnTo>
                  <a:pt x="37469" y="36953"/>
                </a:lnTo>
                <a:lnTo>
                  <a:pt x="36659" y="37247"/>
                </a:lnTo>
                <a:lnTo>
                  <a:pt x="35867" y="37487"/>
                </a:lnTo>
                <a:lnTo>
                  <a:pt x="35057" y="37689"/>
                </a:lnTo>
                <a:lnTo>
                  <a:pt x="34265" y="37836"/>
                </a:lnTo>
                <a:lnTo>
                  <a:pt x="33492" y="37965"/>
                </a:lnTo>
                <a:lnTo>
                  <a:pt x="32719" y="38057"/>
                </a:lnTo>
                <a:lnTo>
                  <a:pt x="31964" y="38131"/>
                </a:lnTo>
                <a:lnTo>
                  <a:pt x="31227" y="38168"/>
                </a:lnTo>
                <a:lnTo>
                  <a:pt x="30528" y="38186"/>
                </a:lnTo>
                <a:lnTo>
                  <a:pt x="29846" y="38168"/>
                </a:lnTo>
                <a:lnTo>
                  <a:pt x="29202" y="38149"/>
                </a:lnTo>
                <a:lnTo>
                  <a:pt x="28576" y="38113"/>
                </a:lnTo>
                <a:lnTo>
                  <a:pt x="27987" y="38057"/>
                </a:lnTo>
                <a:lnTo>
                  <a:pt x="27453" y="37984"/>
                </a:lnTo>
                <a:lnTo>
                  <a:pt x="26956" y="37928"/>
                </a:lnTo>
                <a:lnTo>
                  <a:pt x="26090" y="37781"/>
                </a:lnTo>
                <a:lnTo>
                  <a:pt x="25446" y="37652"/>
                </a:lnTo>
                <a:lnTo>
                  <a:pt x="25041" y="37560"/>
                </a:lnTo>
                <a:lnTo>
                  <a:pt x="24912" y="37523"/>
                </a:lnTo>
                <a:lnTo>
                  <a:pt x="24838" y="37395"/>
                </a:lnTo>
                <a:lnTo>
                  <a:pt x="24636" y="37026"/>
                </a:lnTo>
                <a:lnTo>
                  <a:pt x="24323" y="36456"/>
                </a:lnTo>
                <a:lnTo>
                  <a:pt x="23955" y="35664"/>
                </a:lnTo>
                <a:lnTo>
                  <a:pt x="23752" y="35204"/>
                </a:lnTo>
                <a:lnTo>
                  <a:pt x="23550" y="34706"/>
                </a:lnTo>
                <a:lnTo>
                  <a:pt x="23347" y="34154"/>
                </a:lnTo>
                <a:lnTo>
                  <a:pt x="23126" y="33565"/>
                </a:lnTo>
                <a:lnTo>
                  <a:pt x="22924" y="32957"/>
                </a:lnTo>
                <a:lnTo>
                  <a:pt x="22739" y="32294"/>
                </a:lnTo>
                <a:lnTo>
                  <a:pt x="22555" y="31613"/>
                </a:lnTo>
                <a:lnTo>
                  <a:pt x="22390" y="30895"/>
                </a:lnTo>
                <a:lnTo>
                  <a:pt x="22242" y="30159"/>
                </a:lnTo>
                <a:lnTo>
                  <a:pt x="22113" y="29385"/>
                </a:lnTo>
                <a:lnTo>
                  <a:pt x="22021" y="28612"/>
                </a:lnTo>
                <a:lnTo>
                  <a:pt x="21966" y="27802"/>
                </a:lnTo>
                <a:lnTo>
                  <a:pt x="21929" y="26974"/>
                </a:lnTo>
                <a:lnTo>
                  <a:pt x="21948" y="26145"/>
                </a:lnTo>
                <a:lnTo>
                  <a:pt x="22003" y="25298"/>
                </a:lnTo>
                <a:lnTo>
                  <a:pt x="22040" y="24856"/>
                </a:lnTo>
                <a:lnTo>
                  <a:pt x="22095" y="24433"/>
                </a:lnTo>
                <a:lnTo>
                  <a:pt x="22169" y="23991"/>
                </a:lnTo>
                <a:lnTo>
                  <a:pt x="22242" y="23567"/>
                </a:lnTo>
                <a:lnTo>
                  <a:pt x="22334" y="23125"/>
                </a:lnTo>
                <a:lnTo>
                  <a:pt x="22445" y="22684"/>
                </a:lnTo>
                <a:lnTo>
                  <a:pt x="22574" y="22260"/>
                </a:lnTo>
                <a:lnTo>
                  <a:pt x="22703" y="21818"/>
                </a:lnTo>
                <a:lnTo>
                  <a:pt x="22850" y="21376"/>
                </a:lnTo>
                <a:lnTo>
                  <a:pt x="23034" y="20935"/>
                </a:lnTo>
                <a:lnTo>
                  <a:pt x="23218" y="20493"/>
                </a:lnTo>
                <a:lnTo>
                  <a:pt x="23421" y="20069"/>
                </a:lnTo>
                <a:lnTo>
                  <a:pt x="23623" y="19627"/>
                </a:lnTo>
                <a:lnTo>
                  <a:pt x="23863" y="19185"/>
                </a:lnTo>
                <a:lnTo>
                  <a:pt x="24120" y="18762"/>
                </a:lnTo>
                <a:lnTo>
                  <a:pt x="24397" y="18320"/>
                </a:lnTo>
                <a:lnTo>
                  <a:pt x="24691" y="17897"/>
                </a:lnTo>
                <a:lnTo>
                  <a:pt x="24986" y="17473"/>
                </a:lnTo>
                <a:lnTo>
                  <a:pt x="25317" y="17050"/>
                </a:lnTo>
                <a:lnTo>
                  <a:pt x="25667" y="16645"/>
                </a:lnTo>
                <a:lnTo>
                  <a:pt x="26035" y="16240"/>
                </a:lnTo>
                <a:lnTo>
                  <a:pt x="26403" y="15834"/>
                </a:lnTo>
                <a:lnTo>
                  <a:pt x="26790" y="15448"/>
                </a:lnTo>
                <a:lnTo>
                  <a:pt x="27177" y="15061"/>
                </a:lnTo>
                <a:lnTo>
                  <a:pt x="27600" y="14693"/>
                </a:lnTo>
                <a:lnTo>
                  <a:pt x="28024" y="14325"/>
                </a:lnTo>
                <a:lnTo>
                  <a:pt x="28447" y="13956"/>
                </a:lnTo>
                <a:lnTo>
                  <a:pt x="28889" y="13607"/>
                </a:lnTo>
                <a:lnTo>
                  <a:pt x="29349" y="13257"/>
                </a:lnTo>
                <a:lnTo>
                  <a:pt x="29810" y="12925"/>
                </a:lnTo>
                <a:lnTo>
                  <a:pt x="30767" y="12263"/>
                </a:lnTo>
                <a:lnTo>
                  <a:pt x="31743" y="11637"/>
                </a:lnTo>
                <a:lnTo>
                  <a:pt x="32737" y="11047"/>
                </a:lnTo>
                <a:lnTo>
                  <a:pt x="33750" y="10477"/>
                </a:lnTo>
                <a:lnTo>
                  <a:pt x="34781" y="9943"/>
                </a:lnTo>
                <a:lnTo>
                  <a:pt x="35812" y="9446"/>
                </a:lnTo>
                <a:lnTo>
                  <a:pt x="36843" y="8949"/>
                </a:lnTo>
                <a:lnTo>
                  <a:pt x="37874" y="8507"/>
                </a:lnTo>
                <a:lnTo>
                  <a:pt x="38905" y="8065"/>
                </a:lnTo>
                <a:lnTo>
                  <a:pt x="39899" y="7678"/>
                </a:lnTo>
                <a:lnTo>
                  <a:pt x="40893" y="7291"/>
                </a:lnTo>
                <a:lnTo>
                  <a:pt x="41851" y="6960"/>
                </a:lnTo>
                <a:lnTo>
                  <a:pt x="42771" y="6629"/>
                </a:lnTo>
                <a:lnTo>
                  <a:pt x="43674" y="6334"/>
                </a:lnTo>
                <a:lnTo>
                  <a:pt x="45331" y="5819"/>
                </a:lnTo>
                <a:lnTo>
                  <a:pt x="46785" y="5395"/>
                </a:lnTo>
                <a:lnTo>
                  <a:pt x="47982" y="5082"/>
                </a:lnTo>
                <a:lnTo>
                  <a:pt x="48903" y="4861"/>
                </a:lnTo>
                <a:lnTo>
                  <a:pt x="49676" y="4677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235802" y="2802078"/>
            <a:ext cx="1905613" cy="1255536"/>
          </a:xfrm>
          <a:custGeom>
            <a:avLst/>
            <a:gdLst/>
            <a:ahLst/>
            <a:cxnLst/>
            <a:rect l="l" t="t" r="r" b="b"/>
            <a:pathLst>
              <a:path w="19646" h="12944" extrusionOk="0">
                <a:moveTo>
                  <a:pt x="9261" y="0"/>
                </a:moveTo>
                <a:lnTo>
                  <a:pt x="8654" y="19"/>
                </a:lnTo>
                <a:lnTo>
                  <a:pt x="8065" y="37"/>
                </a:lnTo>
                <a:lnTo>
                  <a:pt x="7457" y="74"/>
                </a:lnTo>
                <a:lnTo>
                  <a:pt x="6868" y="129"/>
                </a:lnTo>
                <a:lnTo>
                  <a:pt x="6297" y="203"/>
                </a:lnTo>
                <a:lnTo>
                  <a:pt x="5174" y="350"/>
                </a:lnTo>
                <a:lnTo>
                  <a:pt x="4106" y="534"/>
                </a:lnTo>
                <a:lnTo>
                  <a:pt x="3130" y="737"/>
                </a:lnTo>
                <a:lnTo>
                  <a:pt x="2247" y="939"/>
                </a:lnTo>
                <a:lnTo>
                  <a:pt x="1492" y="1123"/>
                </a:lnTo>
                <a:lnTo>
                  <a:pt x="866" y="1289"/>
                </a:lnTo>
                <a:lnTo>
                  <a:pt x="405" y="1436"/>
                </a:lnTo>
                <a:lnTo>
                  <a:pt x="0" y="1547"/>
                </a:lnTo>
                <a:lnTo>
                  <a:pt x="203" y="1915"/>
                </a:lnTo>
                <a:lnTo>
                  <a:pt x="424" y="2357"/>
                </a:lnTo>
                <a:lnTo>
                  <a:pt x="737" y="2909"/>
                </a:lnTo>
                <a:lnTo>
                  <a:pt x="1142" y="3591"/>
                </a:lnTo>
                <a:lnTo>
                  <a:pt x="1602" y="4364"/>
                </a:lnTo>
                <a:lnTo>
                  <a:pt x="2155" y="5192"/>
                </a:lnTo>
                <a:lnTo>
                  <a:pt x="2762" y="6095"/>
                </a:lnTo>
                <a:lnTo>
                  <a:pt x="3425" y="6997"/>
                </a:lnTo>
                <a:lnTo>
                  <a:pt x="3793" y="7457"/>
                </a:lnTo>
                <a:lnTo>
                  <a:pt x="4161" y="7917"/>
                </a:lnTo>
                <a:lnTo>
                  <a:pt x="4548" y="8378"/>
                </a:lnTo>
                <a:lnTo>
                  <a:pt x="4953" y="8820"/>
                </a:lnTo>
                <a:lnTo>
                  <a:pt x="5358" y="9261"/>
                </a:lnTo>
                <a:lnTo>
                  <a:pt x="5800" y="9685"/>
                </a:lnTo>
                <a:lnTo>
                  <a:pt x="6223" y="10090"/>
                </a:lnTo>
                <a:lnTo>
                  <a:pt x="6684" y="10495"/>
                </a:lnTo>
                <a:lnTo>
                  <a:pt x="7144" y="10863"/>
                </a:lnTo>
                <a:lnTo>
                  <a:pt x="7604" y="11213"/>
                </a:lnTo>
                <a:lnTo>
                  <a:pt x="8083" y="11544"/>
                </a:lnTo>
                <a:lnTo>
                  <a:pt x="8580" y="11839"/>
                </a:lnTo>
                <a:lnTo>
                  <a:pt x="9077" y="12097"/>
                </a:lnTo>
                <a:lnTo>
                  <a:pt x="9574" y="12336"/>
                </a:lnTo>
                <a:lnTo>
                  <a:pt x="9979" y="12483"/>
                </a:lnTo>
                <a:lnTo>
                  <a:pt x="10385" y="12631"/>
                </a:lnTo>
                <a:lnTo>
                  <a:pt x="10790" y="12723"/>
                </a:lnTo>
                <a:lnTo>
                  <a:pt x="11195" y="12815"/>
                </a:lnTo>
                <a:lnTo>
                  <a:pt x="11581" y="12888"/>
                </a:lnTo>
                <a:lnTo>
                  <a:pt x="11986" y="12925"/>
                </a:lnTo>
                <a:lnTo>
                  <a:pt x="12355" y="12944"/>
                </a:lnTo>
                <a:lnTo>
                  <a:pt x="12741" y="12944"/>
                </a:lnTo>
                <a:lnTo>
                  <a:pt x="13109" y="12925"/>
                </a:lnTo>
                <a:lnTo>
                  <a:pt x="13478" y="12888"/>
                </a:lnTo>
                <a:lnTo>
                  <a:pt x="13846" y="12852"/>
                </a:lnTo>
                <a:lnTo>
                  <a:pt x="14196" y="12778"/>
                </a:lnTo>
                <a:lnTo>
                  <a:pt x="14527" y="12704"/>
                </a:lnTo>
                <a:lnTo>
                  <a:pt x="14877" y="12631"/>
                </a:lnTo>
                <a:lnTo>
                  <a:pt x="15208" y="12520"/>
                </a:lnTo>
                <a:lnTo>
                  <a:pt x="15521" y="12410"/>
                </a:lnTo>
                <a:lnTo>
                  <a:pt x="16129" y="12170"/>
                </a:lnTo>
                <a:lnTo>
                  <a:pt x="16718" y="11913"/>
                </a:lnTo>
                <a:lnTo>
                  <a:pt x="17252" y="11618"/>
                </a:lnTo>
                <a:lnTo>
                  <a:pt x="17731" y="11324"/>
                </a:lnTo>
                <a:lnTo>
                  <a:pt x="18173" y="11029"/>
                </a:lnTo>
                <a:lnTo>
                  <a:pt x="18559" y="10753"/>
                </a:lnTo>
                <a:lnTo>
                  <a:pt x="18891" y="10495"/>
                </a:lnTo>
                <a:lnTo>
                  <a:pt x="19167" y="10274"/>
                </a:lnTo>
                <a:lnTo>
                  <a:pt x="5929" y="4069"/>
                </a:lnTo>
                <a:lnTo>
                  <a:pt x="19646" y="9225"/>
                </a:lnTo>
                <a:lnTo>
                  <a:pt x="19646" y="9225"/>
                </a:lnTo>
                <a:lnTo>
                  <a:pt x="19609" y="8875"/>
                </a:lnTo>
                <a:lnTo>
                  <a:pt x="19572" y="8451"/>
                </a:lnTo>
                <a:lnTo>
                  <a:pt x="19498" y="7991"/>
                </a:lnTo>
                <a:lnTo>
                  <a:pt x="19406" y="7475"/>
                </a:lnTo>
                <a:lnTo>
                  <a:pt x="19277" y="6923"/>
                </a:lnTo>
                <a:lnTo>
                  <a:pt x="19112" y="6334"/>
                </a:lnTo>
                <a:lnTo>
                  <a:pt x="18909" y="5726"/>
                </a:lnTo>
                <a:lnTo>
                  <a:pt x="18651" y="5119"/>
                </a:lnTo>
                <a:lnTo>
                  <a:pt x="18504" y="4806"/>
                </a:lnTo>
                <a:lnTo>
                  <a:pt x="18338" y="4493"/>
                </a:lnTo>
                <a:lnTo>
                  <a:pt x="18173" y="4180"/>
                </a:lnTo>
                <a:lnTo>
                  <a:pt x="17989" y="3885"/>
                </a:lnTo>
                <a:lnTo>
                  <a:pt x="17786" y="3591"/>
                </a:lnTo>
                <a:lnTo>
                  <a:pt x="17565" y="3296"/>
                </a:lnTo>
                <a:lnTo>
                  <a:pt x="17326" y="3001"/>
                </a:lnTo>
                <a:lnTo>
                  <a:pt x="17086" y="2725"/>
                </a:lnTo>
                <a:lnTo>
                  <a:pt x="16810" y="2449"/>
                </a:lnTo>
                <a:lnTo>
                  <a:pt x="16534" y="2173"/>
                </a:lnTo>
                <a:lnTo>
                  <a:pt x="16221" y="1934"/>
                </a:lnTo>
                <a:lnTo>
                  <a:pt x="15890" y="1694"/>
                </a:lnTo>
                <a:lnTo>
                  <a:pt x="15558" y="1455"/>
                </a:lnTo>
                <a:lnTo>
                  <a:pt x="15190" y="1252"/>
                </a:lnTo>
                <a:lnTo>
                  <a:pt x="14803" y="1050"/>
                </a:lnTo>
                <a:lnTo>
                  <a:pt x="14398" y="866"/>
                </a:lnTo>
                <a:lnTo>
                  <a:pt x="13883" y="663"/>
                </a:lnTo>
                <a:lnTo>
                  <a:pt x="13349" y="497"/>
                </a:lnTo>
                <a:lnTo>
                  <a:pt x="12796" y="350"/>
                </a:lnTo>
                <a:lnTo>
                  <a:pt x="12226" y="240"/>
                </a:lnTo>
                <a:lnTo>
                  <a:pt x="11655" y="148"/>
                </a:lnTo>
                <a:lnTo>
                  <a:pt x="11066" y="74"/>
                </a:lnTo>
                <a:lnTo>
                  <a:pt x="10458" y="37"/>
                </a:lnTo>
                <a:lnTo>
                  <a:pt x="98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136091"/>
            <a:ext cx="1085984" cy="1007319"/>
          </a:xfrm>
          <a:custGeom>
            <a:avLst/>
            <a:gdLst/>
            <a:ahLst/>
            <a:cxnLst/>
            <a:rect l="l" t="t" r="r" b="b"/>
            <a:pathLst>
              <a:path w="11196" h="10385" extrusionOk="0">
                <a:moveTo>
                  <a:pt x="3812" y="1"/>
                </a:moveTo>
                <a:lnTo>
                  <a:pt x="3518" y="19"/>
                </a:lnTo>
                <a:lnTo>
                  <a:pt x="2965" y="93"/>
                </a:lnTo>
                <a:lnTo>
                  <a:pt x="2431" y="203"/>
                </a:lnTo>
                <a:lnTo>
                  <a:pt x="1916" y="351"/>
                </a:lnTo>
                <a:lnTo>
                  <a:pt x="1400" y="535"/>
                </a:lnTo>
                <a:lnTo>
                  <a:pt x="922" y="756"/>
                </a:lnTo>
                <a:lnTo>
                  <a:pt x="443" y="995"/>
                </a:lnTo>
                <a:lnTo>
                  <a:pt x="1" y="1290"/>
                </a:lnTo>
                <a:lnTo>
                  <a:pt x="1" y="10385"/>
                </a:lnTo>
                <a:lnTo>
                  <a:pt x="10404" y="10385"/>
                </a:lnTo>
                <a:lnTo>
                  <a:pt x="10569" y="10017"/>
                </a:lnTo>
                <a:lnTo>
                  <a:pt x="10735" y="9630"/>
                </a:lnTo>
                <a:lnTo>
                  <a:pt x="10882" y="9225"/>
                </a:lnTo>
                <a:lnTo>
                  <a:pt x="10993" y="8820"/>
                </a:lnTo>
                <a:lnTo>
                  <a:pt x="11085" y="8397"/>
                </a:lnTo>
                <a:lnTo>
                  <a:pt x="11140" y="7973"/>
                </a:lnTo>
                <a:lnTo>
                  <a:pt x="11177" y="7550"/>
                </a:lnTo>
                <a:lnTo>
                  <a:pt x="11195" y="7108"/>
                </a:lnTo>
                <a:lnTo>
                  <a:pt x="11177" y="6740"/>
                </a:lnTo>
                <a:lnTo>
                  <a:pt x="11158" y="6390"/>
                </a:lnTo>
                <a:lnTo>
                  <a:pt x="11122" y="6021"/>
                </a:lnTo>
                <a:lnTo>
                  <a:pt x="11048" y="5672"/>
                </a:lnTo>
                <a:lnTo>
                  <a:pt x="10974" y="5340"/>
                </a:lnTo>
                <a:lnTo>
                  <a:pt x="10882" y="4990"/>
                </a:lnTo>
                <a:lnTo>
                  <a:pt x="10772" y="4659"/>
                </a:lnTo>
                <a:lnTo>
                  <a:pt x="10643" y="4346"/>
                </a:lnTo>
                <a:lnTo>
                  <a:pt x="10496" y="4033"/>
                </a:lnTo>
                <a:lnTo>
                  <a:pt x="10330" y="3720"/>
                </a:lnTo>
                <a:lnTo>
                  <a:pt x="10164" y="3425"/>
                </a:lnTo>
                <a:lnTo>
                  <a:pt x="9980" y="3131"/>
                </a:lnTo>
                <a:lnTo>
                  <a:pt x="9778" y="2855"/>
                </a:lnTo>
                <a:lnTo>
                  <a:pt x="9575" y="2578"/>
                </a:lnTo>
                <a:lnTo>
                  <a:pt x="9354" y="2321"/>
                </a:lnTo>
                <a:lnTo>
                  <a:pt x="9115" y="2081"/>
                </a:lnTo>
                <a:lnTo>
                  <a:pt x="8875" y="1842"/>
                </a:lnTo>
                <a:lnTo>
                  <a:pt x="8618" y="1621"/>
                </a:lnTo>
                <a:lnTo>
                  <a:pt x="8341" y="1419"/>
                </a:lnTo>
                <a:lnTo>
                  <a:pt x="8065" y="1216"/>
                </a:lnTo>
                <a:lnTo>
                  <a:pt x="7771" y="1032"/>
                </a:lnTo>
                <a:lnTo>
                  <a:pt x="7476" y="866"/>
                </a:lnTo>
                <a:lnTo>
                  <a:pt x="7163" y="700"/>
                </a:lnTo>
                <a:lnTo>
                  <a:pt x="6850" y="553"/>
                </a:lnTo>
                <a:lnTo>
                  <a:pt x="6537" y="424"/>
                </a:lnTo>
                <a:lnTo>
                  <a:pt x="6206" y="314"/>
                </a:lnTo>
                <a:lnTo>
                  <a:pt x="5856" y="222"/>
                </a:lnTo>
                <a:lnTo>
                  <a:pt x="5525" y="148"/>
                </a:lnTo>
                <a:lnTo>
                  <a:pt x="5175" y="74"/>
                </a:lnTo>
                <a:lnTo>
                  <a:pt x="4806" y="38"/>
                </a:lnTo>
                <a:lnTo>
                  <a:pt x="4457" y="19"/>
                </a:lnTo>
                <a:lnTo>
                  <a:pt x="4088" y="1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1936070" cy="2500305"/>
          </a:xfrm>
          <a:custGeom>
            <a:avLst/>
            <a:gdLst/>
            <a:ahLst/>
            <a:cxnLst/>
            <a:rect l="l" t="t" r="r" b="b"/>
            <a:pathLst>
              <a:path w="19960" h="25777" extrusionOk="0">
                <a:moveTo>
                  <a:pt x="1" y="0"/>
                </a:moveTo>
                <a:lnTo>
                  <a:pt x="1" y="24727"/>
                </a:lnTo>
                <a:lnTo>
                  <a:pt x="627" y="24967"/>
                </a:lnTo>
                <a:lnTo>
                  <a:pt x="1290" y="25188"/>
                </a:lnTo>
                <a:lnTo>
                  <a:pt x="1953" y="25353"/>
                </a:lnTo>
                <a:lnTo>
                  <a:pt x="2615" y="25501"/>
                </a:lnTo>
                <a:lnTo>
                  <a:pt x="3297" y="25629"/>
                </a:lnTo>
                <a:lnTo>
                  <a:pt x="3996" y="25703"/>
                </a:lnTo>
                <a:lnTo>
                  <a:pt x="4696" y="25758"/>
                </a:lnTo>
                <a:lnTo>
                  <a:pt x="5414" y="25777"/>
                </a:lnTo>
                <a:lnTo>
                  <a:pt x="6169" y="25758"/>
                </a:lnTo>
                <a:lnTo>
                  <a:pt x="6905" y="25703"/>
                </a:lnTo>
                <a:lnTo>
                  <a:pt x="7623" y="25611"/>
                </a:lnTo>
                <a:lnTo>
                  <a:pt x="8341" y="25482"/>
                </a:lnTo>
                <a:lnTo>
                  <a:pt x="9041" y="25316"/>
                </a:lnTo>
                <a:lnTo>
                  <a:pt x="9741" y="25114"/>
                </a:lnTo>
                <a:lnTo>
                  <a:pt x="10422" y="24893"/>
                </a:lnTo>
                <a:lnTo>
                  <a:pt x="11085" y="24635"/>
                </a:lnTo>
                <a:lnTo>
                  <a:pt x="11711" y="24341"/>
                </a:lnTo>
                <a:lnTo>
                  <a:pt x="12355" y="24028"/>
                </a:lnTo>
                <a:lnTo>
                  <a:pt x="12963" y="23678"/>
                </a:lnTo>
                <a:lnTo>
                  <a:pt x="13552" y="23291"/>
                </a:lnTo>
                <a:lnTo>
                  <a:pt x="14123" y="22886"/>
                </a:lnTo>
                <a:lnTo>
                  <a:pt x="14675" y="22463"/>
                </a:lnTo>
                <a:lnTo>
                  <a:pt x="15191" y="22002"/>
                </a:lnTo>
                <a:lnTo>
                  <a:pt x="15706" y="21524"/>
                </a:lnTo>
                <a:lnTo>
                  <a:pt x="16185" y="21008"/>
                </a:lnTo>
                <a:lnTo>
                  <a:pt x="16645" y="20493"/>
                </a:lnTo>
                <a:lnTo>
                  <a:pt x="17069" y="19940"/>
                </a:lnTo>
                <a:lnTo>
                  <a:pt x="17474" y="19370"/>
                </a:lnTo>
                <a:lnTo>
                  <a:pt x="17860" y="18780"/>
                </a:lnTo>
                <a:lnTo>
                  <a:pt x="18210" y="18173"/>
                </a:lnTo>
                <a:lnTo>
                  <a:pt x="18523" y="17528"/>
                </a:lnTo>
                <a:lnTo>
                  <a:pt x="18818" y="16902"/>
                </a:lnTo>
                <a:lnTo>
                  <a:pt x="19076" y="16240"/>
                </a:lnTo>
                <a:lnTo>
                  <a:pt x="19296" y="15558"/>
                </a:lnTo>
                <a:lnTo>
                  <a:pt x="19499" y="14859"/>
                </a:lnTo>
                <a:lnTo>
                  <a:pt x="19665" y="14159"/>
                </a:lnTo>
                <a:lnTo>
                  <a:pt x="19794" y="13441"/>
                </a:lnTo>
                <a:lnTo>
                  <a:pt x="19886" y="12723"/>
                </a:lnTo>
                <a:lnTo>
                  <a:pt x="19941" y="11986"/>
                </a:lnTo>
                <a:lnTo>
                  <a:pt x="19959" y="11232"/>
                </a:lnTo>
                <a:lnTo>
                  <a:pt x="19959" y="10808"/>
                </a:lnTo>
                <a:lnTo>
                  <a:pt x="19941" y="10385"/>
                </a:lnTo>
                <a:lnTo>
                  <a:pt x="19904" y="9980"/>
                </a:lnTo>
                <a:lnTo>
                  <a:pt x="19867" y="9556"/>
                </a:lnTo>
                <a:lnTo>
                  <a:pt x="19812" y="9151"/>
                </a:lnTo>
                <a:lnTo>
                  <a:pt x="19738" y="8746"/>
                </a:lnTo>
                <a:lnTo>
                  <a:pt x="19665" y="8341"/>
                </a:lnTo>
                <a:lnTo>
                  <a:pt x="19591" y="7936"/>
                </a:lnTo>
                <a:lnTo>
                  <a:pt x="19481" y="7549"/>
                </a:lnTo>
                <a:lnTo>
                  <a:pt x="19389" y="7163"/>
                </a:lnTo>
                <a:lnTo>
                  <a:pt x="19260" y="6776"/>
                </a:lnTo>
                <a:lnTo>
                  <a:pt x="19131" y="6389"/>
                </a:lnTo>
                <a:lnTo>
                  <a:pt x="19002" y="6021"/>
                </a:lnTo>
                <a:lnTo>
                  <a:pt x="18855" y="5653"/>
                </a:lnTo>
                <a:lnTo>
                  <a:pt x="18523" y="4916"/>
                </a:lnTo>
                <a:lnTo>
                  <a:pt x="18155" y="4217"/>
                </a:lnTo>
                <a:lnTo>
                  <a:pt x="17750" y="3536"/>
                </a:lnTo>
                <a:lnTo>
                  <a:pt x="17326" y="2873"/>
                </a:lnTo>
                <a:lnTo>
                  <a:pt x="16848" y="2247"/>
                </a:lnTo>
                <a:lnTo>
                  <a:pt x="16351" y="1639"/>
                </a:lnTo>
                <a:lnTo>
                  <a:pt x="15817" y="1068"/>
                </a:lnTo>
                <a:lnTo>
                  <a:pt x="15246" y="516"/>
                </a:lnTo>
                <a:lnTo>
                  <a:pt x="14657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21739" y="0"/>
            <a:ext cx="971624" cy="843005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680587" y="3914645"/>
            <a:ext cx="1491337" cy="1228764"/>
          </a:xfrm>
          <a:custGeom>
            <a:avLst/>
            <a:gdLst/>
            <a:ahLst/>
            <a:cxnLst/>
            <a:rect l="l" t="t" r="r" b="b"/>
            <a:pathLst>
              <a:path w="15375" h="12668" extrusionOk="0">
                <a:moveTo>
                  <a:pt x="6500" y="1"/>
                </a:moveTo>
                <a:lnTo>
                  <a:pt x="6187" y="167"/>
                </a:lnTo>
                <a:lnTo>
                  <a:pt x="5837" y="406"/>
                </a:lnTo>
                <a:lnTo>
                  <a:pt x="5377" y="719"/>
                </a:lnTo>
                <a:lnTo>
                  <a:pt x="4843" y="1105"/>
                </a:lnTo>
                <a:lnTo>
                  <a:pt x="4254" y="1603"/>
                </a:lnTo>
                <a:lnTo>
                  <a:pt x="3941" y="1879"/>
                </a:lnTo>
                <a:lnTo>
                  <a:pt x="3609" y="2173"/>
                </a:lnTo>
                <a:lnTo>
                  <a:pt x="3296" y="2486"/>
                </a:lnTo>
                <a:lnTo>
                  <a:pt x="2965" y="2818"/>
                </a:lnTo>
                <a:lnTo>
                  <a:pt x="2652" y="3186"/>
                </a:lnTo>
                <a:lnTo>
                  <a:pt x="2339" y="3573"/>
                </a:lnTo>
                <a:lnTo>
                  <a:pt x="2026" y="3978"/>
                </a:lnTo>
                <a:lnTo>
                  <a:pt x="1731" y="4401"/>
                </a:lnTo>
                <a:lnTo>
                  <a:pt x="1455" y="4843"/>
                </a:lnTo>
                <a:lnTo>
                  <a:pt x="1179" y="5303"/>
                </a:lnTo>
                <a:lnTo>
                  <a:pt x="939" y="5782"/>
                </a:lnTo>
                <a:lnTo>
                  <a:pt x="718" y="6298"/>
                </a:lnTo>
                <a:lnTo>
                  <a:pt x="516" y="6813"/>
                </a:lnTo>
                <a:lnTo>
                  <a:pt x="350" y="7365"/>
                </a:lnTo>
                <a:lnTo>
                  <a:pt x="203" y="7936"/>
                </a:lnTo>
                <a:lnTo>
                  <a:pt x="92" y="8525"/>
                </a:lnTo>
                <a:lnTo>
                  <a:pt x="19" y="9133"/>
                </a:lnTo>
                <a:lnTo>
                  <a:pt x="0" y="9759"/>
                </a:lnTo>
                <a:lnTo>
                  <a:pt x="0" y="10403"/>
                </a:lnTo>
                <a:lnTo>
                  <a:pt x="19" y="10735"/>
                </a:lnTo>
                <a:lnTo>
                  <a:pt x="56" y="11066"/>
                </a:lnTo>
                <a:lnTo>
                  <a:pt x="111" y="11471"/>
                </a:lnTo>
                <a:lnTo>
                  <a:pt x="185" y="11858"/>
                </a:lnTo>
                <a:lnTo>
                  <a:pt x="258" y="12263"/>
                </a:lnTo>
                <a:lnTo>
                  <a:pt x="369" y="12668"/>
                </a:lnTo>
                <a:lnTo>
                  <a:pt x="15209" y="12668"/>
                </a:lnTo>
                <a:lnTo>
                  <a:pt x="15264" y="12245"/>
                </a:lnTo>
                <a:lnTo>
                  <a:pt x="15319" y="11821"/>
                </a:lnTo>
                <a:lnTo>
                  <a:pt x="15337" y="11398"/>
                </a:lnTo>
                <a:lnTo>
                  <a:pt x="15356" y="10974"/>
                </a:lnTo>
                <a:lnTo>
                  <a:pt x="15374" y="10551"/>
                </a:lnTo>
                <a:lnTo>
                  <a:pt x="15356" y="10127"/>
                </a:lnTo>
                <a:lnTo>
                  <a:pt x="15337" y="9722"/>
                </a:lnTo>
                <a:lnTo>
                  <a:pt x="15301" y="9317"/>
                </a:lnTo>
                <a:lnTo>
                  <a:pt x="15245" y="8986"/>
                </a:lnTo>
                <a:lnTo>
                  <a:pt x="15209" y="8654"/>
                </a:lnTo>
                <a:lnTo>
                  <a:pt x="15061" y="8028"/>
                </a:lnTo>
                <a:lnTo>
                  <a:pt x="14896" y="7421"/>
                </a:lnTo>
                <a:lnTo>
                  <a:pt x="14675" y="6850"/>
                </a:lnTo>
                <a:lnTo>
                  <a:pt x="14435" y="6298"/>
                </a:lnTo>
                <a:lnTo>
                  <a:pt x="14177" y="5782"/>
                </a:lnTo>
                <a:lnTo>
                  <a:pt x="13883" y="5285"/>
                </a:lnTo>
                <a:lnTo>
                  <a:pt x="13570" y="4825"/>
                </a:lnTo>
                <a:lnTo>
                  <a:pt x="13238" y="4383"/>
                </a:lnTo>
                <a:lnTo>
                  <a:pt x="12889" y="3959"/>
                </a:lnTo>
                <a:lnTo>
                  <a:pt x="12520" y="3573"/>
                </a:lnTo>
                <a:lnTo>
                  <a:pt x="12152" y="3204"/>
                </a:lnTo>
                <a:lnTo>
                  <a:pt x="11766" y="2855"/>
                </a:lnTo>
                <a:lnTo>
                  <a:pt x="11379" y="2523"/>
                </a:lnTo>
                <a:lnTo>
                  <a:pt x="10992" y="2229"/>
                </a:lnTo>
                <a:lnTo>
                  <a:pt x="10587" y="1952"/>
                </a:lnTo>
                <a:lnTo>
                  <a:pt x="10201" y="1695"/>
                </a:lnTo>
                <a:lnTo>
                  <a:pt x="9814" y="1455"/>
                </a:lnTo>
                <a:lnTo>
                  <a:pt x="9427" y="1234"/>
                </a:lnTo>
                <a:lnTo>
                  <a:pt x="9059" y="1050"/>
                </a:lnTo>
                <a:lnTo>
                  <a:pt x="8378" y="700"/>
                </a:lnTo>
                <a:lnTo>
                  <a:pt x="7770" y="443"/>
                </a:lnTo>
                <a:lnTo>
                  <a:pt x="7236" y="240"/>
                </a:lnTo>
                <a:lnTo>
                  <a:pt x="6850" y="93"/>
                </a:lnTo>
                <a:lnTo>
                  <a:pt x="65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602686" y="3512916"/>
            <a:ext cx="1278848" cy="1021604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6991883" y="3961149"/>
            <a:ext cx="566286" cy="927029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7600940" y="421461"/>
            <a:ext cx="1543076" cy="2686124"/>
          </a:xfrm>
          <a:custGeom>
            <a:avLst/>
            <a:gdLst/>
            <a:ahLst/>
            <a:cxnLst/>
            <a:rect l="l" t="t" r="r" b="b"/>
            <a:pathLst>
              <a:path w="15908" h="27692" extrusionOk="0">
                <a:moveTo>
                  <a:pt x="13846" y="1"/>
                </a:moveTo>
                <a:lnTo>
                  <a:pt x="13128" y="19"/>
                </a:lnTo>
                <a:lnTo>
                  <a:pt x="12428" y="74"/>
                </a:lnTo>
                <a:lnTo>
                  <a:pt x="11729" y="166"/>
                </a:lnTo>
                <a:lnTo>
                  <a:pt x="11047" y="277"/>
                </a:lnTo>
                <a:lnTo>
                  <a:pt x="10384" y="442"/>
                </a:lnTo>
                <a:lnTo>
                  <a:pt x="9722" y="627"/>
                </a:lnTo>
                <a:lnTo>
                  <a:pt x="9077" y="848"/>
                </a:lnTo>
                <a:lnTo>
                  <a:pt x="8451" y="1087"/>
                </a:lnTo>
                <a:lnTo>
                  <a:pt x="7844" y="1363"/>
                </a:lnTo>
                <a:lnTo>
                  <a:pt x="7255" y="1676"/>
                </a:lnTo>
                <a:lnTo>
                  <a:pt x="6665" y="2007"/>
                </a:lnTo>
                <a:lnTo>
                  <a:pt x="6113" y="2357"/>
                </a:lnTo>
                <a:lnTo>
                  <a:pt x="5561" y="2744"/>
                </a:lnTo>
                <a:lnTo>
                  <a:pt x="5045" y="3167"/>
                </a:lnTo>
                <a:lnTo>
                  <a:pt x="4530" y="3591"/>
                </a:lnTo>
                <a:lnTo>
                  <a:pt x="4051" y="4051"/>
                </a:lnTo>
                <a:lnTo>
                  <a:pt x="3591" y="4530"/>
                </a:lnTo>
                <a:lnTo>
                  <a:pt x="3167" y="5045"/>
                </a:lnTo>
                <a:lnTo>
                  <a:pt x="2744" y="5561"/>
                </a:lnTo>
                <a:lnTo>
                  <a:pt x="2357" y="6113"/>
                </a:lnTo>
                <a:lnTo>
                  <a:pt x="2007" y="6666"/>
                </a:lnTo>
                <a:lnTo>
                  <a:pt x="1676" y="7255"/>
                </a:lnTo>
                <a:lnTo>
                  <a:pt x="1363" y="7844"/>
                </a:lnTo>
                <a:lnTo>
                  <a:pt x="1087" y="8452"/>
                </a:lnTo>
                <a:lnTo>
                  <a:pt x="847" y="9078"/>
                </a:lnTo>
                <a:lnTo>
                  <a:pt x="626" y="9722"/>
                </a:lnTo>
                <a:lnTo>
                  <a:pt x="442" y="10385"/>
                </a:lnTo>
                <a:lnTo>
                  <a:pt x="276" y="11048"/>
                </a:lnTo>
                <a:lnTo>
                  <a:pt x="166" y="11729"/>
                </a:lnTo>
                <a:lnTo>
                  <a:pt x="74" y="12428"/>
                </a:lnTo>
                <a:lnTo>
                  <a:pt x="19" y="13128"/>
                </a:lnTo>
                <a:lnTo>
                  <a:pt x="0" y="13846"/>
                </a:lnTo>
                <a:lnTo>
                  <a:pt x="19" y="14564"/>
                </a:lnTo>
                <a:lnTo>
                  <a:pt x="74" y="15264"/>
                </a:lnTo>
                <a:lnTo>
                  <a:pt x="166" y="15964"/>
                </a:lnTo>
                <a:lnTo>
                  <a:pt x="276" y="16645"/>
                </a:lnTo>
                <a:lnTo>
                  <a:pt x="442" y="17308"/>
                </a:lnTo>
                <a:lnTo>
                  <a:pt x="626" y="17970"/>
                </a:lnTo>
                <a:lnTo>
                  <a:pt x="847" y="18615"/>
                </a:lnTo>
                <a:lnTo>
                  <a:pt x="1087" y="19241"/>
                </a:lnTo>
                <a:lnTo>
                  <a:pt x="1363" y="19848"/>
                </a:lnTo>
                <a:lnTo>
                  <a:pt x="1676" y="20438"/>
                </a:lnTo>
                <a:lnTo>
                  <a:pt x="2007" y="21027"/>
                </a:lnTo>
                <a:lnTo>
                  <a:pt x="2357" y="21579"/>
                </a:lnTo>
                <a:lnTo>
                  <a:pt x="2744" y="22131"/>
                </a:lnTo>
                <a:lnTo>
                  <a:pt x="3167" y="22647"/>
                </a:lnTo>
                <a:lnTo>
                  <a:pt x="3591" y="23162"/>
                </a:lnTo>
                <a:lnTo>
                  <a:pt x="4051" y="23641"/>
                </a:lnTo>
                <a:lnTo>
                  <a:pt x="4530" y="24101"/>
                </a:lnTo>
                <a:lnTo>
                  <a:pt x="5045" y="24525"/>
                </a:lnTo>
                <a:lnTo>
                  <a:pt x="5561" y="24948"/>
                </a:lnTo>
                <a:lnTo>
                  <a:pt x="6113" y="25335"/>
                </a:lnTo>
                <a:lnTo>
                  <a:pt x="6665" y="25685"/>
                </a:lnTo>
                <a:lnTo>
                  <a:pt x="7255" y="26016"/>
                </a:lnTo>
                <a:lnTo>
                  <a:pt x="7844" y="26329"/>
                </a:lnTo>
                <a:lnTo>
                  <a:pt x="8451" y="26605"/>
                </a:lnTo>
                <a:lnTo>
                  <a:pt x="9077" y="26845"/>
                </a:lnTo>
                <a:lnTo>
                  <a:pt x="9722" y="27066"/>
                </a:lnTo>
                <a:lnTo>
                  <a:pt x="10384" y="27250"/>
                </a:lnTo>
                <a:lnTo>
                  <a:pt x="11047" y="27416"/>
                </a:lnTo>
                <a:lnTo>
                  <a:pt x="11729" y="27526"/>
                </a:lnTo>
                <a:lnTo>
                  <a:pt x="12428" y="27618"/>
                </a:lnTo>
                <a:lnTo>
                  <a:pt x="13128" y="27673"/>
                </a:lnTo>
                <a:lnTo>
                  <a:pt x="13846" y="27692"/>
                </a:lnTo>
                <a:lnTo>
                  <a:pt x="14361" y="27673"/>
                </a:lnTo>
                <a:lnTo>
                  <a:pt x="14895" y="27655"/>
                </a:lnTo>
                <a:lnTo>
                  <a:pt x="15392" y="27600"/>
                </a:lnTo>
                <a:lnTo>
                  <a:pt x="15908" y="27544"/>
                </a:lnTo>
                <a:lnTo>
                  <a:pt x="15908" y="148"/>
                </a:lnTo>
                <a:lnTo>
                  <a:pt x="15392" y="93"/>
                </a:lnTo>
                <a:lnTo>
                  <a:pt x="14895" y="37"/>
                </a:lnTo>
                <a:lnTo>
                  <a:pt x="14361" y="19"/>
                </a:lnTo>
                <a:lnTo>
                  <a:pt x="138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⊷"/>
              <a:defRPr sz="2600" i="1">
                <a:solidFill>
                  <a:schemeClr val="accent2"/>
                </a:solidFill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⊶"/>
              <a:defRPr sz="2600" i="1">
                <a:solidFill>
                  <a:schemeClr val="accent2"/>
                </a:solidFill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⊸"/>
              <a:defRPr sz="2600" i="1">
                <a:solidFill>
                  <a:schemeClr val="accent2"/>
                </a:solidFill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/>
          <p:nvPr/>
        </p:nvSpPr>
        <p:spPr>
          <a:xfrm>
            <a:off x="1531725" y="1092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96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0138" y="14729"/>
                </a:moveTo>
                <a:lnTo>
                  <a:pt x="40211" y="15411"/>
                </a:lnTo>
                <a:lnTo>
                  <a:pt x="40303" y="16239"/>
                </a:lnTo>
                <a:lnTo>
                  <a:pt x="40395" y="17325"/>
                </a:lnTo>
                <a:lnTo>
                  <a:pt x="40469" y="18633"/>
                </a:lnTo>
                <a:lnTo>
                  <a:pt x="40543" y="20161"/>
                </a:lnTo>
                <a:lnTo>
                  <a:pt x="40561" y="20989"/>
                </a:lnTo>
                <a:lnTo>
                  <a:pt x="40579" y="21855"/>
                </a:lnTo>
                <a:lnTo>
                  <a:pt x="40561" y="22738"/>
                </a:lnTo>
                <a:lnTo>
                  <a:pt x="40561" y="23659"/>
                </a:lnTo>
                <a:lnTo>
                  <a:pt x="40524" y="24616"/>
                </a:lnTo>
                <a:lnTo>
                  <a:pt x="40469" y="25574"/>
                </a:lnTo>
                <a:lnTo>
                  <a:pt x="40395" y="26568"/>
                </a:lnTo>
                <a:lnTo>
                  <a:pt x="40303" y="27562"/>
                </a:lnTo>
                <a:lnTo>
                  <a:pt x="40193" y="28556"/>
                </a:lnTo>
                <a:lnTo>
                  <a:pt x="40064" y="29569"/>
                </a:lnTo>
                <a:lnTo>
                  <a:pt x="39880" y="30563"/>
                </a:lnTo>
                <a:lnTo>
                  <a:pt x="39696" y="31558"/>
                </a:lnTo>
                <a:lnTo>
                  <a:pt x="39475" y="32552"/>
                </a:lnTo>
                <a:lnTo>
                  <a:pt x="39217" y="33528"/>
                </a:lnTo>
                <a:lnTo>
                  <a:pt x="38922" y="34485"/>
                </a:lnTo>
                <a:lnTo>
                  <a:pt x="38591" y="35424"/>
                </a:lnTo>
                <a:lnTo>
                  <a:pt x="38407" y="35884"/>
                </a:lnTo>
                <a:lnTo>
                  <a:pt x="38223" y="36326"/>
                </a:lnTo>
                <a:lnTo>
                  <a:pt x="38039" y="36768"/>
                </a:lnTo>
                <a:lnTo>
                  <a:pt x="37818" y="37210"/>
                </a:lnTo>
                <a:lnTo>
                  <a:pt x="37597" y="37633"/>
                </a:lnTo>
                <a:lnTo>
                  <a:pt x="37376" y="38038"/>
                </a:lnTo>
                <a:lnTo>
                  <a:pt x="37136" y="38444"/>
                </a:lnTo>
                <a:lnTo>
                  <a:pt x="36897" y="38849"/>
                </a:lnTo>
                <a:lnTo>
                  <a:pt x="36621" y="39235"/>
                </a:lnTo>
                <a:lnTo>
                  <a:pt x="36363" y="39585"/>
                </a:lnTo>
                <a:lnTo>
                  <a:pt x="36087" y="39953"/>
                </a:lnTo>
                <a:lnTo>
                  <a:pt x="35811" y="40285"/>
                </a:lnTo>
                <a:lnTo>
                  <a:pt x="35516" y="40598"/>
                </a:lnTo>
                <a:lnTo>
                  <a:pt x="35222" y="40911"/>
                </a:lnTo>
                <a:lnTo>
                  <a:pt x="34927" y="41205"/>
                </a:lnTo>
                <a:lnTo>
                  <a:pt x="34614" y="41500"/>
                </a:lnTo>
                <a:lnTo>
                  <a:pt x="34301" y="41758"/>
                </a:lnTo>
                <a:lnTo>
                  <a:pt x="33988" y="42015"/>
                </a:lnTo>
                <a:lnTo>
                  <a:pt x="33675" y="42255"/>
                </a:lnTo>
                <a:lnTo>
                  <a:pt x="33344" y="42494"/>
                </a:lnTo>
                <a:lnTo>
                  <a:pt x="33012" y="42715"/>
                </a:lnTo>
                <a:lnTo>
                  <a:pt x="32681" y="42918"/>
                </a:lnTo>
                <a:lnTo>
                  <a:pt x="32349" y="43102"/>
                </a:lnTo>
                <a:lnTo>
                  <a:pt x="32018" y="43286"/>
                </a:lnTo>
                <a:lnTo>
                  <a:pt x="31337" y="43636"/>
                </a:lnTo>
                <a:lnTo>
                  <a:pt x="30656" y="43930"/>
                </a:lnTo>
                <a:lnTo>
                  <a:pt x="29956" y="44188"/>
                </a:lnTo>
                <a:lnTo>
                  <a:pt x="29275" y="44409"/>
                </a:lnTo>
                <a:lnTo>
                  <a:pt x="28593" y="44593"/>
                </a:lnTo>
                <a:lnTo>
                  <a:pt x="27912" y="44740"/>
                </a:lnTo>
                <a:lnTo>
                  <a:pt x="27249" y="44869"/>
                </a:lnTo>
                <a:lnTo>
                  <a:pt x="26605" y="44961"/>
                </a:lnTo>
                <a:lnTo>
                  <a:pt x="25961" y="45035"/>
                </a:lnTo>
                <a:lnTo>
                  <a:pt x="25335" y="45090"/>
                </a:lnTo>
                <a:lnTo>
                  <a:pt x="24745" y="45127"/>
                </a:lnTo>
                <a:lnTo>
                  <a:pt x="24175" y="45145"/>
                </a:lnTo>
                <a:lnTo>
                  <a:pt x="23622" y="45145"/>
                </a:lnTo>
                <a:lnTo>
                  <a:pt x="23125" y="45127"/>
                </a:lnTo>
                <a:lnTo>
                  <a:pt x="22205" y="45072"/>
                </a:lnTo>
                <a:lnTo>
                  <a:pt x="21450" y="44998"/>
                </a:lnTo>
                <a:lnTo>
                  <a:pt x="20879" y="44924"/>
                </a:lnTo>
                <a:lnTo>
                  <a:pt x="20400" y="44851"/>
                </a:lnTo>
                <a:lnTo>
                  <a:pt x="20124" y="44427"/>
                </a:lnTo>
                <a:lnTo>
                  <a:pt x="19829" y="43949"/>
                </a:lnTo>
                <a:lnTo>
                  <a:pt x="19461" y="43286"/>
                </a:lnTo>
                <a:lnTo>
                  <a:pt x="19038" y="42457"/>
                </a:lnTo>
                <a:lnTo>
                  <a:pt x="18835" y="41997"/>
                </a:lnTo>
                <a:lnTo>
                  <a:pt x="18614" y="41500"/>
                </a:lnTo>
                <a:lnTo>
                  <a:pt x="18393" y="40966"/>
                </a:lnTo>
                <a:lnTo>
                  <a:pt x="18191" y="40414"/>
                </a:lnTo>
                <a:lnTo>
                  <a:pt x="17988" y="39824"/>
                </a:lnTo>
                <a:lnTo>
                  <a:pt x="17804" y="39198"/>
                </a:lnTo>
                <a:lnTo>
                  <a:pt x="17638" y="38572"/>
                </a:lnTo>
                <a:lnTo>
                  <a:pt x="17491" y="37910"/>
                </a:lnTo>
                <a:lnTo>
                  <a:pt x="17362" y="37228"/>
                </a:lnTo>
                <a:lnTo>
                  <a:pt x="17252" y="36529"/>
                </a:lnTo>
                <a:lnTo>
                  <a:pt x="17178" y="35811"/>
                </a:lnTo>
                <a:lnTo>
                  <a:pt x="17141" y="35074"/>
                </a:lnTo>
                <a:lnTo>
                  <a:pt x="17141" y="34338"/>
                </a:lnTo>
                <a:lnTo>
                  <a:pt x="17178" y="33564"/>
                </a:lnTo>
                <a:lnTo>
                  <a:pt x="17215" y="33196"/>
                </a:lnTo>
                <a:lnTo>
                  <a:pt x="17252" y="32810"/>
                </a:lnTo>
                <a:lnTo>
                  <a:pt x="17307" y="32423"/>
                </a:lnTo>
                <a:lnTo>
                  <a:pt x="17381" y="32036"/>
                </a:lnTo>
                <a:lnTo>
                  <a:pt x="17473" y="31650"/>
                </a:lnTo>
                <a:lnTo>
                  <a:pt x="17565" y="31245"/>
                </a:lnTo>
                <a:lnTo>
                  <a:pt x="17675" y="30858"/>
                </a:lnTo>
                <a:lnTo>
                  <a:pt x="17786" y="30471"/>
                </a:lnTo>
                <a:lnTo>
                  <a:pt x="17933" y="30066"/>
                </a:lnTo>
                <a:lnTo>
                  <a:pt x="18080" y="29680"/>
                </a:lnTo>
                <a:lnTo>
                  <a:pt x="18246" y="29293"/>
                </a:lnTo>
                <a:lnTo>
                  <a:pt x="18430" y="28888"/>
                </a:lnTo>
                <a:lnTo>
                  <a:pt x="18614" y="28501"/>
                </a:lnTo>
                <a:lnTo>
                  <a:pt x="18835" y="28115"/>
                </a:lnTo>
                <a:lnTo>
                  <a:pt x="19056" y="27710"/>
                </a:lnTo>
                <a:lnTo>
                  <a:pt x="19314" y="27323"/>
                </a:lnTo>
                <a:lnTo>
                  <a:pt x="19572" y="26936"/>
                </a:lnTo>
                <a:lnTo>
                  <a:pt x="19848" y="26550"/>
                </a:lnTo>
                <a:lnTo>
                  <a:pt x="20142" y="26181"/>
                </a:lnTo>
                <a:lnTo>
                  <a:pt x="20437" y="25813"/>
                </a:lnTo>
                <a:lnTo>
                  <a:pt x="20750" y="25445"/>
                </a:lnTo>
                <a:lnTo>
                  <a:pt x="21081" y="25095"/>
                </a:lnTo>
                <a:lnTo>
                  <a:pt x="21413" y="24745"/>
                </a:lnTo>
                <a:lnTo>
                  <a:pt x="21763" y="24395"/>
                </a:lnTo>
                <a:lnTo>
                  <a:pt x="22499" y="23714"/>
                </a:lnTo>
                <a:lnTo>
                  <a:pt x="23254" y="23070"/>
                </a:lnTo>
                <a:lnTo>
                  <a:pt x="24046" y="22444"/>
                </a:lnTo>
                <a:lnTo>
                  <a:pt x="24856" y="21855"/>
                </a:lnTo>
                <a:lnTo>
                  <a:pt x="25703" y="21265"/>
                </a:lnTo>
                <a:lnTo>
                  <a:pt x="26550" y="20713"/>
                </a:lnTo>
                <a:lnTo>
                  <a:pt x="27415" y="20179"/>
                </a:lnTo>
                <a:lnTo>
                  <a:pt x="28299" y="19682"/>
                </a:lnTo>
                <a:lnTo>
                  <a:pt x="29164" y="19203"/>
                </a:lnTo>
                <a:lnTo>
                  <a:pt x="30048" y="18743"/>
                </a:lnTo>
                <a:lnTo>
                  <a:pt x="30913" y="18320"/>
                </a:lnTo>
                <a:lnTo>
                  <a:pt x="31760" y="17896"/>
                </a:lnTo>
                <a:lnTo>
                  <a:pt x="32607" y="17528"/>
                </a:lnTo>
                <a:lnTo>
                  <a:pt x="33417" y="17160"/>
                </a:lnTo>
                <a:lnTo>
                  <a:pt x="34209" y="16828"/>
                </a:lnTo>
                <a:lnTo>
                  <a:pt x="34982" y="16515"/>
                </a:lnTo>
                <a:lnTo>
                  <a:pt x="36400" y="15963"/>
                </a:lnTo>
                <a:lnTo>
                  <a:pt x="37652" y="15521"/>
                </a:lnTo>
                <a:lnTo>
                  <a:pt x="38683" y="15171"/>
                </a:lnTo>
                <a:lnTo>
                  <a:pt x="39456" y="14913"/>
                </a:lnTo>
                <a:lnTo>
                  <a:pt x="40138" y="14729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528548" y="1071451"/>
            <a:ext cx="1164582" cy="1832524"/>
          </a:xfrm>
          <a:custGeom>
            <a:avLst/>
            <a:gdLst/>
            <a:ahLst/>
            <a:cxnLst/>
            <a:rect l="l" t="t" r="r" b="b"/>
            <a:pathLst>
              <a:path w="12006" h="18892" extrusionOk="0">
                <a:moveTo>
                  <a:pt x="2063" y="1"/>
                </a:moveTo>
                <a:lnTo>
                  <a:pt x="1934" y="369"/>
                </a:lnTo>
                <a:lnTo>
                  <a:pt x="1768" y="793"/>
                </a:lnTo>
                <a:lnTo>
                  <a:pt x="1584" y="1363"/>
                </a:lnTo>
                <a:lnTo>
                  <a:pt x="1345" y="2063"/>
                </a:lnTo>
                <a:lnTo>
                  <a:pt x="1106" y="2873"/>
                </a:lnTo>
                <a:lnTo>
                  <a:pt x="866" y="3794"/>
                </a:lnTo>
                <a:lnTo>
                  <a:pt x="627" y="4770"/>
                </a:lnTo>
                <a:lnTo>
                  <a:pt x="406" y="5819"/>
                </a:lnTo>
                <a:lnTo>
                  <a:pt x="314" y="6353"/>
                </a:lnTo>
                <a:lnTo>
                  <a:pt x="222" y="6905"/>
                </a:lnTo>
                <a:lnTo>
                  <a:pt x="148" y="7458"/>
                </a:lnTo>
                <a:lnTo>
                  <a:pt x="93" y="8028"/>
                </a:lnTo>
                <a:lnTo>
                  <a:pt x="38" y="8599"/>
                </a:lnTo>
                <a:lnTo>
                  <a:pt x="19" y="9152"/>
                </a:lnTo>
                <a:lnTo>
                  <a:pt x="1" y="9722"/>
                </a:lnTo>
                <a:lnTo>
                  <a:pt x="1" y="10275"/>
                </a:lnTo>
                <a:lnTo>
                  <a:pt x="38" y="10845"/>
                </a:lnTo>
                <a:lnTo>
                  <a:pt x="93" y="11379"/>
                </a:lnTo>
                <a:lnTo>
                  <a:pt x="167" y="11932"/>
                </a:lnTo>
                <a:lnTo>
                  <a:pt x="259" y="12447"/>
                </a:lnTo>
                <a:lnTo>
                  <a:pt x="388" y="12963"/>
                </a:lnTo>
                <a:lnTo>
                  <a:pt x="535" y="13478"/>
                </a:lnTo>
                <a:lnTo>
                  <a:pt x="682" y="13865"/>
                </a:lnTo>
                <a:lnTo>
                  <a:pt x="848" y="14233"/>
                </a:lnTo>
                <a:lnTo>
                  <a:pt x="1032" y="14583"/>
                </a:lnTo>
                <a:lnTo>
                  <a:pt x="1216" y="14914"/>
                </a:lnTo>
                <a:lnTo>
                  <a:pt x="1419" y="15227"/>
                </a:lnTo>
                <a:lnTo>
                  <a:pt x="1640" y="15522"/>
                </a:lnTo>
                <a:lnTo>
                  <a:pt x="1860" y="15798"/>
                </a:lnTo>
                <a:lnTo>
                  <a:pt x="2100" y="16074"/>
                </a:lnTo>
                <a:lnTo>
                  <a:pt x="2339" y="16314"/>
                </a:lnTo>
                <a:lnTo>
                  <a:pt x="2597" y="16553"/>
                </a:lnTo>
                <a:lnTo>
                  <a:pt x="2855" y="16774"/>
                </a:lnTo>
                <a:lnTo>
                  <a:pt x="3112" y="16995"/>
                </a:lnTo>
                <a:lnTo>
                  <a:pt x="3389" y="17179"/>
                </a:lnTo>
                <a:lnTo>
                  <a:pt x="3665" y="17363"/>
                </a:lnTo>
                <a:lnTo>
                  <a:pt x="3941" y="17529"/>
                </a:lnTo>
                <a:lnTo>
                  <a:pt x="4217" y="17695"/>
                </a:lnTo>
                <a:lnTo>
                  <a:pt x="4770" y="17971"/>
                </a:lnTo>
                <a:lnTo>
                  <a:pt x="5322" y="18192"/>
                </a:lnTo>
                <a:lnTo>
                  <a:pt x="5856" y="18394"/>
                </a:lnTo>
                <a:lnTo>
                  <a:pt x="6371" y="18542"/>
                </a:lnTo>
                <a:lnTo>
                  <a:pt x="6850" y="18670"/>
                </a:lnTo>
                <a:lnTo>
                  <a:pt x="7292" y="18781"/>
                </a:lnTo>
                <a:lnTo>
                  <a:pt x="7679" y="18836"/>
                </a:lnTo>
                <a:lnTo>
                  <a:pt x="8010" y="18891"/>
                </a:lnTo>
                <a:lnTo>
                  <a:pt x="4015" y="5727"/>
                </a:lnTo>
                <a:lnTo>
                  <a:pt x="9041" y="18560"/>
                </a:lnTo>
                <a:lnTo>
                  <a:pt x="9262" y="18321"/>
                </a:lnTo>
                <a:lnTo>
                  <a:pt x="9538" y="18026"/>
                </a:lnTo>
                <a:lnTo>
                  <a:pt x="9814" y="17695"/>
                </a:lnTo>
                <a:lnTo>
                  <a:pt x="10109" y="17290"/>
                </a:lnTo>
                <a:lnTo>
                  <a:pt x="10422" y="16866"/>
                </a:lnTo>
                <a:lnTo>
                  <a:pt x="10735" y="16369"/>
                </a:lnTo>
                <a:lnTo>
                  <a:pt x="11029" y="15853"/>
                </a:lnTo>
                <a:lnTo>
                  <a:pt x="11287" y="15283"/>
                </a:lnTo>
                <a:lnTo>
                  <a:pt x="11416" y="14988"/>
                </a:lnTo>
                <a:lnTo>
                  <a:pt x="11527" y="14693"/>
                </a:lnTo>
                <a:lnTo>
                  <a:pt x="11637" y="14362"/>
                </a:lnTo>
                <a:lnTo>
                  <a:pt x="11729" y="14049"/>
                </a:lnTo>
                <a:lnTo>
                  <a:pt x="11821" y="13718"/>
                </a:lnTo>
                <a:lnTo>
                  <a:pt x="11895" y="13386"/>
                </a:lnTo>
                <a:lnTo>
                  <a:pt x="11950" y="13036"/>
                </a:lnTo>
                <a:lnTo>
                  <a:pt x="11987" y="12687"/>
                </a:lnTo>
                <a:lnTo>
                  <a:pt x="12005" y="12318"/>
                </a:lnTo>
                <a:lnTo>
                  <a:pt x="12005" y="11950"/>
                </a:lnTo>
                <a:lnTo>
                  <a:pt x="12005" y="11582"/>
                </a:lnTo>
                <a:lnTo>
                  <a:pt x="11968" y="11214"/>
                </a:lnTo>
                <a:lnTo>
                  <a:pt x="11913" y="10827"/>
                </a:lnTo>
                <a:lnTo>
                  <a:pt x="11821" y="10440"/>
                </a:lnTo>
                <a:lnTo>
                  <a:pt x="11729" y="10035"/>
                </a:lnTo>
                <a:lnTo>
                  <a:pt x="11600" y="9649"/>
                </a:lnTo>
                <a:lnTo>
                  <a:pt x="11416" y="9152"/>
                </a:lnTo>
                <a:lnTo>
                  <a:pt x="11195" y="8673"/>
                </a:lnTo>
                <a:lnTo>
                  <a:pt x="10956" y="8194"/>
                </a:lnTo>
                <a:lnTo>
                  <a:pt x="10680" y="7715"/>
                </a:lnTo>
                <a:lnTo>
                  <a:pt x="10367" y="7255"/>
                </a:lnTo>
                <a:lnTo>
                  <a:pt x="10054" y="6813"/>
                </a:lnTo>
                <a:lnTo>
                  <a:pt x="9704" y="6353"/>
                </a:lnTo>
                <a:lnTo>
                  <a:pt x="9354" y="5930"/>
                </a:lnTo>
                <a:lnTo>
                  <a:pt x="8967" y="5506"/>
                </a:lnTo>
                <a:lnTo>
                  <a:pt x="8581" y="5083"/>
                </a:lnTo>
                <a:lnTo>
                  <a:pt x="8194" y="4678"/>
                </a:lnTo>
                <a:lnTo>
                  <a:pt x="7789" y="4291"/>
                </a:lnTo>
                <a:lnTo>
                  <a:pt x="7384" y="3904"/>
                </a:lnTo>
                <a:lnTo>
                  <a:pt x="6979" y="3536"/>
                </a:lnTo>
                <a:lnTo>
                  <a:pt x="6150" y="2855"/>
                </a:lnTo>
                <a:lnTo>
                  <a:pt x="5359" y="2229"/>
                </a:lnTo>
                <a:lnTo>
                  <a:pt x="4604" y="1676"/>
                </a:lnTo>
                <a:lnTo>
                  <a:pt x="3923" y="1179"/>
                </a:lnTo>
                <a:lnTo>
                  <a:pt x="3297" y="774"/>
                </a:lnTo>
                <a:lnTo>
                  <a:pt x="2799" y="443"/>
                </a:lnTo>
                <a:lnTo>
                  <a:pt x="2413" y="204"/>
                </a:lnTo>
                <a:lnTo>
                  <a:pt x="20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1192991" y="0"/>
            <a:ext cx="2343229" cy="1357321"/>
          </a:xfrm>
          <a:custGeom>
            <a:avLst/>
            <a:gdLst/>
            <a:ahLst/>
            <a:cxnLst/>
            <a:rect l="l" t="t" r="r" b="b"/>
            <a:pathLst>
              <a:path w="24157" h="13993" extrusionOk="0">
                <a:moveTo>
                  <a:pt x="147" y="0"/>
                </a:moveTo>
                <a:lnTo>
                  <a:pt x="92" y="479"/>
                </a:lnTo>
                <a:lnTo>
                  <a:pt x="37" y="939"/>
                </a:lnTo>
                <a:lnTo>
                  <a:pt x="18" y="1436"/>
                </a:lnTo>
                <a:lnTo>
                  <a:pt x="0" y="1915"/>
                </a:lnTo>
                <a:lnTo>
                  <a:pt x="18" y="2541"/>
                </a:lnTo>
                <a:lnTo>
                  <a:pt x="55" y="3148"/>
                </a:lnTo>
                <a:lnTo>
                  <a:pt x="147" y="3756"/>
                </a:lnTo>
                <a:lnTo>
                  <a:pt x="239" y="4345"/>
                </a:lnTo>
                <a:lnTo>
                  <a:pt x="387" y="4934"/>
                </a:lnTo>
                <a:lnTo>
                  <a:pt x="534" y="5505"/>
                </a:lnTo>
                <a:lnTo>
                  <a:pt x="737" y="6076"/>
                </a:lnTo>
                <a:lnTo>
                  <a:pt x="957" y="6610"/>
                </a:lnTo>
                <a:lnTo>
                  <a:pt x="1197" y="7144"/>
                </a:lnTo>
                <a:lnTo>
                  <a:pt x="1455" y="7678"/>
                </a:lnTo>
                <a:lnTo>
                  <a:pt x="1749" y="8175"/>
                </a:lnTo>
                <a:lnTo>
                  <a:pt x="2062" y="8672"/>
                </a:lnTo>
                <a:lnTo>
                  <a:pt x="2394" y="9132"/>
                </a:lnTo>
                <a:lnTo>
                  <a:pt x="2762" y="9592"/>
                </a:lnTo>
                <a:lnTo>
                  <a:pt x="3130" y="10034"/>
                </a:lnTo>
                <a:lnTo>
                  <a:pt x="3535" y="10458"/>
                </a:lnTo>
                <a:lnTo>
                  <a:pt x="3959" y="10863"/>
                </a:lnTo>
                <a:lnTo>
                  <a:pt x="4400" y="11231"/>
                </a:lnTo>
                <a:lnTo>
                  <a:pt x="4861" y="11599"/>
                </a:lnTo>
                <a:lnTo>
                  <a:pt x="5321" y="11931"/>
                </a:lnTo>
                <a:lnTo>
                  <a:pt x="5818" y="12244"/>
                </a:lnTo>
                <a:lnTo>
                  <a:pt x="6315" y="12538"/>
                </a:lnTo>
                <a:lnTo>
                  <a:pt x="6849" y="12796"/>
                </a:lnTo>
                <a:lnTo>
                  <a:pt x="7383" y="13035"/>
                </a:lnTo>
                <a:lnTo>
                  <a:pt x="7917" y="13256"/>
                </a:lnTo>
                <a:lnTo>
                  <a:pt x="8488" y="13459"/>
                </a:lnTo>
                <a:lnTo>
                  <a:pt x="9059" y="13606"/>
                </a:lnTo>
                <a:lnTo>
                  <a:pt x="9648" y="13754"/>
                </a:lnTo>
                <a:lnTo>
                  <a:pt x="10237" y="13846"/>
                </a:lnTo>
                <a:lnTo>
                  <a:pt x="10845" y="13938"/>
                </a:lnTo>
                <a:lnTo>
                  <a:pt x="11452" y="13974"/>
                </a:lnTo>
                <a:lnTo>
                  <a:pt x="12078" y="13993"/>
                </a:lnTo>
                <a:lnTo>
                  <a:pt x="12704" y="13974"/>
                </a:lnTo>
                <a:lnTo>
                  <a:pt x="13312" y="13938"/>
                </a:lnTo>
                <a:lnTo>
                  <a:pt x="13919" y="13846"/>
                </a:lnTo>
                <a:lnTo>
                  <a:pt x="14508" y="13754"/>
                </a:lnTo>
                <a:lnTo>
                  <a:pt x="15098" y="13606"/>
                </a:lnTo>
                <a:lnTo>
                  <a:pt x="15668" y="13459"/>
                </a:lnTo>
                <a:lnTo>
                  <a:pt x="16239" y="13256"/>
                </a:lnTo>
                <a:lnTo>
                  <a:pt x="16773" y="13035"/>
                </a:lnTo>
                <a:lnTo>
                  <a:pt x="17307" y="12796"/>
                </a:lnTo>
                <a:lnTo>
                  <a:pt x="17841" y="12538"/>
                </a:lnTo>
                <a:lnTo>
                  <a:pt x="18338" y="12244"/>
                </a:lnTo>
                <a:lnTo>
                  <a:pt x="18835" y="11931"/>
                </a:lnTo>
                <a:lnTo>
                  <a:pt x="19296" y="11599"/>
                </a:lnTo>
                <a:lnTo>
                  <a:pt x="19756" y="11231"/>
                </a:lnTo>
                <a:lnTo>
                  <a:pt x="20198" y="10863"/>
                </a:lnTo>
                <a:lnTo>
                  <a:pt x="20621" y="10458"/>
                </a:lnTo>
                <a:lnTo>
                  <a:pt x="21026" y="10034"/>
                </a:lnTo>
                <a:lnTo>
                  <a:pt x="21394" y="9592"/>
                </a:lnTo>
                <a:lnTo>
                  <a:pt x="21763" y="9132"/>
                </a:lnTo>
                <a:lnTo>
                  <a:pt x="22094" y="8672"/>
                </a:lnTo>
                <a:lnTo>
                  <a:pt x="22407" y="8175"/>
                </a:lnTo>
                <a:lnTo>
                  <a:pt x="22702" y="7678"/>
                </a:lnTo>
                <a:lnTo>
                  <a:pt x="22959" y="7144"/>
                </a:lnTo>
                <a:lnTo>
                  <a:pt x="23199" y="6610"/>
                </a:lnTo>
                <a:lnTo>
                  <a:pt x="23420" y="6076"/>
                </a:lnTo>
                <a:lnTo>
                  <a:pt x="23622" y="5505"/>
                </a:lnTo>
                <a:lnTo>
                  <a:pt x="23770" y="4934"/>
                </a:lnTo>
                <a:lnTo>
                  <a:pt x="23917" y="4345"/>
                </a:lnTo>
                <a:lnTo>
                  <a:pt x="24009" y="3756"/>
                </a:lnTo>
                <a:lnTo>
                  <a:pt x="24101" y="3148"/>
                </a:lnTo>
                <a:lnTo>
                  <a:pt x="24138" y="2541"/>
                </a:lnTo>
                <a:lnTo>
                  <a:pt x="24156" y="1915"/>
                </a:lnTo>
                <a:lnTo>
                  <a:pt x="24138" y="1436"/>
                </a:lnTo>
                <a:lnTo>
                  <a:pt x="24119" y="939"/>
                </a:lnTo>
                <a:lnTo>
                  <a:pt x="24064" y="479"/>
                </a:lnTo>
                <a:lnTo>
                  <a:pt x="240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350346"/>
            <a:ext cx="1257314" cy="1793142"/>
          </a:xfrm>
          <a:custGeom>
            <a:avLst/>
            <a:gdLst/>
            <a:ahLst/>
            <a:cxnLst/>
            <a:rect l="l" t="t" r="r" b="b"/>
            <a:pathLst>
              <a:path w="12962" h="18486" extrusionOk="0">
                <a:moveTo>
                  <a:pt x="2633" y="0"/>
                </a:moveTo>
                <a:lnTo>
                  <a:pt x="2246" y="37"/>
                </a:lnTo>
                <a:lnTo>
                  <a:pt x="1860" y="74"/>
                </a:lnTo>
                <a:lnTo>
                  <a:pt x="1473" y="129"/>
                </a:lnTo>
                <a:lnTo>
                  <a:pt x="1105" y="184"/>
                </a:lnTo>
                <a:lnTo>
                  <a:pt x="718" y="258"/>
                </a:lnTo>
                <a:lnTo>
                  <a:pt x="368" y="368"/>
                </a:lnTo>
                <a:lnTo>
                  <a:pt x="0" y="461"/>
                </a:lnTo>
                <a:lnTo>
                  <a:pt x="0" y="18486"/>
                </a:lnTo>
                <a:lnTo>
                  <a:pt x="8101" y="18486"/>
                </a:lnTo>
                <a:lnTo>
                  <a:pt x="8635" y="18136"/>
                </a:lnTo>
                <a:lnTo>
                  <a:pt x="9151" y="17767"/>
                </a:lnTo>
                <a:lnTo>
                  <a:pt x="9629" y="17362"/>
                </a:lnTo>
                <a:lnTo>
                  <a:pt x="10090" y="16921"/>
                </a:lnTo>
                <a:lnTo>
                  <a:pt x="10513" y="16460"/>
                </a:lnTo>
                <a:lnTo>
                  <a:pt x="10918" y="15982"/>
                </a:lnTo>
                <a:lnTo>
                  <a:pt x="11286" y="15466"/>
                </a:lnTo>
                <a:lnTo>
                  <a:pt x="11618" y="14932"/>
                </a:lnTo>
                <a:lnTo>
                  <a:pt x="11931" y="14361"/>
                </a:lnTo>
                <a:lnTo>
                  <a:pt x="12189" y="13791"/>
                </a:lnTo>
                <a:lnTo>
                  <a:pt x="12428" y="13183"/>
                </a:lnTo>
                <a:lnTo>
                  <a:pt x="12612" y="12557"/>
                </a:lnTo>
                <a:lnTo>
                  <a:pt x="12759" y="11931"/>
                </a:lnTo>
                <a:lnTo>
                  <a:pt x="12870" y="11287"/>
                </a:lnTo>
                <a:lnTo>
                  <a:pt x="12907" y="10955"/>
                </a:lnTo>
                <a:lnTo>
                  <a:pt x="12943" y="10624"/>
                </a:lnTo>
                <a:lnTo>
                  <a:pt x="12962" y="10274"/>
                </a:lnTo>
                <a:lnTo>
                  <a:pt x="12962" y="9943"/>
                </a:lnTo>
                <a:lnTo>
                  <a:pt x="12943" y="9427"/>
                </a:lnTo>
                <a:lnTo>
                  <a:pt x="12907" y="8930"/>
                </a:lnTo>
                <a:lnTo>
                  <a:pt x="12851" y="8433"/>
                </a:lnTo>
                <a:lnTo>
                  <a:pt x="12759" y="7936"/>
                </a:lnTo>
                <a:lnTo>
                  <a:pt x="12649" y="7457"/>
                </a:lnTo>
                <a:lnTo>
                  <a:pt x="12520" y="6978"/>
                </a:lnTo>
                <a:lnTo>
                  <a:pt x="12354" y="6518"/>
                </a:lnTo>
                <a:lnTo>
                  <a:pt x="12189" y="6076"/>
                </a:lnTo>
                <a:lnTo>
                  <a:pt x="11986" y="5634"/>
                </a:lnTo>
                <a:lnTo>
                  <a:pt x="11765" y="5211"/>
                </a:lnTo>
                <a:lnTo>
                  <a:pt x="11526" y="4787"/>
                </a:lnTo>
                <a:lnTo>
                  <a:pt x="11268" y="4382"/>
                </a:lnTo>
                <a:lnTo>
                  <a:pt x="10992" y="3996"/>
                </a:lnTo>
                <a:lnTo>
                  <a:pt x="10697" y="3627"/>
                </a:lnTo>
                <a:lnTo>
                  <a:pt x="10384" y="3259"/>
                </a:lnTo>
                <a:lnTo>
                  <a:pt x="10053" y="2909"/>
                </a:lnTo>
                <a:lnTo>
                  <a:pt x="9703" y="2578"/>
                </a:lnTo>
                <a:lnTo>
                  <a:pt x="9335" y="2265"/>
                </a:lnTo>
                <a:lnTo>
                  <a:pt x="8967" y="1970"/>
                </a:lnTo>
                <a:lnTo>
                  <a:pt x="8580" y="1694"/>
                </a:lnTo>
                <a:lnTo>
                  <a:pt x="8175" y="1436"/>
                </a:lnTo>
                <a:lnTo>
                  <a:pt x="7751" y="1197"/>
                </a:lnTo>
                <a:lnTo>
                  <a:pt x="7328" y="976"/>
                </a:lnTo>
                <a:lnTo>
                  <a:pt x="6886" y="774"/>
                </a:lnTo>
                <a:lnTo>
                  <a:pt x="6444" y="608"/>
                </a:lnTo>
                <a:lnTo>
                  <a:pt x="5984" y="442"/>
                </a:lnTo>
                <a:lnTo>
                  <a:pt x="5505" y="313"/>
                </a:lnTo>
                <a:lnTo>
                  <a:pt x="5026" y="203"/>
                </a:lnTo>
                <a:lnTo>
                  <a:pt x="4529" y="111"/>
                </a:lnTo>
                <a:lnTo>
                  <a:pt x="4032" y="55"/>
                </a:lnTo>
                <a:lnTo>
                  <a:pt x="3535" y="19"/>
                </a:lnTo>
                <a:lnTo>
                  <a:pt x="30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5242000" y="1198025"/>
            <a:ext cx="3444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5242000" y="1998975"/>
            <a:ext cx="3444900" cy="21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7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3822000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6325498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8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9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9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9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1"/>
          </p:nvPr>
        </p:nvSpPr>
        <p:spPr>
          <a:xfrm>
            <a:off x="3221925" y="4330100"/>
            <a:ext cx="54648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320075" y="1694182"/>
            <a:ext cx="43668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⊷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⊶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⊸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vorcheskie-proekty.ru/node/2095" TargetMode="External"/><Relationship Id="rId7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hyperlink" Target="https://mirec.mgimo.ru/upload/ckeditor/files/environmental-problems-of-russia.pdf" TargetMode="External"/><Relationship Id="rId4" Type="http://schemas.openxmlformats.org/officeDocument/2006/relationships/hyperlink" Target="https://greenologia.ru/eko-problemy/puti-resheniya-problem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8.xml"/><Relationship Id="rId5" Type="http://schemas.openxmlformats.org/officeDocument/2006/relationships/slide" Target="slide16.xml"/><Relationship Id="rId4" Type="http://schemas.openxmlformats.org/officeDocument/2006/relationships/slide" Target="slide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4.jpg"/><Relationship Id="rId3" Type="http://schemas.openxmlformats.org/officeDocument/2006/relationships/slide" Target="slide6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5" Type="http://schemas.openxmlformats.org/officeDocument/2006/relationships/slide" Target="slide8.xml"/><Relationship Id="rId15" Type="http://schemas.openxmlformats.org/officeDocument/2006/relationships/slide" Target="slide3.xml"/><Relationship Id="rId10" Type="http://schemas.openxmlformats.org/officeDocument/2006/relationships/slide" Target="slide13.xml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ctrTitle"/>
          </p:nvPr>
        </p:nvSpPr>
        <p:spPr>
          <a:xfrm>
            <a:off x="4987325" y="1695100"/>
            <a:ext cx="49338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Pontano Sans" panose="020B0604020202020204" charset="0"/>
              </a:rPr>
              <a:t>Экологические</a:t>
            </a:r>
            <a:r>
              <a:rPr lang="en" sz="3600" dirty="0"/>
              <a:t> </a:t>
            </a:r>
            <a:r>
              <a:rPr lang="en" sz="3600" dirty="0">
                <a:latin typeface="Pontano Sans" panose="020B0604020202020204" charset="0"/>
              </a:rPr>
              <a:t>проблемы и </a:t>
            </a:r>
            <a:endParaRPr sz="3600" dirty="0">
              <a:latin typeface="Pontano Sans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Pontano Sans" panose="020B0604020202020204" charset="0"/>
              </a:rPr>
              <a:t>возможные пути</a:t>
            </a:r>
            <a:endParaRPr sz="3600" dirty="0">
              <a:latin typeface="Pontano Sans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Pontano Sans" panose="020B0604020202020204" charset="0"/>
              </a:rPr>
              <a:t>их решения</a:t>
            </a:r>
            <a:endParaRPr sz="3600" dirty="0">
              <a:latin typeface="Pontano Sans" panose="020B0604020202020204" charset="0"/>
            </a:endParaRPr>
          </a:p>
        </p:txBody>
      </p:sp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 l="932" r="942"/>
          <a:stretch/>
        </p:blipFill>
        <p:spPr>
          <a:xfrm>
            <a:off x="224471" y="446550"/>
            <a:ext cx="4608989" cy="4696974"/>
          </a:xfrm>
          <a:custGeom>
            <a:avLst/>
            <a:gdLst/>
            <a:ahLst/>
            <a:cxnLst/>
            <a:rect l="l" t="t" r="r" b="b"/>
            <a:pathLst>
              <a:path w="21061" h="21600" extrusionOk="0">
                <a:moveTo>
                  <a:pt x="21016" y="0"/>
                </a:moveTo>
                <a:cubicBezTo>
                  <a:pt x="21016" y="0"/>
                  <a:pt x="13076" y="1665"/>
                  <a:pt x="10033" y="5720"/>
                </a:cubicBezTo>
                <a:cubicBezTo>
                  <a:pt x="6991" y="9775"/>
                  <a:pt x="9992" y="14676"/>
                  <a:pt x="9992" y="14676"/>
                </a:cubicBezTo>
                <a:cubicBezTo>
                  <a:pt x="9992" y="14676"/>
                  <a:pt x="15513" y="16226"/>
                  <a:pt x="18557" y="12175"/>
                </a:cubicBezTo>
                <a:cubicBezTo>
                  <a:pt x="21600" y="8123"/>
                  <a:pt x="21016" y="0"/>
                  <a:pt x="21016" y="0"/>
                </a:cubicBezTo>
                <a:close/>
                <a:moveTo>
                  <a:pt x="4385" y="10816"/>
                </a:moveTo>
                <a:cubicBezTo>
                  <a:pt x="2245" y="10758"/>
                  <a:pt x="0" y="11508"/>
                  <a:pt x="0" y="11508"/>
                </a:cubicBezTo>
                <a:cubicBezTo>
                  <a:pt x="0" y="11508"/>
                  <a:pt x="1843" y="15299"/>
                  <a:pt x="4257" y="16319"/>
                </a:cubicBezTo>
                <a:cubicBezTo>
                  <a:pt x="6207" y="17143"/>
                  <a:pt x="7933" y="15908"/>
                  <a:pt x="8524" y="15404"/>
                </a:cubicBezTo>
                <a:lnTo>
                  <a:pt x="2629" y="12634"/>
                </a:lnTo>
                <a:lnTo>
                  <a:pt x="8734" y="14939"/>
                </a:lnTo>
                <a:cubicBezTo>
                  <a:pt x="8686" y="14185"/>
                  <a:pt x="8378" y="12037"/>
                  <a:pt x="6403" y="11203"/>
                </a:cubicBezTo>
                <a:cubicBezTo>
                  <a:pt x="5799" y="10948"/>
                  <a:pt x="5098" y="10835"/>
                  <a:pt x="4385" y="10816"/>
                </a:cubicBezTo>
                <a:close/>
                <a:moveTo>
                  <a:pt x="9515" y="15936"/>
                </a:moveTo>
                <a:cubicBezTo>
                  <a:pt x="9515" y="15936"/>
                  <a:pt x="6279" y="17665"/>
                  <a:pt x="6644" y="20887"/>
                </a:cubicBezTo>
                <a:cubicBezTo>
                  <a:pt x="6672" y="21128"/>
                  <a:pt x="6721" y="21365"/>
                  <a:pt x="6783" y="21600"/>
                </a:cubicBezTo>
                <a:lnTo>
                  <a:pt x="13391" y="21600"/>
                </a:lnTo>
                <a:cubicBezTo>
                  <a:pt x="13467" y="21105"/>
                  <a:pt x="13478" y="20600"/>
                  <a:pt x="13427" y="20101"/>
                </a:cubicBezTo>
                <a:cubicBezTo>
                  <a:pt x="13059" y="16877"/>
                  <a:pt x="9515" y="15936"/>
                  <a:pt x="9515" y="15936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10" name="Google Shape;110;p14"/>
          <p:cNvSpPr txBox="1"/>
          <p:nvPr/>
        </p:nvSpPr>
        <p:spPr>
          <a:xfrm>
            <a:off x="4283968" y="3579862"/>
            <a:ext cx="4464496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Pontano Sans"/>
                <a:ea typeface="Pontano Sans"/>
                <a:cs typeface="Pontano Sans"/>
                <a:sym typeface="Pontano Sans"/>
              </a:rPr>
              <a:t>Выполнила:</a:t>
            </a:r>
            <a:r>
              <a:rPr lang="en" dirty="0" smtClean="0">
                <a:solidFill>
                  <a:schemeClr val="tx1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" dirty="0">
                <a:solidFill>
                  <a:schemeClr val="tx1"/>
                </a:solidFill>
                <a:latin typeface="Pontano Sans"/>
                <a:ea typeface="Pontano Sans"/>
                <a:cs typeface="Pontano Sans"/>
                <a:sym typeface="Pontano Sans"/>
              </a:rPr>
              <a:t>Смиловицкая </a:t>
            </a:r>
            <a:r>
              <a:rPr lang="en" dirty="0" smtClean="0">
                <a:solidFill>
                  <a:schemeClr val="tx1"/>
                </a:solidFill>
                <a:latin typeface="Pontano Sans"/>
                <a:ea typeface="Pontano Sans"/>
                <a:cs typeface="Pontano Sans"/>
                <a:sym typeface="Pontano Sans"/>
              </a:rPr>
              <a:t>Диана</a:t>
            </a:r>
            <a:r>
              <a:rPr lang="ru-RU" dirty="0" smtClean="0">
                <a:solidFill>
                  <a:schemeClr val="tx1"/>
                </a:solidFill>
                <a:latin typeface="Pontano Sans"/>
                <a:ea typeface="Pontano Sans"/>
                <a:cs typeface="Pontano Sans"/>
                <a:sym typeface="Pontano Sans"/>
              </a:rPr>
              <a:t>, </a:t>
            </a:r>
            <a:r>
              <a:rPr lang="en" dirty="0" smtClean="0">
                <a:solidFill>
                  <a:schemeClr val="tx1"/>
                </a:solidFill>
                <a:latin typeface="Pontano Sans"/>
                <a:ea typeface="Pontano Sans"/>
                <a:cs typeface="Pontano Sans"/>
                <a:sym typeface="Pontano Sans"/>
              </a:rPr>
              <a:t>ученица </a:t>
            </a:r>
            <a:r>
              <a:rPr lang="en" dirty="0">
                <a:solidFill>
                  <a:schemeClr val="tx1"/>
                </a:solidFill>
                <a:latin typeface="Pontano Sans"/>
                <a:ea typeface="Pontano Sans"/>
                <a:cs typeface="Pontano Sans"/>
                <a:sym typeface="Pontano Sans"/>
              </a:rPr>
              <a:t>10 </a:t>
            </a:r>
            <a:r>
              <a:rPr lang="ru-RU" dirty="0" smtClean="0">
                <a:solidFill>
                  <a:schemeClr val="tx1"/>
                </a:solidFill>
                <a:latin typeface="Pontano Sans"/>
                <a:ea typeface="Pontano Sans"/>
                <a:cs typeface="Pontano Sans"/>
                <a:sym typeface="Pontano Sans"/>
              </a:rPr>
              <a:t>«</a:t>
            </a:r>
            <a:r>
              <a:rPr lang="en" dirty="0" smtClean="0">
                <a:solidFill>
                  <a:schemeClr val="tx1"/>
                </a:solidFill>
                <a:latin typeface="Pontano Sans"/>
                <a:ea typeface="Pontano Sans"/>
                <a:cs typeface="Pontano Sans"/>
                <a:sym typeface="Pontano Sans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Pontano Sans"/>
                <a:ea typeface="Pontano Sans"/>
                <a:cs typeface="Pontano Sans"/>
                <a:sym typeface="Pontano Sans"/>
              </a:rPr>
              <a:t>»</a:t>
            </a:r>
            <a:r>
              <a:rPr lang="en" dirty="0" smtClean="0">
                <a:solidFill>
                  <a:schemeClr val="tx1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" dirty="0">
                <a:solidFill>
                  <a:schemeClr val="tx1"/>
                </a:solidFill>
                <a:latin typeface="Pontano Sans"/>
                <a:ea typeface="Pontano Sans"/>
                <a:cs typeface="Pontano Sans"/>
                <a:sym typeface="Pontano Sans"/>
              </a:rPr>
              <a:t>класса </a:t>
            </a:r>
            <a:endParaRPr dirty="0">
              <a:solidFill>
                <a:schemeClr val="tx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Pontano Sans"/>
                <a:ea typeface="Pontano Sans"/>
                <a:cs typeface="Pontano Sans"/>
                <a:sym typeface="Pontano Sans"/>
              </a:rPr>
              <a:t>Руководитель: </a:t>
            </a:r>
            <a:r>
              <a:rPr lang="ru-RU" dirty="0" err="1" smtClean="0">
                <a:solidFill>
                  <a:schemeClr val="tx1"/>
                </a:solidFill>
                <a:latin typeface="Pontano Sans"/>
                <a:ea typeface="Pontano Sans"/>
                <a:cs typeface="Pontano Sans"/>
                <a:sym typeface="Pontano Sans"/>
              </a:rPr>
              <a:t>Мальгина</a:t>
            </a:r>
            <a:r>
              <a:rPr lang="ru-RU" dirty="0" smtClean="0">
                <a:solidFill>
                  <a:schemeClr val="tx1"/>
                </a:solidFill>
                <a:latin typeface="Pontano Sans"/>
                <a:ea typeface="Pontano Sans"/>
                <a:cs typeface="Pontano Sans"/>
                <a:sym typeface="Pontano Sans"/>
              </a:rPr>
              <a:t> В.Б</a:t>
            </a:r>
            <a:r>
              <a:rPr lang="ru-RU" dirty="0">
                <a:solidFill>
                  <a:schemeClr val="tx1"/>
                </a:solidFill>
                <a:latin typeface="Pontano Sans"/>
                <a:ea typeface="Pontano Sans"/>
                <a:cs typeface="Pontano Sans"/>
                <a:sym typeface="Pontano Sans"/>
              </a:rPr>
              <a:t>., учитель физики </a:t>
            </a:r>
            <a:endParaRPr lang="ru-RU" dirty="0" smtClean="0">
              <a:solidFill>
                <a:schemeClr val="tx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Pontano Sans"/>
                <a:ea typeface="Pontano Sans"/>
                <a:cs typeface="Pontano Sans"/>
                <a:sym typeface="Pontano Sans"/>
              </a:rPr>
              <a:t>ГБОУ ЦО №80 </a:t>
            </a:r>
            <a:r>
              <a:rPr lang="ru-RU" dirty="0" err="1" smtClean="0">
                <a:solidFill>
                  <a:schemeClr val="tx1"/>
                </a:solidFill>
                <a:latin typeface="Pontano Sans"/>
                <a:ea typeface="Pontano Sans"/>
                <a:cs typeface="Pontano Sans"/>
                <a:sym typeface="Pontano Sans"/>
              </a:rPr>
              <a:t>г.Санкт</a:t>
            </a:r>
            <a:r>
              <a:rPr lang="ru-RU" dirty="0" smtClean="0">
                <a:solidFill>
                  <a:schemeClr val="tx1"/>
                </a:solidFill>
                <a:latin typeface="Pontano Sans"/>
                <a:ea typeface="Pontano Sans"/>
                <a:cs typeface="Pontano Sans"/>
                <a:sym typeface="Pontano Sans"/>
              </a:rPr>
              <a:t>-Петербурга</a:t>
            </a:r>
            <a:endParaRPr dirty="0">
              <a:solidFill>
                <a:schemeClr val="tx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>
            <a:spLocks noGrp="1"/>
          </p:cNvSpPr>
          <p:nvPr>
            <p:ph type="title"/>
          </p:nvPr>
        </p:nvSpPr>
        <p:spPr>
          <a:xfrm>
            <a:off x="3789950" y="1567150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Кислотные дожди	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p23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Причины возникновения проблемы: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Извержение вулканов, лесные пожары, выбросы в результате работы промышленности</a:t>
            </a:r>
            <a:endParaRPr sz="1200" dirty="0"/>
          </a:p>
        </p:txBody>
      </p:sp>
      <p:sp>
        <p:nvSpPr>
          <p:cNvPr id="197" name="Google Shape;197;p23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Последствия: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Окисление открытых водоемов, гибель и мутация рыб и птиц, угнетение растительности, ухудшение здоровья людей	</a:t>
            </a:r>
            <a:endParaRPr sz="1200" dirty="0"/>
          </a:p>
        </p:txBody>
      </p:sp>
      <p:sp>
        <p:nvSpPr>
          <p:cNvPr id="198" name="Google Shape;198;p23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Пути решения: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Внедрение в предприятия современных систем фильтрации атмосферных выбросов, переход на электротранспорт</a:t>
            </a: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9" name="Google Shape;199;p23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00" name="Google Shape;200;p23">
            <a:hlinkClick r:id="rId3" action="ppaction://hlinksldjump"/>
          </p:cNvPr>
          <p:cNvSpPr/>
          <p:nvPr/>
        </p:nvSpPr>
        <p:spPr>
          <a:xfrm>
            <a:off x="8654750" y="4749850"/>
            <a:ext cx="300600" cy="2679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1" name="Google Shape;201;p23"/>
          <p:cNvPicPr preferRelativeResize="0"/>
          <p:nvPr/>
        </p:nvPicPr>
        <p:blipFill rotWithShape="1">
          <a:blip r:embed="rId4">
            <a:alphaModFix/>
          </a:blip>
          <a:srcRect l="8436" r="8444"/>
          <a:stretch/>
        </p:blipFill>
        <p:spPr>
          <a:xfrm rot="-3427231">
            <a:off x="227694" y="625644"/>
            <a:ext cx="1980912" cy="2383118"/>
          </a:xfrm>
          <a:custGeom>
            <a:avLst/>
            <a:gdLst/>
            <a:ahLst/>
            <a:cxnLst/>
            <a:rect l="l" t="t" r="r" b="b"/>
            <a:pathLst>
              <a:path w="18313" h="19923" extrusionOk="0">
                <a:moveTo>
                  <a:pt x="18244" y="0"/>
                </a:moveTo>
                <a:cubicBezTo>
                  <a:pt x="18244" y="0"/>
                  <a:pt x="6512" y="2215"/>
                  <a:pt x="2014" y="7612"/>
                </a:cubicBezTo>
                <a:cubicBezTo>
                  <a:pt x="-2484" y="13005"/>
                  <a:pt x="1955" y="19534"/>
                  <a:pt x="1955" y="19534"/>
                </a:cubicBezTo>
                <a:cubicBezTo>
                  <a:pt x="1955" y="19534"/>
                  <a:pt x="10120" y="21600"/>
                  <a:pt x="14618" y="16208"/>
                </a:cubicBezTo>
                <a:cubicBezTo>
                  <a:pt x="19116" y="10816"/>
                  <a:pt x="18244" y="0"/>
                  <a:pt x="1824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 txBox="1">
            <a:spLocks noGrp="1"/>
          </p:cNvSpPr>
          <p:nvPr>
            <p:ph type="title"/>
          </p:nvPr>
        </p:nvSpPr>
        <p:spPr>
          <a:xfrm>
            <a:off x="3789950" y="1596850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Парниковый эффект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4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Причины возникновения проблемы: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Токсичные выбросы в атмосферу действующей промышленности, использование транспортных средств, вырубка лесов</a:t>
            </a:r>
            <a:endParaRPr sz="1200"/>
          </a:p>
        </p:txBody>
      </p:sp>
      <p:sp>
        <p:nvSpPr>
          <p:cNvPr id="208" name="Google Shape;208;p24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Последствия: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Увеличение температуры океанов и морей, таяние ледников, нарушение баланса экосистемы</a:t>
            </a:r>
            <a:endParaRPr sz="1200"/>
          </a:p>
        </p:txBody>
      </p:sp>
      <p:sp>
        <p:nvSpPr>
          <p:cNvPr id="209" name="Google Shape;209;p24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Пути решения: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Сокращение использования угля и сырой нефти в промышленности, раздельный сбор мусора и строительство мусороперерабатывающих заводов, развитие дорожной инфраструктуры</a:t>
            </a:r>
            <a:endParaRPr sz="1200"/>
          </a:p>
        </p:txBody>
      </p:sp>
      <p:sp>
        <p:nvSpPr>
          <p:cNvPr id="210" name="Google Shape;210;p2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11" name="Google Shape;211;p24">
            <a:hlinkClick r:id="rId3" action="ppaction://hlinksldjump"/>
          </p:cNvPr>
          <p:cNvSpPr/>
          <p:nvPr/>
        </p:nvSpPr>
        <p:spPr>
          <a:xfrm>
            <a:off x="8654750" y="4749850"/>
            <a:ext cx="300600" cy="2679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2" name="Google Shape;212;p24"/>
          <p:cNvPicPr preferRelativeResize="0"/>
          <p:nvPr/>
        </p:nvPicPr>
        <p:blipFill rotWithShape="1">
          <a:blip r:embed="rId4">
            <a:alphaModFix/>
          </a:blip>
          <a:srcRect l="28120" r="28120"/>
          <a:stretch/>
        </p:blipFill>
        <p:spPr>
          <a:xfrm rot="321698">
            <a:off x="432532" y="422092"/>
            <a:ext cx="1832739" cy="2790360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5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/>
              <a:t>Нерациональное использование природный ресурсов</a:t>
            </a:r>
            <a:endParaRPr sz="3300" dirty="0"/>
          </a:p>
        </p:txBody>
      </p:sp>
      <p:sp>
        <p:nvSpPr>
          <p:cNvPr id="218" name="Google Shape;218;p25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Причины возникновения проблемы: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Сжигание попутного нефтяного газа в факелах, осушение болот в верховьях рек, вырубка лесов</a:t>
            </a:r>
            <a:endParaRPr sz="1200"/>
          </a:p>
        </p:txBody>
      </p:sp>
      <p:sp>
        <p:nvSpPr>
          <p:cNvPr id="219" name="Google Shape;219;p25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Последствия: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Снижение плодородности почвы, обмеление рек и озер, загрязнение почвы и грунтовых вод	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5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Пути решения: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Высаживание деревьев и кустарников, использование системы оборотного водоснабжения в предприятиях, капельное орошение полей, создание специализированных полигонов для захоронения отходов</a:t>
            </a:r>
            <a:endParaRPr sz="1200"/>
          </a:p>
        </p:txBody>
      </p:sp>
      <p:sp>
        <p:nvSpPr>
          <p:cNvPr id="221" name="Google Shape;221;p2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22" name="Google Shape;222;p25">
            <a:hlinkClick r:id="rId3" action="ppaction://hlinksldjump"/>
          </p:cNvPr>
          <p:cNvSpPr/>
          <p:nvPr/>
        </p:nvSpPr>
        <p:spPr>
          <a:xfrm>
            <a:off x="8654750" y="4749850"/>
            <a:ext cx="300600" cy="2679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3" name="Google Shape;223;p25"/>
          <p:cNvPicPr preferRelativeResize="0"/>
          <p:nvPr/>
        </p:nvPicPr>
        <p:blipFill rotWithShape="1">
          <a:blip r:embed="rId4">
            <a:alphaModFix/>
          </a:blip>
          <a:srcRect t="21478" r="12854" b="8625"/>
          <a:stretch/>
        </p:blipFill>
        <p:spPr>
          <a:xfrm rot="-3557192">
            <a:off x="182570" y="649851"/>
            <a:ext cx="2011223" cy="2419683"/>
          </a:xfrm>
          <a:custGeom>
            <a:avLst/>
            <a:gdLst/>
            <a:ahLst/>
            <a:cxnLst/>
            <a:rect l="l" t="t" r="r" b="b"/>
            <a:pathLst>
              <a:path w="18313" h="19923" extrusionOk="0">
                <a:moveTo>
                  <a:pt x="18244" y="0"/>
                </a:moveTo>
                <a:cubicBezTo>
                  <a:pt x="18244" y="0"/>
                  <a:pt x="6512" y="2215"/>
                  <a:pt x="2014" y="7612"/>
                </a:cubicBezTo>
                <a:cubicBezTo>
                  <a:pt x="-2484" y="13005"/>
                  <a:pt x="1955" y="19534"/>
                  <a:pt x="1955" y="19534"/>
                </a:cubicBezTo>
                <a:cubicBezTo>
                  <a:pt x="1955" y="19534"/>
                  <a:pt x="10120" y="21600"/>
                  <a:pt x="14618" y="16208"/>
                </a:cubicBezTo>
                <a:cubicBezTo>
                  <a:pt x="19116" y="10816"/>
                  <a:pt x="18244" y="0"/>
                  <a:pt x="1824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6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Дефицит питьевой воды</a:t>
            </a:r>
            <a:endParaRPr dirty="0"/>
          </a:p>
        </p:txBody>
      </p:sp>
      <p:sp>
        <p:nvSpPr>
          <p:cNvPr id="229" name="Google Shape;229;p26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Причины возникновения проблемы: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Загрязнение водоемов, осушение водохранилищ, нерациональное использование</a:t>
            </a:r>
            <a:endParaRPr sz="1200"/>
          </a:p>
        </p:txBody>
      </p:sp>
      <p:sp>
        <p:nvSpPr>
          <p:cNvPr id="230" name="Google Shape;230;p26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Последствия: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Ухудшение условий жизни людей, животного и растительного миров, а в наиболее тяжёлых случаях — их гибель</a:t>
            </a:r>
            <a:endParaRPr sz="1200"/>
          </a:p>
        </p:txBody>
      </p:sp>
      <p:sp>
        <p:nvSpPr>
          <p:cNvPr id="231" name="Google Shape;231;p26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Пути решения: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Учет потребленной воды в организациях и жилищах, использование систем опреснения воды, создание водяных хранилищ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33" name="Google Shape;233;p26">
            <a:hlinkClick r:id="rId3" action="ppaction://hlinksldjump"/>
          </p:cNvPr>
          <p:cNvSpPr/>
          <p:nvPr/>
        </p:nvSpPr>
        <p:spPr>
          <a:xfrm>
            <a:off x="8654750" y="4749850"/>
            <a:ext cx="300600" cy="2679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4" name="Google Shape;234;p26"/>
          <p:cNvPicPr preferRelativeResize="0"/>
          <p:nvPr/>
        </p:nvPicPr>
        <p:blipFill rotWithShape="1">
          <a:blip r:embed="rId4">
            <a:alphaModFix/>
          </a:blip>
          <a:srcRect l="8436" r="8444"/>
          <a:stretch/>
        </p:blipFill>
        <p:spPr>
          <a:xfrm rot="-3372381">
            <a:off x="265532" y="682009"/>
            <a:ext cx="1952452" cy="2348997"/>
          </a:xfrm>
          <a:custGeom>
            <a:avLst/>
            <a:gdLst/>
            <a:ahLst/>
            <a:cxnLst/>
            <a:rect l="l" t="t" r="r" b="b"/>
            <a:pathLst>
              <a:path w="18313" h="19923" extrusionOk="0">
                <a:moveTo>
                  <a:pt x="18244" y="0"/>
                </a:moveTo>
                <a:cubicBezTo>
                  <a:pt x="18244" y="0"/>
                  <a:pt x="6512" y="2215"/>
                  <a:pt x="2014" y="7612"/>
                </a:cubicBezTo>
                <a:cubicBezTo>
                  <a:pt x="-2484" y="13005"/>
                  <a:pt x="1955" y="19534"/>
                  <a:pt x="1955" y="19534"/>
                </a:cubicBezTo>
                <a:cubicBezTo>
                  <a:pt x="1955" y="19534"/>
                  <a:pt x="10120" y="21600"/>
                  <a:pt x="14618" y="16208"/>
                </a:cubicBezTo>
                <a:cubicBezTo>
                  <a:pt x="19116" y="10816"/>
                  <a:pt x="18244" y="0"/>
                  <a:pt x="1824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 txBox="1">
            <a:spLocks noGrp="1"/>
          </p:cNvSpPr>
          <p:nvPr>
            <p:ph type="title"/>
          </p:nvPr>
        </p:nvSpPr>
        <p:spPr>
          <a:xfrm>
            <a:off x="3822000" y="699543"/>
            <a:ext cx="4864800" cy="7920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Загрязнение воздуха</a:t>
            </a:r>
            <a:endParaRPr dirty="0"/>
          </a:p>
        </p:txBody>
      </p:sp>
      <p:sp>
        <p:nvSpPr>
          <p:cNvPr id="240" name="Google Shape;240;p27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Причины возникновения проблемы: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Сжигание топлива, выбросы, получаемые при работе технологических производств всех видов промышленности</a:t>
            </a:r>
            <a:endParaRPr sz="1200"/>
          </a:p>
        </p:txBody>
      </p:sp>
      <p:sp>
        <p:nvSpPr>
          <p:cNvPr id="241" name="Google Shape;241;p27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Последствия: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Увеличение валовых выбросов загрязняющих ингредиентов, ухудшение качества воздуха, негативное влияние на растения, на здоровье людей и животных	</a:t>
            </a:r>
            <a:endParaRPr sz="1200"/>
          </a:p>
        </p:txBody>
      </p:sp>
      <p:sp>
        <p:nvSpPr>
          <p:cNvPr id="242" name="Google Shape;242;p27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Пути решения: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Очистка выпускаемых газов на производстве, перевод предприятий на газовое топливо, создание гибридных двигателей и альтернативных</a:t>
            </a:r>
            <a:endParaRPr sz="1200"/>
          </a:p>
        </p:txBody>
      </p:sp>
      <p:sp>
        <p:nvSpPr>
          <p:cNvPr id="243" name="Google Shape;243;p2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44" name="Google Shape;244;p27">
            <a:hlinkClick r:id="rId3" action="ppaction://hlinksldjump"/>
          </p:cNvPr>
          <p:cNvSpPr/>
          <p:nvPr/>
        </p:nvSpPr>
        <p:spPr>
          <a:xfrm>
            <a:off x="8654750" y="4749850"/>
            <a:ext cx="300600" cy="2679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5" name="Google Shape;245;p27"/>
          <p:cNvPicPr preferRelativeResize="0"/>
          <p:nvPr/>
        </p:nvPicPr>
        <p:blipFill rotWithShape="1">
          <a:blip r:embed="rId4">
            <a:alphaModFix/>
          </a:blip>
          <a:srcRect l="28120" r="28120"/>
          <a:stretch/>
        </p:blipFill>
        <p:spPr>
          <a:xfrm rot="136920">
            <a:off x="505387" y="431573"/>
            <a:ext cx="1749477" cy="2663589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8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52065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Сокращение разнообразия флоры и фауны</a:t>
            </a:r>
            <a:endParaRPr sz="3400"/>
          </a:p>
        </p:txBody>
      </p:sp>
      <p:sp>
        <p:nvSpPr>
          <p:cNvPr id="251" name="Google Shape;251;p28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Причины возникновения проблемы: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Вырубка лесов, браконьерство, создание новых населенных пунктов и объектов их жизнеобеспечения, загрязнение окружающей среды</a:t>
            </a:r>
            <a:endParaRPr sz="1200"/>
          </a:p>
        </p:txBody>
      </p:sp>
      <p:sp>
        <p:nvSpPr>
          <p:cNvPr id="252" name="Google Shape;252;p28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Последствия: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Значительное нарушение пищевой цепочки, изменение стабильности климата, потеря возможности биосферы к восстановлению</a:t>
            </a:r>
            <a:endParaRPr sz="1200"/>
          </a:p>
        </p:txBody>
      </p:sp>
      <p:sp>
        <p:nvSpPr>
          <p:cNvPr id="253" name="Google Shape;253;p28"/>
          <p:cNvSpPr txBox="1">
            <a:spLocks noGrp="1"/>
          </p:cNvSpPr>
          <p:nvPr>
            <p:ph type="body" idx="3"/>
          </p:nvPr>
        </p:nvSpPr>
        <p:spPr>
          <a:xfrm>
            <a:off x="7075275" y="1777175"/>
            <a:ext cx="19533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Пути решения: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Создание национальных парков и заповедников, внесение в охранный реестр редких видов растений и животных, создание генных банков, ужесточение контроля и увеличение штрафов за браконьерство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55" name="Google Shape;255;p28">
            <a:hlinkClick r:id="rId3" action="ppaction://hlinksldjump"/>
          </p:cNvPr>
          <p:cNvSpPr/>
          <p:nvPr/>
        </p:nvSpPr>
        <p:spPr>
          <a:xfrm>
            <a:off x="8654750" y="4749850"/>
            <a:ext cx="300600" cy="2679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6" name="Google Shape;256;p28"/>
          <p:cNvPicPr preferRelativeResize="0"/>
          <p:nvPr/>
        </p:nvPicPr>
        <p:blipFill rotWithShape="1">
          <a:blip r:embed="rId4">
            <a:alphaModFix/>
          </a:blip>
          <a:srcRect l="6194" r="6185"/>
          <a:stretch/>
        </p:blipFill>
        <p:spPr>
          <a:xfrm rot="136920">
            <a:off x="505387" y="431573"/>
            <a:ext cx="1749477" cy="2663589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9"/>
          <p:cNvSpPr txBox="1">
            <a:spLocks noGrp="1"/>
          </p:cNvSpPr>
          <p:nvPr>
            <p:ph type="ctrTitle"/>
          </p:nvPr>
        </p:nvSpPr>
        <p:spPr>
          <a:xfrm>
            <a:off x="4909800" y="207825"/>
            <a:ext cx="310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Вывод</a:t>
            </a:r>
            <a:endParaRPr/>
          </a:p>
        </p:txBody>
      </p:sp>
      <p:sp>
        <p:nvSpPr>
          <p:cNvPr id="262" name="Google Shape;262;p29"/>
          <p:cNvSpPr txBox="1">
            <a:spLocks noGrp="1"/>
          </p:cNvSpPr>
          <p:nvPr>
            <p:ph type="subTitle" idx="1"/>
          </p:nvPr>
        </p:nvSpPr>
        <p:spPr>
          <a:xfrm>
            <a:off x="4909800" y="1367624"/>
            <a:ext cx="4234200" cy="10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Отношения людей к использованию природных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ресурсов должны строиться на основе признания идеи устойчивого развития</a:t>
            </a:r>
            <a:r>
              <a:rPr lang="en" sz="1400" dirty="0" smtClean="0"/>
              <a:t>,</a:t>
            </a:r>
            <a:r>
              <a:rPr lang="ru-RU" sz="1400" dirty="0" smtClean="0"/>
              <a:t> </a:t>
            </a:r>
            <a:r>
              <a:rPr lang="en" sz="1400" dirty="0" smtClean="0"/>
              <a:t>сохранения </a:t>
            </a:r>
            <a:r>
              <a:rPr lang="en" sz="1400" dirty="0"/>
              <a:t>и воспроизводства природных ресурсов, поскольку </a:t>
            </a:r>
            <a:r>
              <a:rPr lang="en" sz="1400" dirty="0" smtClean="0"/>
              <a:t>они</a:t>
            </a:r>
            <a:r>
              <a:rPr lang="ru-RU" sz="1400" dirty="0" smtClean="0"/>
              <a:t> </a:t>
            </a:r>
            <a:r>
              <a:rPr lang="en" sz="1400" dirty="0" smtClean="0"/>
              <a:t>оказывают </a:t>
            </a:r>
            <a:r>
              <a:rPr lang="en" sz="1400" dirty="0"/>
              <a:t>большое влияние на жизнедеятельность человечества. 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/>
              <a:t>Плохая</a:t>
            </a:r>
            <a:r>
              <a:rPr lang="ru-RU" sz="1400" dirty="0" smtClean="0"/>
              <a:t> </a:t>
            </a:r>
            <a:r>
              <a:rPr lang="en" sz="1400" dirty="0" smtClean="0"/>
              <a:t>экология</a:t>
            </a:r>
            <a:r>
              <a:rPr lang="en" sz="1400" dirty="0"/>
              <a:t>, в первую очередь, влияет на здоровье и благосостояние населения,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которое является производственной силой экономики, а также главным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потребителем всех производимых благ.</a:t>
            </a:r>
            <a:endParaRPr sz="1400" dirty="0"/>
          </a:p>
        </p:txBody>
      </p:sp>
      <p:sp>
        <p:nvSpPr>
          <p:cNvPr id="263" name="Google Shape;263;p29">
            <a:hlinkClick r:id="rId3" action="ppaction://hlinksldjump"/>
          </p:cNvPr>
          <p:cNvSpPr/>
          <p:nvPr/>
        </p:nvSpPr>
        <p:spPr>
          <a:xfrm>
            <a:off x="8654750" y="4749850"/>
            <a:ext cx="300600" cy="2679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4" name="Google Shape;264;p29"/>
          <p:cNvPicPr preferRelativeResize="0"/>
          <p:nvPr/>
        </p:nvPicPr>
        <p:blipFill rotWithShape="1">
          <a:blip r:embed="rId4">
            <a:alphaModFix/>
          </a:blip>
          <a:srcRect l="8091" t="22963" r="43307" b="-11217"/>
          <a:stretch/>
        </p:blipFill>
        <p:spPr>
          <a:xfrm>
            <a:off x="2008750" y="416225"/>
            <a:ext cx="2851517" cy="3430591"/>
          </a:xfrm>
          <a:custGeom>
            <a:avLst/>
            <a:gdLst/>
            <a:ahLst/>
            <a:cxnLst/>
            <a:rect l="l" t="t" r="r" b="b"/>
            <a:pathLst>
              <a:path w="18313" h="19923" extrusionOk="0">
                <a:moveTo>
                  <a:pt x="18244" y="0"/>
                </a:moveTo>
                <a:cubicBezTo>
                  <a:pt x="18244" y="0"/>
                  <a:pt x="6512" y="2215"/>
                  <a:pt x="2014" y="7612"/>
                </a:cubicBezTo>
                <a:cubicBezTo>
                  <a:pt x="-2484" y="13005"/>
                  <a:pt x="1955" y="19534"/>
                  <a:pt x="1955" y="19534"/>
                </a:cubicBezTo>
                <a:cubicBezTo>
                  <a:pt x="1955" y="19534"/>
                  <a:pt x="10120" y="21600"/>
                  <a:pt x="14618" y="16208"/>
                </a:cubicBezTo>
                <a:cubicBezTo>
                  <a:pt x="19116" y="10816"/>
                  <a:pt x="18244" y="0"/>
                  <a:pt x="1824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0"/>
          <p:cNvSpPr txBox="1">
            <a:spLocks noGrp="1"/>
          </p:cNvSpPr>
          <p:nvPr>
            <p:ph type="title"/>
          </p:nvPr>
        </p:nvSpPr>
        <p:spPr>
          <a:xfrm>
            <a:off x="4320075" y="6646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Источники: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70" name="Google Shape;270;p30"/>
          <p:cNvSpPr txBox="1">
            <a:spLocks noGrp="1"/>
          </p:cNvSpPr>
          <p:nvPr>
            <p:ph type="body" idx="1"/>
          </p:nvPr>
        </p:nvSpPr>
        <p:spPr>
          <a:xfrm>
            <a:off x="4320075" y="1465582"/>
            <a:ext cx="4366800" cy="30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Char char="⊷"/>
            </a:pPr>
            <a:r>
              <a:rPr lang="en" sz="1400" u="sng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https://tvorcheskie-proekty.ru/node/2095</a:t>
            </a:r>
            <a:endParaRPr sz="1400" dirty="0">
              <a:solidFill>
                <a:schemeClr val="accent1"/>
              </a:solidFill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⊷"/>
            </a:pPr>
            <a:r>
              <a:rPr lang="en" sz="1400" u="sng" dirty="0">
                <a:solidFill>
                  <a:schemeClr val="hlink"/>
                </a:solidFill>
                <a:hlinkClick r:id="rId4"/>
              </a:rPr>
              <a:t>https://greenologia.ru/eko-problemy/puti-resheniya-problem.html</a:t>
            </a:r>
            <a:endParaRPr sz="1400" dirty="0">
              <a:solidFill>
                <a:schemeClr val="dk2"/>
              </a:solidFill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⊷"/>
            </a:pPr>
            <a:r>
              <a:rPr lang="en" sz="1400" u="sng" dirty="0">
                <a:solidFill>
                  <a:schemeClr val="hlink"/>
                </a:solidFill>
                <a:hlinkClick r:id="rId5"/>
              </a:rPr>
              <a:t>https://mirec.mgimo.ru/upload/ckeditor/files/environmental-problems-of-russia.pdf</a:t>
            </a:r>
            <a:endParaRPr sz="14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3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</a:endParaRPr>
          </a:p>
        </p:txBody>
      </p:sp>
      <p:sp>
        <p:nvSpPr>
          <p:cNvPr id="271" name="Google Shape;271;p3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272" name="Google Shape;272;p30"/>
          <p:cNvPicPr preferRelativeResize="0"/>
          <p:nvPr/>
        </p:nvPicPr>
        <p:blipFill rotWithShape="1">
          <a:blip r:embed="rId6">
            <a:alphaModFix/>
          </a:blip>
          <a:srcRect t="21478" r="12854" b="8625"/>
          <a:stretch/>
        </p:blipFill>
        <p:spPr>
          <a:xfrm rot="-226003">
            <a:off x="1599738" y="1500708"/>
            <a:ext cx="2413373" cy="2903426"/>
          </a:xfrm>
          <a:custGeom>
            <a:avLst/>
            <a:gdLst/>
            <a:ahLst/>
            <a:cxnLst/>
            <a:rect l="l" t="t" r="r" b="b"/>
            <a:pathLst>
              <a:path w="18313" h="19923" extrusionOk="0">
                <a:moveTo>
                  <a:pt x="18244" y="0"/>
                </a:moveTo>
                <a:cubicBezTo>
                  <a:pt x="18244" y="0"/>
                  <a:pt x="6512" y="2215"/>
                  <a:pt x="2014" y="7612"/>
                </a:cubicBezTo>
                <a:cubicBezTo>
                  <a:pt x="-2484" y="13005"/>
                  <a:pt x="1955" y="19534"/>
                  <a:pt x="1955" y="19534"/>
                </a:cubicBezTo>
                <a:cubicBezTo>
                  <a:pt x="1955" y="19534"/>
                  <a:pt x="10120" y="21600"/>
                  <a:pt x="14618" y="16208"/>
                </a:cubicBezTo>
                <a:cubicBezTo>
                  <a:pt x="19116" y="10816"/>
                  <a:pt x="18244" y="0"/>
                  <a:pt x="1824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73" name="Google Shape;273;p30">
            <a:hlinkClick r:id="rId7" action="ppaction://hlinksldjump"/>
          </p:cNvPr>
          <p:cNvSpPr/>
          <p:nvPr/>
        </p:nvSpPr>
        <p:spPr>
          <a:xfrm>
            <a:off x="8654750" y="4749850"/>
            <a:ext cx="300600" cy="2679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18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80" name="Google Shape;280;p31"/>
          <p:cNvSpPr txBox="1">
            <a:spLocks noGrp="1"/>
          </p:cNvSpPr>
          <p:nvPr>
            <p:ph type="title" idx="4294967295"/>
          </p:nvPr>
        </p:nvSpPr>
        <p:spPr>
          <a:xfrm>
            <a:off x="1691680" y="1351250"/>
            <a:ext cx="8662370" cy="10764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dirty="0" smtClean="0">
                <a:solidFill>
                  <a:schemeClr val="accent2"/>
                </a:solidFill>
              </a:rPr>
              <a:t/>
            </a:r>
            <a:br>
              <a:rPr lang="ru-RU" sz="3500" dirty="0" smtClean="0">
                <a:solidFill>
                  <a:schemeClr val="accent2"/>
                </a:solidFill>
              </a:rPr>
            </a:br>
            <a:r>
              <a:rPr lang="ru-RU" sz="3500" dirty="0">
                <a:solidFill>
                  <a:schemeClr val="accent2"/>
                </a:solidFill>
              </a:rPr>
              <a:t/>
            </a:r>
            <a:br>
              <a:rPr lang="ru-RU" sz="3500" dirty="0">
                <a:solidFill>
                  <a:schemeClr val="accent2"/>
                </a:solidFill>
              </a:rPr>
            </a:br>
            <a:r>
              <a:rPr lang="ru-RU" sz="3500" dirty="0" smtClean="0">
                <a:solidFill>
                  <a:schemeClr val="accent2"/>
                </a:solidFill>
              </a:rPr>
              <a:t/>
            </a:r>
            <a:br>
              <a:rPr lang="ru-RU" sz="3500" dirty="0" smtClean="0">
                <a:solidFill>
                  <a:schemeClr val="accent2"/>
                </a:solidFill>
              </a:rPr>
            </a:br>
            <a:r>
              <a:rPr lang="en" dirty="0" smtClean="0">
                <a:solidFill>
                  <a:schemeClr val="accent2"/>
                </a:solidFill>
              </a:rPr>
              <a:t>Спасибо </a:t>
            </a:r>
            <a:r>
              <a:rPr lang="en" dirty="0">
                <a:solidFill>
                  <a:schemeClr val="accent2"/>
                </a:solidFill>
              </a:rPr>
              <a:t>за внимание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281" name="Google Shape;281;p31"/>
          <p:cNvSpPr/>
          <p:nvPr/>
        </p:nvSpPr>
        <p:spPr>
          <a:xfrm>
            <a:off x="228375" y="59600"/>
            <a:ext cx="2144700" cy="1548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2" name="Google Shape;282;p31"/>
          <p:cNvPicPr preferRelativeResize="0"/>
          <p:nvPr/>
        </p:nvPicPr>
        <p:blipFill rotWithShape="1">
          <a:blip r:embed="rId3">
            <a:alphaModFix/>
          </a:blip>
          <a:srcRect l="14244" r="30607"/>
          <a:stretch/>
        </p:blipFill>
        <p:spPr>
          <a:xfrm rot="-37" flipH="1">
            <a:off x="315236" y="446385"/>
            <a:ext cx="4912373" cy="4697028"/>
          </a:xfrm>
          <a:custGeom>
            <a:avLst/>
            <a:gdLst/>
            <a:ahLst/>
            <a:cxnLst/>
            <a:rect l="l" t="t" r="r" b="b"/>
            <a:pathLst>
              <a:path w="21061" h="21600" extrusionOk="0">
                <a:moveTo>
                  <a:pt x="21016" y="0"/>
                </a:moveTo>
                <a:cubicBezTo>
                  <a:pt x="21016" y="0"/>
                  <a:pt x="13076" y="1665"/>
                  <a:pt x="10033" y="5720"/>
                </a:cubicBezTo>
                <a:cubicBezTo>
                  <a:pt x="6991" y="9775"/>
                  <a:pt x="9992" y="14676"/>
                  <a:pt x="9992" y="14676"/>
                </a:cubicBezTo>
                <a:cubicBezTo>
                  <a:pt x="9992" y="14676"/>
                  <a:pt x="15513" y="16226"/>
                  <a:pt x="18557" y="12175"/>
                </a:cubicBezTo>
                <a:cubicBezTo>
                  <a:pt x="21600" y="8123"/>
                  <a:pt x="21016" y="0"/>
                  <a:pt x="21016" y="0"/>
                </a:cubicBezTo>
                <a:close/>
                <a:moveTo>
                  <a:pt x="4385" y="10816"/>
                </a:moveTo>
                <a:cubicBezTo>
                  <a:pt x="2245" y="10758"/>
                  <a:pt x="0" y="11508"/>
                  <a:pt x="0" y="11508"/>
                </a:cubicBezTo>
                <a:cubicBezTo>
                  <a:pt x="0" y="11508"/>
                  <a:pt x="1843" y="15299"/>
                  <a:pt x="4257" y="16319"/>
                </a:cubicBezTo>
                <a:cubicBezTo>
                  <a:pt x="6207" y="17143"/>
                  <a:pt x="7933" y="15908"/>
                  <a:pt x="8524" y="15404"/>
                </a:cubicBezTo>
                <a:lnTo>
                  <a:pt x="2629" y="12634"/>
                </a:lnTo>
                <a:lnTo>
                  <a:pt x="8734" y="14939"/>
                </a:lnTo>
                <a:cubicBezTo>
                  <a:pt x="8686" y="14185"/>
                  <a:pt x="8378" y="12037"/>
                  <a:pt x="6403" y="11203"/>
                </a:cubicBezTo>
                <a:cubicBezTo>
                  <a:pt x="5799" y="10948"/>
                  <a:pt x="5098" y="10835"/>
                  <a:pt x="4385" y="10816"/>
                </a:cubicBezTo>
                <a:close/>
                <a:moveTo>
                  <a:pt x="9515" y="15936"/>
                </a:moveTo>
                <a:cubicBezTo>
                  <a:pt x="9515" y="15936"/>
                  <a:pt x="6279" y="17665"/>
                  <a:pt x="6644" y="20887"/>
                </a:cubicBezTo>
                <a:cubicBezTo>
                  <a:pt x="6672" y="21128"/>
                  <a:pt x="6721" y="21365"/>
                  <a:pt x="6783" y="21600"/>
                </a:cubicBezTo>
                <a:lnTo>
                  <a:pt x="13391" y="21600"/>
                </a:lnTo>
                <a:cubicBezTo>
                  <a:pt x="13467" y="21105"/>
                  <a:pt x="13478" y="20600"/>
                  <a:pt x="13427" y="20101"/>
                </a:cubicBezTo>
                <a:cubicBezTo>
                  <a:pt x="13059" y="16877"/>
                  <a:pt x="9515" y="15936"/>
                  <a:pt x="9515" y="15936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body" idx="1"/>
          </p:nvPr>
        </p:nvSpPr>
        <p:spPr>
          <a:xfrm>
            <a:off x="3374275" y="1155450"/>
            <a:ext cx="55182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 b="1" dirty="0"/>
              <a:t>Экологические проблемы</a:t>
            </a:r>
            <a:r>
              <a:rPr lang="en" sz="2200" dirty="0"/>
              <a:t> </a:t>
            </a:r>
            <a:r>
              <a:rPr lang="en" sz="2200" dirty="0">
                <a:solidFill>
                  <a:schemeClr val="dk2"/>
                </a:solidFill>
              </a:rPr>
              <a:t>— </a:t>
            </a:r>
            <a:r>
              <a:rPr lang="en" sz="2200" dirty="0">
                <a:solidFill>
                  <a:schemeClr val="tx1"/>
                </a:solidFill>
              </a:rPr>
              <a:t>проблемы, в результате которых происходит нарушение окружающей среды. </a:t>
            </a:r>
            <a:endParaRPr sz="22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tx1"/>
                </a:solidFill>
              </a:rPr>
              <a:t>Может подразделяться на проблемы: связанные с взаимодействием человека и природы, связанные с воздействием человека на окружающую среду.</a:t>
            </a:r>
            <a:endParaRPr sz="2200" dirty="0">
              <a:solidFill>
                <a:schemeClr val="tx1"/>
              </a:solidFill>
            </a:endParaRPr>
          </a:p>
        </p:txBody>
      </p:sp>
      <p:sp>
        <p:nvSpPr>
          <p:cNvPr id="116" name="Google Shape;116;p1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17" name="Google Shape;117;p15"/>
          <p:cNvPicPr preferRelativeResize="0"/>
          <p:nvPr/>
        </p:nvPicPr>
        <p:blipFill rotWithShape="1">
          <a:blip r:embed="rId3">
            <a:alphaModFix/>
          </a:blip>
          <a:srcRect l="11022" t="10435" r="11022" b="10443"/>
          <a:stretch/>
        </p:blipFill>
        <p:spPr>
          <a:xfrm>
            <a:off x="1155808" y="601750"/>
            <a:ext cx="1642139" cy="2500206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4320075" y="5569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84F56"/>
                </a:solidFill>
              </a:rPr>
              <a:t>Содержание</a:t>
            </a:r>
            <a:endParaRPr dirty="0">
              <a:solidFill>
                <a:srgbClr val="484F56"/>
              </a:solidFill>
            </a:endParaRPr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4355976" y="1043850"/>
            <a:ext cx="4420099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⊷"/>
            </a:pPr>
            <a:r>
              <a:rPr lang="en" sz="1700" b="1" u="sng" dirty="0">
                <a:solidFill>
                  <a:schemeClr val="accent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Основные экологические проблемы;</a:t>
            </a:r>
            <a:endParaRPr dirty="0">
              <a:solidFill>
                <a:schemeClr val="accent2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⊷"/>
            </a:pPr>
            <a:r>
              <a:rPr lang="en" sz="1700" b="1" u="sng" dirty="0">
                <a:solidFill>
                  <a:schemeClr val="accent2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Источники;</a:t>
            </a:r>
            <a:endParaRPr dirty="0">
              <a:solidFill>
                <a:schemeClr val="accent2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⊷"/>
            </a:pPr>
            <a:r>
              <a:rPr lang="en" sz="1700" b="1" u="sng" dirty="0">
                <a:solidFill>
                  <a:schemeClr val="accent2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Вывод;</a:t>
            </a:r>
            <a:endParaRPr dirty="0">
              <a:solidFill>
                <a:schemeClr val="accent2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⊷"/>
            </a:pPr>
            <a:r>
              <a:rPr lang="en" sz="1700" b="1" u="sng" dirty="0">
                <a:solidFill>
                  <a:schemeClr val="accent2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Контакты</a:t>
            </a:r>
            <a:r>
              <a:rPr lang="en" sz="1700" b="1" u="sng" dirty="0">
                <a:solidFill>
                  <a:schemeClr val="accent2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.</a:t>
            </a:r>
            <a:endParaRPr sz="1700" b="1" dirty="0">
              <a:solidFill>
                <a:schemeClr val="accent2"/>
              </a:solidFill>
            </a:endParaRPr>
          </a:p>
        </p:txBody>
      </p:sp>
      <p:sp>
        <p:nvSpPr>
          <p:cNvPr id="124" name="Google Shape;124;p1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25" name="Google Shape;125;p16"/>
          <p:cNvPicPr preferRelativeResize="0"/>
          <p:nvPr/>
        </p:nvPicPr>
        <p:blipFill rotWithShape="1">
          <a:blip r:embed="rId7">
            <a:alphaModFix/>
          </a:blip>
          <a:srcRect l="25369" r="25369"/>
          <a:stretch/>
        </p:blipFill>
        <p:spPr>
          <a:xfrm rot="136920">
            <a:off x="401187" y="655473"/>
            <a:ext cx="1749477" cy="2663589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3059832" y="346875"/>
            <a:ext cx="6850468" cy="124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Основные экологические проблемы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1"/>
          </p:nvPr>
        </p:nvSpPr>
        <p:spPr>
          <a:xfrm>
            <a:off x="4067944" y="1168674"/>
            <a:ext cx="4618931" cy="30592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>
              <a:solidFill>
                <a:srgbClr val="484F56"/>
              </a:solidFill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84F56"/>
              </a:buClr>
              <a:buSzPts val="1200"/>
              <a:buChar char="●"/>
            </a:pPr>
            <a:r>
              <a:rPr lang="en" sz="1200" b="1" u="sng" dirty="0">
                <a:solidFill>
                  <a:schemeClr val="hlink"/>
                </a:solidFill>
                <a:hlinkClick r:id="" action="ppaction://hlinkshowjump?jump=nextslide"/>
              </a:rPr>
              <a:t>Загрязнение сточными водами гидросферы;</a:t>
            </a:r>
            <a:endParaRPr sz="1200" b="1" dirty="0">
              <a:solidFill>
                <a:srgbClr val="484F56"/>
              </a:solidFill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1200"/>
              <a:buChar char="●"/>
            </a:pPr>
            <a:r>
              <a:rPr lang="en" sz="1200" b="1" u="sng" dirty="0">
                <a:solidFill>
                  <a:schemeClr val="hlink"/>
                </a:solidFill>
                <a:hlinkClick r:id="rId3" action="ppaction://hlinksldjump"/>
              </a:rPr>
              <a:t>Вырубка лесов;</a:t>
            </a:r>
            <a:endParaRPr sz="1200" b="1" dirty="0">
              <a:solidFill>
                <a:srgbClr val="484F56"/>
              </a:solidFill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1200"/>
              <a:buChar char="●"/>
            </a:pPr>
            <a:r>
              <a:rPr lang="en" sz="1200" b="1" u="sng" dirty="0">
                <a:solidFill>
                  <a:schemeClr val="hlink"/>
                </a:solidFill>
                <a:hlinkClick r:id="rId4" action="ppaction://hlinksldjump"/>
              </a:rPr>
              <a:t>Распашка земель, эрозия и разрушение почв;</a:t>
            </a:r>
            <a:endParaRPr sz="1200" b="1" dirty="0">
              <a:solidFill>
                <a:srgbClr val="484F56"/>
              </a:solidFill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1200"/>
              <a:buChar char="●"/>
            </a:pPr>
            <a:r>
              <a:rPr lang="en" sz="1200" b="1" u="sng" dirty="0">
                <a:solidFill>
                  <a:schemeClr val="hlink"/>
                </a:solidFill>
                <a:hlinkClick r:id="rId5" action="ppaction://hlinksldjump"/>
              </a:rPr>
              <a:t>Не комплексное использование минерального сырья;</a:t>
            </a:r>
            <a:endParaRPr sz="1200" b="1" dirty="0">
              <a:solidFill>
                <a:srgbClr val="484F56"/>
              </a:solidFill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1200"/>
              <a:buChar char="●"/>
            </a:pPr>
            <a:r>
              <a:rPr lang="en" sz="1200" b="1" u="sng" dirty="0">
                <a:solidFill>
                  <a:schemeClr val="hlink"/>
                </a:solidFill>
                <a:hlinkClick r:id="rId6" action="ppaction://hlinksldjump"/>
              </a:rPr>
              <a:t>Разрушение озонового слоя;</a:t>
            </a:r>
            <a:endParaRPr sz="1200" b="1" dirty="0">
              <a:solidFill>
                <a:srgbClr val="484F56"/>
              </a:solidFill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1200"/>
              <a:buChar char="●"/>
            </a:pPr>
            <a:r>
              <a:rPr lang="en" sz="1200" b="1" u="sng" dirty="0">
                <a:solidFill>
                  <a:schemeClr val="hlink"/>
                </a:solidFill>
                <a:hlinkClick r:id="rId7" action="ppaction://hlinksldjump"/>
              </a:rPr>
              <a:t>Кислотные дожди;</a:t>
            </a:r>
            <a:endParaRPr sz="1200" b="1" dirty="0">
              <a:solidFill>
                <a:srgbClr val="484F56"/>
              </a:solidFill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1200"/>
              <a:buChar char="●"/>
            </a:pPr>
            <a:r>
              <a:rPr lang="en" sz="1200" b="1" u="sng" dirty="0">
                <a:solidFill>
                  <a:schemeClr val="hlink"/>
                </a:solidFill>
                <a:hlinkClick r:id="rId8" action="ppaction://hlinksldjump"/>
              </a:rPr>
              <a:t>Парниковый эффект;</a:t>
            </a:r>
            <a:endParaRPr sz="1200" b="1" dirty="0">
              <a:solidFill>
                <a:srgbClr val="484F56"/>
              </a:solidFill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1200"/>
              <a:buChar char="●"/>
            </a:pPr>
            <a:r>
              <a:rPr lang="en" sz="1200" b="1" u="sng" dirty="0">
                <a:solidFill>
                  <a:schemeClr val="hlink"/>
                </a:solidFill>
                <a:hlinkClick r:id="rId9" action="ppaction://hlinksldjump"/>
              </a:rPr>
              <a:t>Нерациональное использование природных ресурсов;</a:t>
            </a:r>
            <a:endParaRPr sz="1200" b="1" dirty="0">
              <a:solidFill>
                <a:srgbClr val="484F56"/>
              </a:solidFill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1200"/>
              <a:buChar char="●"/>
            </a:pPr>
            <a:r>
              <a:rPr lang="en" sz="1200" b="1" u="sng" dirty="0">
                <a:solidFill>
                  <a:schemeClr val="hlink"/>
                </a:solidFill>
                <a:hlinkClick r:id="rId10" action="ppaction://hlinksldjump"/>
              </a:rPr>
              <a:t>Дефицит питьевой воды;</a:t>
            </a:r>
            <a:endParaRPr sz="1200" b="1" dirty="0">
              <a:solidFill>
                <a:srgbClr val="484F56"/>
              </a:solidFill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1200"/>
              <a:buChar char="●"/>
            </a:pPr>
            <a:r>
              <a:rPr lang="en" sz="1200" b="1" u="sng" dirty="0">
                <a:solidFill>
                  <a:schemeClr val="hlink"/>
                </a:solidFill>
                <a:hlinkClick r:id="rId11" action="ppaction://hlinksldjump"/>
              </a:rPr>
              <a:t>Загрязнение воздуха;</a:t>
            </a:r>
            <a:endParaRPr sz="1200" b="1" dirty="0">
              <a:solidFill>
                <a:srgbClr val="484F56"/>
              </a:solidFill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1200"/>
              <a:buChar char="●"/>
            </a:pPr>
            <a:r>
              <a:rPr lang="en" sz="1200" b="1" u="sng" dirty="0">
                <a:solidFill>
                  <a:schemeClr val="hlink"/>
                </a:solidFill>
                <a:hlinkClick r:id="rId12" action="ppaction://hlinksldjump"/>
              </a:rPr>
              <a:t>Сокращение разнообразия флоры и фауны;</a:t>
            </a:r>
            <a:endParaRPr sz="1200" b="1" dirty="0">
              <a:solidFill>
                <a:srgbClr val="484F56"/>
              </a:solidFill>
            </a:endParaRPr>
          </a:p>
        </p:txBody>
      </p:sp>
      <p:sp>
        <p:nvSpPr>
          <p:cNvPr id="132" name="Google Shape;132;p1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33" name="Google Shape;133;p17"/>
          <p:cNvPicPr preferRelativeResize="0"/>
          <p:nvPr/>
        </p:nvPicPr>
        <p:blipFill rotWithShape="1">
          <a:blip r:embed="rId13">
            <a:alphaModFix/>
          </a:blip>
          <a:srcRect l="6329" r="44411"/>
          <a:stretch/>
        </p:blipFill>
        <p:spPr>
          <a:xfrm>
            <a:off x="483647" y="481675"/>
            <a:ext cx="1749091" cy="2663023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14">
            <a:alphaModFix/>
          </a:blip>
          <a:srcRect l="44553" t="17280" r="1113"/>
          <a:stretch/>
        </p:blipFill>
        <p:spPr>
          <a:xfrm rot="-171">
            <a:off x="483650" y="481719"/>
            <a:ext cx="1749091" cy="2662969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35" name="Google Shape;135;p17">
            <a:hlinkClick r:id="rId15" action="ppaction://hlinksldjump"/>
          </p:cNvPr>
          <p:cNvSpPr/>
          <p:nvPr/>
        </p:nvSpPr>
        <p:spPr>
          <a:xfrm>
            <a:off x="8654750" y="4749850"/>
            <a:ext cx="300600" cy="2679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Загрязнение сточными водами</a:t>
            </a:r>
            <a:endParaRPr dirty="0"/>
          </a:p>
        </p:txBody>
      </p:sp>
      <p:sp>
        <p:nvSpPr>
          <p:cNvPr id="141" name="Google Shape;141;p18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6266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Причины возникновения проблемы: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Сбросы сточных вод с отсутствующей либо некачественной очисткой</a:t>
            </a:r>
            <a:endParaRPr sz="1200" dirty="0"/>
          </a:p>
        </p:txBody>
      </p:sp>
      <p:sp>
        <p:nvSpPr>
          <p:cNvPr id="142" name="Google Shape;142;p18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Последствия: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Гибель, оскудение и мутации ихтиофауны, нарушение экобаланса, уменьшение качественного запаса воды</a:t>
            </a:r>
            <a:endParaRPr sz="1200" dirty="0"/>
          </a:p>
        </p:txBody>
      </p:sp>
      <p:sp>
        <p:nvSpPr>
          <p:cNvPr id="143" name="Google Shape;143;p18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Пути решения: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Обеспечение качественной очистки, своевременная модернизация и ремонт систем водоочистки</a:t>
            </a:r>
            <a:endParaRPr sz="1200"/>
          </a:p>
        </p:txBody>
      </p:sp>
      <p:sp>
        <p:nvSpPr>
          <p:cNvPr id="144" name="Google Shape;144;p1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45" name="Google Shape;145;p18"/>
          <p:cNvPicPr preferRelativeResize="0"/>
          <p:nvPr/>
        </p:nvPicPr>
        <p:blipFill rotWithShape="1">
          <a:blip r:embed="rId3">
            <a:alphaModFix/>
          </a:blip>
          <a:srcRect l="6194" r="6185"/>
          <a:stretch/>
        </p:blipFill>
        <p:spPr>
          <a:xfrm rot="136920">
            <a:off x="505387" y="431573"/>
            <a:ext cx="1749477" cy="2663589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46" name="Google Shape;146;p18">
            <a:hlinkClick r:id="rId4" action="ppaction://hlinksldjump"/>
          </p:cNvPr>
          <p:cNvSpPr/>
          <p:nvPr/>
        </p:nvSpPr>
        <p:spPr>
          <a:xfrm>
            <a:off x="8654750" y="4749850"/>
            <a:ext cx="300600" cy="2679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>
            <a:spLocks noGrp="1"/>
          </p:cNvSpPr>
          <p:nvPr>
            <p:ph type="title"/>
          </p:nvPr>
        </p:nvSpPr>
        <p:spPr>
          <a:xfrm>
            <a:off x="3789950" y="1677650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Вырубка лесов	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19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8543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Причины возникновения проблемы: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производственное и жилищное строительство, деревообрабатывающая промышленность</a:t>
            </a:r>
            <a:endParaRPr sz="1200" dirty="0"/>
          </a:p>
        </p:txBody>
      </p:sp>
      <p:sp>
        <p:nvSpPr>
          <p:cNvPr id="153" name="Google Shape;153;p19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Последствия: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Гибель и обеднение флоры и фауны, повышение диоксида углерода и уменьшение выделения кислорода</a:t>
            </a:r>
            <a:endParaRPr sz="1100" dirty="0"/>
          </a:p>
        </p:txBody>
      </p:sp>
      <p:sp>
        <p:nvSpPr>
          <p:cNvPr id="154" name="Google Shape;154;p19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Пути решения: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Рекультивация нарушенных земель и посадка растительности, утилизация порубочных остатков, экологические платежи и штрафы</a:t>
            </a:r>
            <a:endParaRPr sz="1200"/>
          </a:p>
        </p:txBody>
      </p:sp>
      <p:sp>
        <p:nvSpPr>
          <p:cNvPr id="155" name="Google Shape;155;p1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56" name="Google Shape;156;p19"/>
          <p:cNvPicPr preferRelativeResize="0"/>
          <p:nvPr/>
        </p:nvPicPr>
        <p:blipFill rotWithShape="1">
          <a:blip r:embed="rId3">
            <a:alphaModFix/>
          </a:blip>
          <a:srcRect l="28120" r="28120"/>
          <a:stretch/>
        </p:blipFill>
        <p:spPr>
          <a:xfrm rot="136920">
            <a:off x="505387" y="431573"/>
            <a:ext cx="1749477" cy="2663589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57" name="Google Shape;157;p19">
            <a:hlinkClick r:id="rId4" action="ppaction://hlinksldjump"/>
          </p:cNvPr>
          <p:cNvSpPr/>
          <p:nvPr/>
        </p:nvSpPr>
        <p:spPr>
          <a:xfrm>
            <a:off x="8654750" y="4749850"/>
            <a:ext cx="300600" cy="2679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>
            <a:spLocks noGrp="1"/>
          </p:cNvSpPr>
          <p:nvPr>
            <p:ph type="body" idx="1"/>
          </p:nvPr>
        </p:nvSpPr>
        <p:spPr>
          <a:xfrm>
            <a:off x="3822000" y="1783800"/>
            <a:ext cx="1854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/>
              <a:t>Причины возникновения проблемы:</a:t>
            </a:r>
            <a:endParaRPr sz="14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Чрезмерное употребление минеральных удобрений, нерациональное ведение сельского хозяйства, выпас скота на одних и тех же территориях	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63" name="Google Shape;163;p20"/>
          <p:cNvSpPr txBox="1">
            <a:spLocks noGrp="1"/>
          </p:cNvSpPr>
          <p:nvPr>
            <p:ph type="title"/>
          </p:nvPr>
        </p:nvSpPr>
        <p:spPr>
          <a:xfrm>
            <a:off x="3822000" y="506825"/>
            <a:ext cx="4760400" cy="13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Распашка земель, эрозия и разрушение почв</a:t>
            </a:r>
            <a:endParaRPr/>
          </a:p>
        </p:txBody>
      </p:sp>
      <p:sp>
        <p:nvSpPr>
          <p:cNvPr id="164" name="Google Shape;164;p20"/>
          <p:cNvSpPr txBox="1">
            <a:spLocks noGrp="1"/>
          </p:cNvSpPr>
          <p:nvPr>
            <p:ph type="body" idx="2"/>
          </p:nvPr>
        </p:nvSpPr>
        <p:spPr>
          <a:xfrm>
            <a:off x="5676300" y="1783800"/>
            <a:ext cx="17712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 b="1"/>
              <a:t>Последствия:</a:t>
            </a:r>
            <a:endParaRPr sz="13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3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Опустынивание земель, обмеление рек и водоемов, снижение плодородия почвы, сокращение видов растительности и животных	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65" name="Google Shape;165;p2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66" name="Google Shape;166;p20"/>
          <p:cNvPicPr preferRelativeResize="0"/>
          <p:nvPr/>
        </p:nvPicPr>
        <p:blipFill rotWithShape="1">
          <a:blip r:embed="rId3">
            <a:alphaModFix/>
          </a:blip>
          <a:srcRect l="4523" t="348" r="44644" b="22264"/>
          <a:stretch/>
        </p:blipFill>
        <p:spPr>
          <a:xfrm rot="136920">
            <a:off x="505387" y="431573"/>
            <a:ext cx="1749477" cy="2663589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67" name="Google Shape;167;p20"/>
          <p:cNvSpPr txBox="1">
            <a:spLocks noGrp="1"/>
          </p:cNvSpPr>
          <p:nvPr>
            <p:ph type="body" idx="2"/>
          </p:nvPr>
        </p:nvSpPr>
        <p:spPr>
          <a:xfrm>
            <a:off x="7372800" y="1783800"/>
            <a:ext cx="17712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/>
              <a:t>Пути решения:</a:t>
            </a:r>
            <a:endParaRPr sz="14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Техническая и биологическая рекультивация почвы, применение сельскохозяйственной техники с учетом эрозии почвы, создание мелиоративных каналов, защитных дамб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68" name="Google Shape;168;p20">
            <a:hlinkClick r:id="rId4" action="ppaction://hlinksldjump"/>
          </p:cNvPr>
          <p:cNvSpPr/>
          <p:nvPr/>
        </p:nvSpPr>
        <p:spPr>
          <a:xfrm>
            <a:off x="8654750" y="4749850"/>
            <a:ext cx="300600" cy="2679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>
            <a:spLocks noGrp="1"/>
          </p:cNvSpPr>
          <p:nvPr>
            <p:ph type="title"/>
          </p:nvPr>
        </p:nvSpPr>
        <p:spPr>
          <a:xfrm>
            <a:off x="3822000" y="862200"/>
            <a:ext cx="5256000" cy="7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/>
              <a:t>Не комплексное использование минерального сырья	</a:t>
            </a:r>
            <a:endParaRPr sz="3300" dirty="0"/>
          </a:p>
        </p:txBody>
      </p:sp>
      <p:sp>
        <p:nvSpPr>
          <p:cNvPr id="174" name="Google Shape;174;p21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Причины возникновения проблемы: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Извлечение одного компонента при переработке полиметаллических руд и других полезных ископаемых	</a:t>
            </a:r>
            <a:endParaRPr sz="1200"/>
          </a:p>
        </p:txBody>
      </p:sp>
      <p:sp>
        <p:nvSpPr>
          <p:cNvPr id="175" name="Google Shape;175;p21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Последствия: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Истощение природных запасов, нарушение экобаланса, загрязнение почвы и атмосферы	</a:t>
            </a:r>
            <a:endParaRPr sz="1200"/>
          </a:p>
        </p:txBody>
      </p:sp>
      <p:sp>
        <p:nvSpPr>
          <p:cNvPr id="176" name="Google Shape;176;p21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Пути решения: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Разработка программ комплексного использования георесурсов, сокращение отходов</a:t>
            </a:r>
            <a:endParaRPr sz="1200"/>
          </a:p>
        </p:txBody>
      </p:sp>
      <p:sp>
        <p:nvSpPr>
          <p:cNvPr id="177" name="Google Shape;177;p2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78" name="Google Shape;178;p21">
            <a:hlinkClick r:id="rId3" action="ppaction://hlinksldjump"/>
          </p:cNvPr>
          <p:cNvSpPr/>
          <p:nvPr/>
        </p:nvSpPr>
        <p:spPr>
          <a:xfrm>
            <a:off x="8654750" y="4749850"/>
            <a:ext cx="300600" cy="2679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9" name="Google Shape;179;p21"/>
          <p:cNvPicPr preferRelativeResize="0"/>
          <p:nvPr/>
        </p:nvPicPr>
        <p:blipFill rotWithShape="1">
          <a:blip r:embed="rId4">
            <a:alphaModFix/>
          </a:blip>
          <a:srcRect l="6329" r="44411"/>
          <a:stretch/>
        </p:blipFill>
        <p:spPr>
          <a:xfrm>
            <a:off x="523197" y="432200"/>
            <a:ext cx="1749091" cy="2663023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Разрушение озонового слоя	</a:t>
            </a:r>
            <a:endParaRPr dirty="0"/>
          </a:p>
        </p:txBody>
      </p:sp>
      <p:sp>
        <p:nvSpPr>
          <p:cNvPr id="185" name="Google Shape;185;p22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Причины возникновения проблемы: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Разложение фреона, который использовался в холодильных установках, запуск ракет в космос	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Последствия: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Снижение защиты биосферы Земли и людей от действия прямых солнечных лучей	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2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Пути решения: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Регламентирование запуска ракет, запрет на использование хладагента в составе охлаждающих устройств</a:t>
            </a:r>
            <a:endParaRPr sz="1200"/>
          </a:p>
        </p:txBody>
      </p:sp>
      <p:sp>
        <p:nvSpPr>
          <p:cNvPr id="188" name="Google Shape;188;p2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89" name="Google Shape;189;p22">
            <a:hlinkClick r:id="rId3" action="ppaction://hlinksldjump"/>
          </p:cNvPr>
          <p:cNvSpPr/>
          <p:nvPr/>
        </p:nvSpPr>
        <p:spPr>
          <a:xfrm>
            <a:off x="8654750" y="4749850"/>
            <a:ext cx="300600" cy="2679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0" name="Google Shape;190;p22"/>
          <p:cNvPicPr preferRelativeResize="0"/>
          <p:nvPr/>
        </p:nvPicPr>
        <p:blipFill rotWithShape="1">
          <a:blip r:embed="rId4">
            <a:alphaModFix/>
          </a:blip>
          <a:srcRect l="25369" r="25369"/>
          <a:stretch/>
        </p:blipFill>
        <p:spPr>
          <a:xfrm rot="136920">
            <a:off x="505387" y="431573"/>
            <a:ext cx="1749477" cy="2663589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olanio template">
  <a:themeElements>
    <a:clrScheme name="Custom 347">
      <a:dk1>
        <a:srgbClr val="484F56"/>
      </a:dk1>
      <a:lt1>
        <a:srgbClr val="FFFFFF"/>
      </a:lt1>
      <a:dk2>
        <a:srgbClr val="666666"/>
      </a:dk2>
      <a:lt2>
        <a:srgbClr val="EEF1F3"/>
      </a:lt2>
      <a:accent1>
        <a:srgbClr val="9BCF63"/>
      </a:accent1>
      <a:accent2>
        <a:srgbClr val="51B148"/>
      </a:accent2>
      <a:accent3>
        <a:srgbClr val="B8F567"/>
      </a:accent3>
      <a:accent4>
        <a:srgbClr val="484F56"/>
      </a:accent4>
      <a:accent5>
        <a:srgbClr val="89A8BF"/>
      </a:accent5>
      <a:accent6>
        <a:srgbClr val="E0E8EE"/>
      </a:accent6>
      <a:hlink>
        <a:srgbClr val="9BCF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825</Words>
  <Application>Microsoft Office PowerPoint</Application>
  <PresentationFormat>Экран (16:9)</PresentationFormat>
  <Paragraphs>155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Dosis Light</vt:lpstr>
      <vt:lpstr>Dosis</vt:lpstr>
      <vt:lpstr>Pontano Sans</vt:lpstr>
      <vt:lpstr>Solanio template</vt:lpstr>
      <vt:lpstr>Экологические проблемы и  возможные пути их решения</vt:lpstr>
      <vt:lpstr>Презентация PowerPoint</vt:lpstr>
      <vt:lpstr>Содержание</vt:lpstr>
      <vt:lpstr>Основные экологические проблемы</vt:lpstr>
      <vt:lpstr>Загрязнение сточными водами</vt:lpstr>
      <vt:lpstr>Вырубка лесов   </vt:lpstr>
      <vt:lpstr>Распашка земель, эрозия и разрушение почв</vt:lpstr>
      <vt:lpstr>Не комплексное использование минерального сырья </vt:lpstr>
      <vt:lpstr>Разрушение озонового слоя </vt:lpstr>
      <vt:lpstr>Кислотные дожди   </vt:lpstr>
      <vt:lpstr>Парниковый эффект   </vt:lpstr>
      <vt:lpstr>Нерациональное использование природный ресурсов</vt:lpstr>
      <vt:lpstr>Дефицит питьевой воды</vt:lpstr>
      <vt:lpstr>Загрязнение воздуха</vt:lpstr>
      <vt:lpstr>Сокращение разнообразия флоры и фауны</vt:lpstr>
      <vt:lpstr>Вывод</vt:lpstr>
      <vt:lpstr>Источники:</vt:lpstr>
      <vt:lpstr>  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Экологические проблемы и  возможные пути их решения</dc:title>
  <cp:lastModifiedBy>xuser</cp:lastModifiedBy>
  <cp:revision>4</cp:revision>
  <cp:lastPrinted>2022-10-21T12:19:57Z</cp:lastPrinted>
  <dcterms:modified xsi:type="dcterms:W3CDTF">2022-11-14T15:24:21Z</dcterms:modified>
</cp:coreProperties>
</file>