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65" autoAdjust="0"/>
    <p:restoredTop sz="94660"/>
  </p:normalViewPr>
  <p:slideViewPr>
    <p:cSldViewPr>
      <p:cViewPr varScale="1">
        <p:scale>
          <a:sx n="86" d="100"/>
          <a:sy n="86" d="100"/>
        </p:scale>
        <p:origin x="-1524" y="-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07.11.2013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07.11.2013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07.11.2013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07.11.2013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07.11.2013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 Id="rId4" Type="http://schemas.openxmlformats.org/officeDocument/2006/relationships/image" Target="../media/image2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ad2c4ad60051.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ctrTitle"/>
          </p:nvPr>
        </p:nvSpPr>
        <p:spPr>
          <a:xfrm>
            <a:off x="323528" y="332656"/>
            <a:ext cx="8278688" cy="2187674"/>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Christmas in Great Britain.</a:t>
            </a:r>
            <a:endParaRPr lang="ru-RU"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Подзаголовок 2"/>
          <p:cNvSpPr>
            <a:spLocks noGrp="1"/>
          </p:cNvSpPr>
          <p:nvPr>
            <p:ph type="subTitle" idx="1"/>
          </p:nvPr>
        </p:nvSpPr>
        <p:spPr/>
        <p:txBody>
          <a:bodyPr/>
          <a:lstStyle/>
          <a:p>
            <a:endParaRPr lang="ru-RU" dirty="0"/>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4906888" cy="1196752"/>
          </a:xfrm>
        </p:spPr>
        <p:txBody>
          <a:bodyPr>
            <a:normAutofit/>
          </a:bodyPr>
          <a:lstStyle/>
          <a:p>
            <a:r>
              <a:rPr lang="en-US" sz="6000" dirty="0" smtClean="0">
                <a:solidFill>
                  <a:schemeClr val="bg1"/>
                </a:solidFill>
              </a:rPr>
              <a:t>Questions</a:t>
            </a:r>
            <a:r>
              <a:rPr lang="ru-RU" sz="6000" dirty="0" smtClean="0">
                <a:solidFill>
                  <a:schemeClr val="bg1"/>
                </a:solidFill>
              </a:rPr>
              <a:t>:</a:t>
            </a:r>
            <a:endParaRPr lang="ru-RU" sz="6000" dirty="0">
              <a:solidFill>
                <a:schemeClr val="bg1"/>
              </a:solidFill>
            </a:endParaRPr>
          </a:p>
        </p:txBody>
      </p:sp>
      <p:sp>
        <p:nvSpPr>
          <p:cNvPr id="3" name="Содержимое 2"/>
          <p:cNvSpPr>
            <a:spLocks noGrp="1"/>
          </p:cNvSpPr>
          <p:nvPr>
            <p:ph idx="1"/>
          </p:nvPr>
        </p:nvSpPr>
        <p:spPr>
          <a:xfrm>
            <a:off x="179512" y="1196752"/>
            <a:ext cx="8856984" cy="5400600"/>
          </a:xfrm>
        </p:spPr>
        <p:txBody>
          <a:bodyPr/>
          <a:lstStyle/>
          <a:p>
            <a:pPr marL="514350" indent="-514350">
              <a:buFont typeface="+mj-lt"/>
              <a:buAutoNum type="arabicPeriod"/>
            </a:pPr>
            <a:r>
              <a:rPr lang="en-US" dirty="0" smtClean="0">
                <a:solidFill>
                  <a:schemeClr val="bg1"/>
                </a:solidFill>
              </a:rPr>
              <a:t>When is Christmas celebrated</a:t>
            </a:r>
            <a:r>
              <a:rPr lang="ru-RU" dirty="0" smtClean="0">
                <a:solidFill>
                  <a:schemeClr val="bg1"/>
                </a:solidFill>
              </a:rPr>
              <a:t>?</a:t>
            </a:r>
            <a:endParaRPr lang="en-US" dirty="0" smtClean="0">
              <a:solidFill>
                <a:schemeClr val="bg1"/>
              </a:solidFill>
            </a:endParaRPr>
          </a:p>
          <a:p>
            <a:pPr marL="514350" indent="-514350">
              <a:buFont typeface="+mj-lt"/>
              <a:buAutoNum type="arabicPeriod"/>
            </a:pPr>
            <a:r>
              <a:rPr lang="en-US" dirty="0" smtClean="0">
                <a:solidFill>
                  <a:schemeClr val="bg1"/>
                </a:solidFill>
              </a:rPr>
              <a:t>Why did people feel they wanted to celebrate this day?</a:t>
            </a:r>
          </a:p>
          <a:p>
            <a:pPr marL="514350" indent="-514350">
              <a:buFont typeface="+mj-lt"/>
              <a:buAutoNum type="arabicPeriod"/>
            </a:pPr>
            <a:r>
              <a:rPr lang="en-US" dirty="0" smtClean="0">
                <a:solidFill>
                  <a:schemeClr val="bg1"/>
                </a:solidFill>
              </a:rPr>
              <a:t>What stands in everybody</a:t>
            </a:r>
            <a:r>
              <a:rPr lang="ru-RU" dirty="0" smtClean="0">
                <a:solidFill>
                  <a:schemeClr val="bg1"/>
                </a:solidFill>
              </a:rPr>
              <a:t>,</a:t>
            </a:r>
            <a:r>
              <a:rPr lang="en-US" dirty="0" smtClean="0">
                <a:solidFill>
                  <a:schemeClr val="bg1"/>
                </a:solidFill>
              </a:rPr>
              <a:t>s living-room at Christmas now?</a:t>
            </a:r>
          </a:p>
          <a:p>
            <a:pPr marL="514350" indent="-514350">
              <a:buFont typeface="+mj-lt"/>
              <a:buAutoNum type="arabicPeriod"/>
            </a:pPr>
            <a:r>
              <a:rPr lang="en-US" dirty="0" smtClean="0">
                <a:solidFill>
                  <a:schemeClr val="bg1"/>
                </a:solidFill>
              </a:rPr>
              <a:t>How is the traditional day to give presents called?</a:t>
            </a:r>
          </a:p>
          <a:p>
            <a:pPr marL="514350" indent="-514350">
              <a:buFont typeface="+mj-lt"/>
              <a:buAutoNum type="arabicPeriod"/>
            </a:pPr>
            <a:r>
              <a:rPr lang="en-US" dirty="0" smtClean="0">
                <a:solidFill>
                  <a:schemeClr val="bg1"/>
                </a:solidFill>
              </a:rPr>
              <a:t>When was the first Christmas card made?</a:t>
            </a:r>
          </a:p>
          <a:p>
            <a:pPr marL="514350" indent="-514350">
              <a:buFont typeface="+mj-lt"/>
              <a:buAutoNum type="arabicPeriod"/>
            </a:pPr>
            <a:r>
              <a:rPr lang="en-US" dirty="0" smtClean="0">
                <a:solidFill>
                  <a:schemeClr val="bg1"/>
                </a:solidFill>
              </a:rPr>
              <a:t>What is the traditional Christmas food?</a:t>
            </a:r>
          </a:p>
          <a:p>
            <a:pPr marL="514350" indent="-514350">
              <a:buFont typeface="+mj-lt"/>
              <a:buAutoNum type="arabicPeriod"/>
            </a:pPr>
            <a:endParaRPr lang="ru-RU" dirty="0"/>
          </a:p>
        </p:txBody>
      </p:sp>
      <p:pic>
        <p:nvPicPr>
          <p:cNvPr id="6146" name="Picture 2" descr="C:\Users\анна\AppData\Local\Microsoft\Windows\Temporary Internet Files\Content.IE5\HLHBEBGF\MM900336396[1].gif"/>
          <p:cNvPicPr>
            <a:picLocks noChangeAspect="1" noChangeArrowheads="1" noCrop="1"/>
          </p:cNvPicPr>
          <p:nvPr/>
        </p:nvPicPr>
        <p:blipFill>
          <a:blip r:embed="rId2" cstate="print"/>
          <a:srcRect/>
          <a:stretch>
            <a:fillRect/>
          </a:stretch>
        </p:blipFill>
        <p:spPr bwMode="auto">
          <a:xfrm>
            <a:off x="7020272" y="189260"/>
            <a:ext cx="1512168" cy="1512168"/>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330824" cy="1143000"/>
          </a:xfrm>
        </p:spPr>
        <p:txBody>
          <a:bodyPr>
            <a:normAutofit/>
          </a:bodyPr>
          <a:lstStyle/>
          <a:p>
            <a:r>
              <a:rPr lang="en-US" sz="6600" dirty="0" smtClean="0">
                <a:solidFill>
                  <a:schemeClr val="bg1"/>
                </a:solidFill>
              </a:rPr>
              <a:t>World list</a:t>
            </a:r>
            <a:r>
              <a:rPr lang="ru-RU" sz="6600" dirty="0" smtClean="0">
                <a:solidFill>
                  <a:schemeClr val="bg1"/>
                </a:solidFill>
              </a:rPr>
              <a:t>:</a:t>
            </a:r>
            <a:endParaRPr lang="ru-RU" sz="6600" dirty="0">
              <a:solidFill>
                <a:schemeClr val="bg1"/>
              </a:solidFill>
            </a:endParaRPr>
          </a:p>
        </p:txBody>
      </p:sp>
      <p:sp>
        <p:nvSpPr>
          <p:cNvPr id="3" name="Содержимое 2"/>
          <p:cNvSpPr>
            <a:spLocks noGrp="1"/>
          </p:cNvSpPr>
          <p:nvPr>
            <p:ph idx="1"/>
          </p:nvPr>
        </p:nvSpPr>
        <p:spPr>
          <a:xfrm>
            <a:off x="457200" y="1412776"/>
            <a:ext cx="8229600" cy="5445224"/>
          </a:xfrm>
        </p:spPr>
        <p:txBody>
          <a:bodyPr>
            <a:normAutofit/>
          </a:bodyPr>
          <a:lstStyle/>
          <a:p>
            <a:r>
              <a:rPr lang="en-US" dirty="0" smtClean="0">
                <a:solidFill>
                  <a:schemeClr val="bg1"/>
                </a:solidFill>
              </a:rPr>
              <a:t> to celebrate – </a:t>
            </a:r>
            <a:r>
              <a:rPr lang="ru-RU" dirty="0" smtClean="0">
                <a:solidFill>
                  <a:schemeClr val="bg1"/>
                </a:solidFill>
              </a:rPr>
              <a:t>праздновать</a:t>
            </a:r>
            <a:endParaRPr lang="en-US" dirty="0" smtClean="0">
              <a:solidFill>
                <a:schemeClr val="bg1"/>
              </a:solidFill>
            </a:endParaRPr>
          </a:p>
          <a:p>
            <a:r>
              <a:rPr lang="en-US" dirty="0" smtClean="0">
                <a:solidFill>
                  <a:schemeClr val="bg1"/>
                </a:solidFill>
              </a:rPr>
              <a:t>birth –</a:t>
            </a:r>
            <a:r>
              <a:rPr lang="ru-RU" dirty="0" smtClean="0">
                <a:solidFill>
                  <a:schemeClr val="bg1"/>
                </a:solidFill>
              </a:rPr>
              <a:t> рождение</a:t>
            </a:r>
            <a:endParaRPr lang="en-US" dirty="0" smtClean="0">
              <a:solidFill>
                <a:schemeClr val="bg1"/>
              </a:solidFill>
            </a:endParaRPr>
          </a:p>
          <a:p>
            <a:r>
              <a:rPr lang="en-US" dirty="0" smtClean="0">
                <a:solidFill>
                  <a:schemeClr val="bg1"/>
                </a:solidFill>
              </a:rPr>
              <a:t>primitive – </a:t>
            </a:r>
            <a:r>
              <a:rPr lang="ru-RU" dirty="0" smtClean="0">
                <a:solidFill>
                  <a:schemeClr val="bg1"/>
                </a:solidFill>
              </a:rPr>
              <a:t>примитивный ,простой</a:t>
            </a:r>
            <a:endParaRPr lang="en-US" dirty="0" smtClean="0">
              <a:solidFill>
                <a:schemeClr val="bg1"/>
              </a:solidFill>
            </a:endParaRPr>
          </a:p>
          <a:p>
            <a:r>
              <a:rPr lang="en-US" dirty="0" smtClean="0">
                <a:solidFill>
                  <a:schemeClr val="bg1"/>
                </a:solidFill>
              </a:rPr>
              <a:t>to worry – </a:t>
            </a:r>
            <a:r>
              <a:rPr lang="ru-RU" dirty="0" smtClean="0">
                <a:solidFill>
                  <a:schemeClr val="bg1"/>
                </a:solidFill>
              </a:rPr>
              <a:t>беспокоиться</a:t>
            </a:r>
            <a:endParaRPr lang="en-US" dirty="0" smtClean="0">
              <a:solidFill>
                <a:schemeClr val="bg1"/>
              </a:solidFill>
            </a:endParaRPr>
          </a:p>
          <a:p>
            <a:r>
              <a:rPr lang="en-US" dirty="0" smtClean="0">
                <a:solidFill>
                  <a:schemeClr val="bg1"/>
                </a:solidFill>
              </a:rPr>
              <a:t>plenty of – </a:t>
            </a:r>
            <a:r>
              <a:rPr lang="ru-RU" dirty="0" smtClean="0">
                <a:solidFill>
                  <a:schemeClr val="bg1"/>
                </a:solidFill>
              </a:rPr>
              <a:t>множество, большое количество</a:t>
            </a:r>
            <a:endParaRPr lang="en-US" dirty="0" smtClean="0">
              <a:solidFill>
                <a:schemeClr val="bg1"/>
              </a:solidFill>
            </a:endParaRPr>
          </a:p>
          <a:p>
            <a:r>
              <a:rPr lang="en-US" dirty="0" smtClean="0">
                <a:solidFill>
                  <a:schemeClr val="bg1"/>
                </a:solidFill>
              </a:rPr>
              <a:t>c</a:t>
            </a:r>
            <a:r>
              <a:rPr lang="en-US" dirty="0" smtClean="0">
                <a:solidFill>
                  <a:schemeClr val="bg1"/>
                </a:solidFill>
              </a:rPr>
              <a:t>andle </a:t>
            </a:r>
            <a:r>
              <a:rPr lang="en-US" dirty="0" smtClean="0">
                <a:solidFill>
                  <a:schemeClr val="bg1"/>
                </a:solidFill>
              </a:rPr>
              <a:t>– </a:t>
            </a:r>
            <a:r>
              <a:rPr lang="ru-RU" dirty="0" smtClean="0">
                <a:solidFill>
                  <a:schemeClr val="bg1"/>
                </a:solidFill>
              </a:rPr>
              <a:t>свеча</a:t>
            </a:r>
            <a:endParaRPr lang="en-US" dirty="0" smtClean="0">
              <a:solidFill>
                <a:schemeClr val="bg1"/>
              </a:solidFill>
            </a:endParaRPr>
          </a:p>
          <a:p>
            <a:r>
              <a:rPr lang="en-US" dirty="0" smtClean="0">
                <a:solidFill>
                  <a:schemeClr val="bg1"/>
                </a:solidFill>
              </a:rPr>
              <a:t>s</a:t>
            </a:r>
            <a:r>
              <a:rPr lang="en-US" dirty="0" smtClean="0">
                <a:solidFill>
                  <a:schemeClr val="bg1"/>
                </a:solidFill>
              </a:rPr>
              <a:t>ervant </a:t>
            </a:r>
            <a:r>
              <a:rPr lang="en-US" dirty="0" smtClean="0">
                <a:solidFill>
                  <a:schemeClr val="bg1"/>
                </a:solidFill>
              </a:rPr>
              <a:t>– </a:t>
            </a:r>
            <a:r>
              <a:rPr lang="ru-RU" dirty="0" smtClean="0">
                <a:solidFill>
                  <a:schemeClr val="bg1"/>
                </a:solidFill>
              </a:rPr>
              <a:t>слуга</a:t>
            </a:r>
            <a:endParaRPr lang="en-US" dirty="0" smtClean="0">
              <a:solidFill>
                <a:schemeClr val="bg1"/>
              </a:solidFill>
            </a:endParaRPr>
          </a:p>
          <a:p>
            <a:r>
              <a:rPr lang="en-US" dirty="0" smtClean="0">
                <a:solidFill>
                  <a:schemeClr val="bg1"/>
                </a:solidFill>
              </a:rPr>
              <a:t>t</a:t>
            </a:r>
            <a:r>
              <a:rPr lang="en-US" smtClean="0">
                <a:solidFill>
                  <a:schemeClr val="bg1"/>
                </a:solidFill>
              </a:rPr>
              <a:t>urkey </a:t>
            </a:r>
            <a:r>
              <a:rPr lang="en-US" dirty="0" smtClean="0">
                <a:solidFill>
                  <a:schemeClr val="bg1"/>
                </a:solidFill>
              </a:rPr>
              <a:t>- </a:t>
            </a:r>
            <a:r>
              <a:rPr lang="ru-RU" dirty="0" smtClean="0">
                <a:solidFill>
                  <a:schemeClr val="bg1"/>
                </a:solidFill>
              </a:rPr>
              <a:t>индейка</a:t>
            </a:r>
            <a:endParaRPr lang="en-US" dirty="0" smtClean="0">
              <a:solidFill>
                <a:schemeClr val="bg1"/>
              </a:solidFill>
            </a:endParaRPr>
          </a:p>
          <a:p>
            <a:endParaRPr lang="en-US" dirty="0" smtClean="0">
              <a:solidFill>
                <a:schemeClr val="bg1"/>
              </a:solidFill>
            </a:endParaRPr>
          </a:p>
          <a:p>
            <a:endParaRPr lang="ru-RU" dirty="0"/>
          </a:p>
        </p:txBody>
      </p:sp>
      <p:pic>
        <p:nvPicPr>
          <p:cNvPr id="7170" name="Picture 2" descr="C:\Users\анна\AppData\Local\Microsoft\Windows\Temporary Internet Files\Content.IE5\WNBVGRJ5\MM900283618[1].gif"/>
          <p:cNvPicPr>
            <a:picLocks noChangeAspect="1" noChangeArrowheads="1" noCrop="1"/>
          </p:cNvPicPr>
          <p:nvPr/>
        </p:nvPicPr>
        <p:blipFill>
          <a:blip r:embed="rId2" cstate="print"/>
          <a:srcRect/>
          <a:stretch>
            <a:fillRect/>
          </a:stretch>
        </p:blipFill>
        <p:spPr bwMode="auto">
          <a:xfrm>
            <a:off x="6732240" y="332656"/>
            <a:ext cx="2016224" cy="2110734"/>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0b01d8ce714184967cceecde1c50f7aa.jpg"/>
          <p:cNvPicPr>
            <a:picLocks noChangeAspect="1"/>
          </p:cNvPicPr>
          <p:nvPr/>
        </p:nvPicPr>
        <p:blipFill>
          <a:blip r:embed="rId2" cstate="print"/>
          <a:stretch>
            <a:fillRect/>
          </a:stretch>
        </p:blipFill>
        <p:spPr>
          <a:xfrm>
            <a:off x="1763688" y="2564904"/>
            <a:ext cx="5508104" cy="4135315"/>
          </a:xfrm>
          <a:prstGeom prst="rect">
            <a:avLst/>
          </a:prstGeom>
        </p:spPr>
      </p:pic>
      <p:sp>
        <p:nvSpPr>
          <p:cNvPr id="3" name="Содержимое 2"/>
          <p:cNvSpPr>
            <a:spLocks noGrp="1"/>
          </p:cNvSpPr>
          <p:nvPr>
            <p:ph idx="1"/>
          </p:nvPr>
        </p:nvSpPr>
        <p:spPr>
          <a:xfrm>
            <a:off x="395536" y="332656"/>
            <a:ext cx="8291264" cy="2520280"/>
          </a:xfrm>
        </p:spPr>
        <p:txBody>
          <a:bodyPr>
            <a:normAutofit fontScale="62500" lnSpcReduction="20000"/>
          </a:bodyPr>
          <a:lstStyle/>
          <a:p>
            <a:r>
              <a:rPr lang="en-US"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Christmas Day is celebrated on December 25. Many people look at Christmas as the time to celebrate the birth of Jesus Christ, but the legend says in those days the sun meant so much to primitive man that when it began to go lower each day till December 23, people thought the sun was going to die out and they were worried. </a:t>
            </a:r>
            <a:endParaRPr lang="ru-RU" sz="4000" b="1"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869160"/>
            <a:ext cx="8229600" cy="1988840"/>
          </a:xfrm>
        </p:spPr>
        <p:txBody>
          <a:bodyPr>
            <a:normAutofit lnSpcReduction="10000"/>
          </a:bodyPr>
          <a:lstStyle/>
          <a:p>
            <a:r>
              <a:rPr lang="en-US" dirty="0" smtClean="0"/>
              <a:t>On December 23 the sun stayed in the sky longer. the nights were shorter. The primitive man was very happy. He wanted to celebrate it.</a:t>
            </a:r>
            <a:endParaRPr lang="ru-RU" dirty="0"/>
          </a:p>
        </p:txBody>
      </p:sp>
      <p:pic>
        <p:nvPicPr>
          <p:cNvPr id="4" name="Рисунок 3" descr="28b5e4_big.jpg"/>
          <p:cNvPicPr>
            <a:picLocks noChangeAspect="1"/>
          </p:cNvPicPr>
          <p:nvPr/>
        </p:nvPicPr>
        <p:blipFill>
          <a:blip r:embed="rId2" cstate="print"/>
          <a:stretch>
            <a:fillRect/>
          </a:stretch>
        </p:blipFill>
        <p:spPr>
          <a:xfrm>
            <a:off x="539552" y="116632"/>
            <a:ext cx="8172400" cy="4578123"/>
          </a:xfrm>
          <a:prstGeom prst="rect">
            <a:avLst/>
          </a:prstGeom>
        </p:spPr>
      </p:pic>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0"/>
            <a:ext cx="8229600" cy="2924945"/>
          </a:xfrm>
        </p:spPr>
        <p:txBody>
          <a:bodyPr/>
          <a:lstStyle/>
          <a:p>
            <a:r>
              <a:rPr lang="en-US" dirty="0" smtClean="0"/>
              <a:t>Later it became a tradition to celebrate it. Now Christmas tree stands in everybody’s living-room at Christmas. In the earliest time green trees were symbols of life.</a:t>
            </a:r>
            <a:endParaRPr lang="ru-RU" dirty="0"/>
          </a:p>
        </p:txBody>
      </p:sp>
      <p:pic>
        <p:nvPicPr>
          <p:cNvPr id="4" name="Рисунок 3" descr="1292603211_25_yilbasi_kartpostallari15.jpg"/>
          <p:cNvPicPr>
            <a:picLocks noChangeAspect="1"/>
          </p:cNvPicPr>
          <p:nvPr/>
        </p:nvPicPr>
        <p:blipFill>
          <a:blip r:embed="rId2" cstate="print"/>
          <a:stretch>
            <a:fillRect/>
          </a:stretch>
        </p:blipFill>
        <p:spPr>
          <a:xfrm>
            <a:off x="251520" y="2276872"/>
            <a:ext cx="5179422" cy="3888432"/>
          </a:xfrm>
          <a:prstGeom prst="rect">
            <a:avLst/>
          </a:prstGeom>
        </p:spPr>
      </p:pic>
      <p:pic>
        <p:nvPicPr>
          <p:cNvPr id="2050" name="Picture 2" descr="C:\Users\анна\AppData\Local\Microsoft\Windows\Temporary Internet Files\Content.IE5\4WZQX1PF\MM900309715[1].gif"/>
          <p:cNvPicPr>
            <a:picLocks noChangeAspect="1" noChangeArrowheads="1" noCrop="1"/>
          </p:cNvPicPr>
          <p:nvPr/>
        </p:nvPicPr>
        <p:blipFill>
          <a:blip r:embed="rId3" cstate="print"/>
          <a:srcRect/>
          <a:stretch>
            <a:fillRect/>
          </a:stretch>
        </p:blipFill>
        <p:spPr bwMode="auto">
          <a:xfrm>
            <a:off x="5603949" y="2325077"/>
            <a:ext cx="3144515" cy="3768219"/>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3" y="260648"/>
            <a:ext cx="8712968" cy="1944217"/>
          </a:xfrm>
        </p:spPr>
        <p:txBody>
          <a:bodyPr/>
          <a:lstStyle/>
          <a:p>
            <a:r>
              <a:rPr lang="en-US" dirty="0" smtClean="0"/>
              <a:t>Candles at Christmas also go back to those times. People believed that their light helped them to forget the darkness of winter.</a:t>
            </a:r>
            <a:endParaRPr lang="ru-RU" dirty="0"/>
          </a:p>
        </p:txBody>
      </p:sp>
      <p:pic>
        <p:nvPicPr>
          <p:cNvPr id="1026" name="Picture 2" descr="C:\Users\анна\AppData\Local\Microsoft\Windows\Temporary Internet Files\Content.IE5\WNBVGRJ5\MM910001148[1].gif"/>
          <p:cNvPicPr>
            <a:picLocks noChangeAspect="1" noChangeArrowheads="1" noCrop="1"/>
          </p:cNvPicPr>
          <p:nvPr/>
        </p:nvPicPr>
        <p:blipFill>
          <a:blip r:embed="rId2" cstate="print"/>
          <a:srcRect/>
          <a:stretch>
            <a:fillRect/>
          </a:stretch>
        </p:blipFill>
        <p:spPr bwMode="auto">
          <a:xfrm>
            <a:off x="179512" y="1916832"/>
            <a:ext cx="3162815" cy="3062015"/>
          </a:xfrm>
          <a:prstGeom prst="rect">
            <a:avLst/>
          </a:prstGeom>
          <a:ln>
            <a:noFill/>
          </a:ln>
          <a:effectLst>
            <a:softEdge rad="112500"/>
          </a:effectLst>
        </p:spPr>
      </p:pic>
      <p:pic>
        <p:nvPicPr>
          <p:cNvPr id="6" name="Рисунок 5" descr="aa4528.jpg"/>
          <p:cNvPicPr>
            <a:picLocks noChangeAspect="1"/>
          </p:cNvPicPr>
          <p:nvPr/>
        </p:nvPicPr>
        <p:blipFill>
          <a:blip r:embed="rId3" cstate="print"/>
          <a:stretch>
            <a:fillRect/>
          </a:stretch>
        </p:blipFill>
        <p:spPr>
          <a:xfrm>
            <a:off x="3419872" y="3140968"/>
            <a:ext cx="5472608" cy="3424289"/>
          </a:xfrm>
          <a:prstGeom prst="rect">
            <a:avLst/>
          </a:prstGeom>
        </p:spPr>
      </p:pic>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descr="C:\Users\анна\AppData\Local\Microsoft\Windows\Temporary Internet Files\Content.IE5\HLHBEBGF\MM900354409[1].gif"/>
          <p:cNvPicPr>
            <a:picLocks noChangeAspect="1" noChangeArrowheads="1" noCrop="1"/>
          </p:cNvPicPr>
          <p:nvPr/>
        </p:nvPicPr>
        <p:blipFill>
          <a:blip r:embed="rId2" cstate="print"/>
          <a:srcRect/>
          <a:stretch>
            <a:fillRect/>
          </a:stretch>
        </p:blipFill>
        <p:spPr bwMode="auto">
          <a:xfrm>
            <a:off x="6516216" y="4174058"/>
            <a:ext cx="1018885" cy="983134"/>
          </a:xfrm>
          <a:prstGeom prst="rect">
            <a:avLst/>
          </a:prstGeom>
          <a:noFill/>
        </p:spPr>
      </p:pic>
      <p:sp>
        <p:nvSpPr>
          <p:cNvPr id="3" name="Содержимое 2"/>
          <p:cNvSpPr>
            <a:spLocks noGrp="1"/>
          </p:cNvSpPr>
          <p:nvPr>
            <p:ph idx="1"/>
          </p:nvPr>
        </p:nvSpPr>
        <p:spPr>
          <a:xfrm>
            <a:off x="457200" y="332657"/>
            <a:ext cx="8229600" cy="3672408"/>
          </a:xfrm>
        </p:spPr>
        <p:txBody>
          <a:bodyPr/>
          <a:lstStyle/>
          <a:p>
            <a:r>
              <a:rPr lang="en-US" dirty="0" smtClean="0"/>
              <a:t>The first weekday after Christmas is a public holiday. In England it is called Boxing Day. In past times it was the traditional day to give presents to servants. this day is called Boxing Day because the presents were put in boxes (Christmas boxes).</a:t>
            </a:r>
            <a:endParaRPr lang="ru-RU" dirty="0"/>
          </a:p>
        </p:txBody>
      </p:sp>
      <p:pic>
        <p:nvPicPr>
          <p:cNvPr id="4" name="Рисунок 3" descr="2082_or.jpg"/>
          <p:cNvPicPr>
            <a:picLocks noChangeAspect="1"/>
          </p:cNvPicPr>
          <p:nvPr/>
        </p:nvPicPr>
        <p:blipFill>
          <a:blip r:embed="rId3" cstate="print"/>
          <a:stretch>
            <a:fillRect/>
          </a:stretch>
        </p:blipFill>
        <p:spPr>
          <a:xfrm>
            <a:off x="539552" y="3429000"/>
            <a:ext cx="4762500" cy="3181350"/>
          </a:xfrm>
          <a:prstGeom prst="rect">
            <a:avLst/>
          </a:prstGeom>
        </p:spPr>
      </p:pic>
      <p:pic>
        <p:nvPicPr>
          <p:cNvPr id="3075" name="Picture 3" descr="C:\Users\анна\AppData\Local\Microsoft\Windows\Temporary Internet Files\Content.IE5\4WZQX1PF\MM900041108[1].gif"/>
          <p:cNvPicPr>
            <a:picLocks noChangeAspect="1" noChangeArrowheads="1" noCrop="1"/>
          </p:cNvPicPr>
          <p:nvPr/>
        </p:nvPicPr>
        <p:blipFill>
          <a:blip r:embed="rId4" cstate="print"/>
          <a:srcRect/>
          <a:stretch>
            <a:fillRect/>
          </a:stretch>
        </p:blipFill>
        <p:spPr bwMode="auto">
          <a:xfrm>
            <a:off x="6678413" y="4017615"/>
            <a:ext cx="1630208" cy="1518741"/>
          </a:xfrm>
          <a:prstGeom prst="rect">
            <a:avLst/>
          </a:prstGeom>
          <a:noFill/>
        </p:spPr>
      </p:pic>
      <p:pic>
        <p:nvPicPr>
          <p:cNvPr id="3076" name="Picture 4" descr="C:\Users\анна\AppData\Local\Microsoft\Windows\Temporary Internet Files\Content.IE5\4WZQX1PF\MM900041108[1].gif"/>
          <p:cNvPicPr>
            <a:picLocks noChangeAspect="1" noChangeArrowheads="1" noCrop="1"/>
          </p:cNvPicPr>
          <p:nvPr/>
        </p:nvPicPr>
        <p:blipFill>
          <a:blip r:embed="rId4" cstate="print"/>
          <a:srcRect/>
          <a:stretch>
            <a:fillRect/>
          </a:stretch>
        </p:blipFill>
        <p:spPr bwMode="auto">
          <a:xfrm>
            <a:off x="5903342" y="4326831"/>
            <a:ext cx="1548978" cy="1443065"/>
          </a:xfrm>
          <a:prstGeom prst="rect">
            <a:avLst/>
          </a:prstGeom>
          <a:noFill/>
        </p:spPr>
      </p:pic>
      <p:pic>
        <p:nvPicPr>
          <p:cNvPr id="3077" name="Picture 5" descr="C:\Users\анна\AppData\Local\Microsoft\Windows\Temporary Internet Files\Content.IE5\4WZQX1PF\MM900041108[1].gif"/>
          <p:cNvPicPr>
            <a:picLocks noChangeAspect="1" noChangeArrowheads="1" noCrop="1"/>
          </p:cNvPicPr>
          <p:nvPr/>
        </p:nvPicPr>
        <p:blipFill>
          <a:blip r:embed="rId4" cstate="print"/>
          <a:srcRect/>
          <a:stretch>
            <a:fillRect/>
          </a:stretch>
        </p:blipFill>
        <p:spPr bwMode="auto">
          <a:xfrm>
            <a:off x="6588224" y="4509120"/>
            <a:ext cx="1545860" cy="1440160"/>
          </a:xfrm>
          <a:prstGeom prst="rect">
            <a:avLst/>
          </a:prstGeom>
          <a:noFill/>
        </p:spPr>
      </p:pic>
      <p:pic>
        <p:nvPicPr>
          <p:cNvPr id="3079" name="Picture 7" descr="C:\Users\анна\AppData\Local\Microsoft\Windows\Temporary Internet Files\Content.IE5\HLHBEBGF\MM900354409[1].gif"/>
          <p:cNvPicPr>
            <a:picLocks noChangeAspect="1" noChangeArrowheads="1" noCrop="1"/>
          </p:cNvPicPr>
          <p:nvPr/>
        </p:nvPicPr>
        <p:blipFill>
          <a:blip r:embed="rId2" cstate="print"/>
          <a:srcRect/>
          <a:stretch>
            <a:fillRect/>
          </a:stretch>
        </p:blipFill>
        <p:spPr bwMode="auto">
          <a:xfrm>
            <a:off x="7452320" y="5229200"/>
            <a:ext cx="1019141" cy="983382"/>
          </a:xfrm>
          <a:prstGeom prst="rect">
            <a:avLst/>
          </a:prstGeom>
          <a:noFill/>
        </p:spPr>
      </p:pic>
      <p:pic>
        <p:nvPicPr>
          <p:cNvPr id="3080" name="Picture 8" descr="C:\Users\анна\AppData\Local\Microsoft\Windows\Temporary Internet Files\Content.IE5\HLHBEBGF\MM900354409[1].gif"/>
          <p:cNvPicPr>
            <a:picLocks noChangeAspect="1" noChangeArrowheads="1" noCrop="1"/>
          </p:cNvPicPr>
          <p:nvPr/>
        </p:nvPicPr>
        <p:blipFill>
          <a:blip r:embed="rId2" cstate="print"/>
          <a:srcRect/>
          <a:stretch>
            <a:fillRect/>
          </a:stretch>
        </p:blipFill>
        <p:spPr bwMode="auto">
          <a:xfrm>
            <a:off x="6444208" y="5301208"/>
            <a:ext cx="932279" cy="899567"/>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6633"/>
            <a:ext cx="8229600" cy="2592288"/>
          </a:xfrm>
        </p:spPr>
        <p:txBody>
          <a:bodyPr/>
          <a:lstStyle/>
          <a:p>
            <a:r>
              <a:rPr lang="en-US" dirty="0" smtClean="0"/>
              <a:t>Not all Christmas traditions are old. The first Christmas Card was made only in 1842 by an English painter. He sent it to a hundred of his friends. Now millions of Christmas cards are sent and received.</a:t>
            </a:r>
            <a:endParaRPr lang="ru-RU" dirty="0"/>
          </a:p>
        </p:txBody>
      </p:sp>
      <p:pic>
        <p:nvPicPr>
          <p:cNvPr id="5" name="Рисунок 4" descr="1230641108nikolai.gif"/>
          <p:cNvPicPr>
            <a:picLocks noChangeAspect="1"/>
          </p:cNvPicPr>
          <p:nvPr/>
        </p:nvPicPr>
        <p:blipFill>
          <a:blip r:embed="rId2" cstate="print"/>
          <a:stretch>
            <a:fillRect/>
          </a:stretch>
        </p:blipFill>
        <p:spPr>
          <a:xfrm>
            <a:off x="0" y="4425140"/>
            <a:ext cx="3203848" cy="2432860"/>
          </a:xfrm>
          <a:prstGeom prst="rect">
            <a:avLst/>
          </a:prstGeom>
        </p:spPr>
      </p:pic>
      <p:pic>
        <p:nvPicPr>
          <p:cNvPr id="6" name="Рисунок 5" descr="45763.jpg"/>
          <p:cNvPicPr>
            <a:picLocks noChangeAspect="1"/>
          </p:cNvPicPr>
          <p:nvPr/>
        </p:nvPicPr>
        <p:blipFill>
          <a:blip r:embed="rId3" cstate="print"/>
          <a:stretch>
            <a:fillRect/>
          </a:stretch>
        </p:blipFill>
        <p:spPr>
          <a:xfrm>
            <a:off x="4211960" y="4648554"/>
            <a:ext cx="3356120" cy="2209446"/>
          </a:xfrm>
          <a:prstGeom prst="rect">
            <a:avLst/>
          </a:prstGeom>
        </p:spPr>
      </p:pic>
      <p:pic>
        <p:nvPicPr>
          <p:cNvPr id="4" name="Рисунок 3" descr="eb93f960bf90da1051292d9ccf9.jpg"/>
          <p:cNvPicPr>
            <a:picLocks noChangeAspect="1"/>
          </p:cNvPicPr>
          <p:nvPr/>
        </p:nvPicPr>
        <p:blipFill>
          <a:blip r:embed="rId4" cstate="print"/>
          <a:stretch>
            <a:fillRect/>
          </a:stretch>
        </p:blipFill>
        <p:spPr>
          <a:xfrm>
            <a:off x="4067944" y="2132856"/>
            <a:ext cx="3021226" cy="1944216"/>
          </a:xfrm>
          <a:prstGeom prst="rect">
            <a:avLst/>
          </a:prstGeom>
        </p:spPr>
      </p:pic>
      <p:pic>
        <p:nvPicPr>
          <p:cNvPr id="7" name="Рисунок 6" descr="b7d78fa32f70.jpg"/>
          <p:cNvPicPr>
            <a:picLocks noChangeAspect="1"/>
          </p:cNvPicPr>
          <p:nvPr/>
        </p:nvPicPr>
        <p:blipFill>
          <a:blip r:embed="rId5" cstate="print"/>
          <a:stretch>
            <a:fillRect/>
          </a:stretch>
        </p:blipFill>
        <p:spPr>
          <a:xfrm>
            <a:off x="2195736" y="2636912"/>
            <a:ext cx="1628101" cy="2448272"/>
          </a:xfrm>
          <a:prstGeom prst="rect">
            <a:avLst/>
          </a:prstGeom>
        </p:spPr>
      </p:pic>
      <p:pic>
        <p:nvPicPr>
          <p:cNvPr id="8" name="Рисунок 7" descr="68819579_x_c175b91d.jpg"/>
          <p:cNvPicPr>
            <a:picLocks noChangeAspect="1"/>
          </p:cNvPicPr>
          <p:nvPr/>
        </p:nvPicPr>
        <p:blipFill>
          <a:blip r:embed="rId6" cstate="print"/>
          <a:stretch>
            <a:fillRect/>
          </a:stretch>
        </p:blipFill>
        <p:spPr>
          <a:xfrm>
            <a:off x="7092280" y="3284984"/>
            <a:ext cx="2051720" cy="3313473"/>
          </a:xfrm>
          <a:prstGeom prst="rect">
            <a:avLst/>
          </a:prstGeom>
        </p:spPr>
      </p:pic>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5013176"/>
            <a:ext cx="8712968" cy="2016224"/>
          </a:xfrm>
        </p:spPr>
        <p:txBody>
          <a:bodyPr/>
          <a:lstStyle/>
          <a:p>
            <a:r>
              <a:rPr lang="en-US" dirty="0" smtClean="0"/>
              <a:t>Christmas is the time for eating . The traditional food is turkey, Christmas pudding made of fruit, Christmas cake. </a:t>
            </a:r>
            <a:endParaRPr lang="ru-RU" dirty="0"/>
          </a:p>
        </p:txBody>
      </p:sp>
      <p:pic>
        <p:nvPicPr>
          <p:cNvPr id="4" name="Рисунок 3" descr="3_12_12_15_50_01_xY.jpg"/>
          <p:cNvPicPr>
            <a:picLocks noChangeAspect="1"/>
          </p:cNvPicPr>
          <p:nvPr/>
        </p:nvPicPr>
        <p:blipFill>
          <a:blip r:embed="rId2" cstate="print"/>
          <a:stretch>
            <a:fillRect/>
          </a:stretch>
        </p:blipFill>
        <p:spPr>
          <a:xfrm>
            <a:off x="724138" y="692696"/>
            <a:ext cx="4903979" cy="3677984"/>
          </a:xfrm>
          <a:prstGeom prst="rect">
            <a:avLst/>
          </a:prstGeom>
        </p:spPr>
      </p:pic>
      <p:pic>
        <p:nvPicPr>
          <p:cNvPr id="4098" name="Picture 2" descr="C:\Users\анна\AppData\Local\Microsoft\Windows\Temporary Internet Files\Content.IE5\WNBVGRJ5\MM900283005[1].gif"/>
          <p:cNvPicPr>
            <a:picLocks noChangeAspect="1" noChangeArrowheads="1" noCrop="1"/>
          </p:cNvPicPr>
          <p:nvPr/>
        </p:nvPicPr>
        <p:blipFill>
          <a:blip r:embed="rId3" cstate="print"/>
          <a:srcRect/>
          <a:stretch>
            <a:fillRect/>
          </a:stretch>
        </p:blipFill>
        <p:spPr bwMode="auto">
          <a:xfrm>
            <a:off x="6372200" y="404664"/>
            <a:ext cx="2223842" cy="2223842"/>
          </a:xfrm>
          <a:prstGeom prst="rect">
            <a:avLst/>
          </a:prstGeom>
          <a:noFill/>
        </p:spPr>
      </p:pic>
      <p:pic>
        <p:nvPicPr>
          <p:cNvPr id="4099" name="Picture 3" descr="C:\Users\анна\AppData\Local\Microsoft\Windows\Temporary Internet Files\Content.IE5\HLHBEBGF\MM900323769[1].gif"/>
          <p:cNvPicPr>
            <a:picLocks noChangeAspect="1" noChangeArrowheads="1" noCrop="1"/>
          </p:cNvPicPr>
          <p:nvPr/>
        </p:nvPicPr>
        <p:blipFill>
          <a:blip r:embed="rId4" cstate="print"/>
          <a:srcRect/>
          <a:stretch>
            <a:fillRect/>
          </a:stretch>
        </p:blipFill>
        <p:spPr bwMode="auto">
          <a:xfrm>
            <a:off x="6372200" y="2570011"/>
            <a:ext cx="2160240" cy="1854990"/>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229600" cy="5793507"/>
          </a:xfrm>
        </p:spPr>
        <p:txBody>
          <a:bodyPr>
            <a:normAutofit/>
          </a:bodyPr>
          <a:lstStyle/>
          <a:p>
            <a:r>
              <a:rPr lang="en-US" sz="7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We wish you a merry Christmas!</a:t>
            </a:r>
            <a:endParaRPr lang="ru-RU" sz="7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5127" name="Picture 7" descr="C:\Users\анна\AppData\Local\Microsoft\Windows\Temporary Internet Files\Content.IE5\00BM0IKX\MM900356707[1].gif"/>
          <p:cNvPicPr>
            <a:picLocks noChangeAspect="1" noChangeArrowheads="1" noCrop="1"/>
          </p:cNvPicPr>
          <p:nvPr/>
        </p:nvPicPr>
        <p:blipFill>
          <a:blip r:embed="rId2" cstate="print"/>
          <a:srcRect/>
          <a:stretch>
            <a:fillRect/>
          </a:stretch>
        </p:blipFill>
        <p:spPr bwMode="auto">
          <a:xfrm>
            <a:off x="827584" y="2852936"/>
            <a:ext cx="3240360" cy="3240360"/>
          </a:xfrm>
          <a:prstGeom prst="rect">
            <a:avLst/>
          </a:prstGeom>
          <a:noFill/>
        </p:spPr>
      </p:pic>
      <p:pic>
        <p:nvPicPr>
          <p:cNvPr id="5128" name="Picture 8" descr="C:\Users\анна\AppData\Local\Microsoft\Windows\Temporary Internet Files\Content.IE5\00BM0IKX\MM900297037[1].gif"/>
          <p:cNvPicPr>
            <a:picLocks noChangeAspect="1" noChangeArrowheads="1" noCrop="1"/>
          </p:cNvPicPr>
          <p:nvPr/>
        </p:nvPicPr>
        <p:blipFill>
          <a:blip r:embed="rId3" cstate="print"/>
          <a:srcRect/>
          <a:stretch>
            <a:fillRect/>
          </a:stretch>
        </p:blipFill>
        <p:spPr bwMode="auto">
          <a:xfrm>
            <a:off x="5436096" y="4221088"/>
            <a:ext cx="1872208" cy="1872208"/>
          </a:xfrm>
          <a:prstGeom prst="rect">
            <a:avLst/>
          </a:prstGeom>
          <a:noFill/>
        </p:spPr>
      </p:pic>
      <p:pic>
        <p:nvPicPr>
          <p:cNvPr id="5129" name="Picture 9" descr="C:\Users\анна\AppData\Local\Microsoft\Windows\Temporary Internet Files\Content.IE5\4WZQX1PF\MM900336789[1].gif"/>
          <p:cNvPicPr>
            <a:picLocks noChangeAspect="1" noChangeArrowheads="1" noCrop="1"/>
          </p:cNvPicPr>
          <p:nvPr/>
        </p:nvPicPr>
        <p:blipFill>
          <a:blip r:embed="rId4" cstate="print"/>
          <a:srcRect/>
          <a:stretch>
            <a:fillRect/>
          </a:stretch>
        </p:blipFill>
        <p:spPr bwMode="auto">
          <a:xfrm>
            <a:off x="4932040" y="2132856"/>
            <a:ext cx="2808312" cy="4262617"/>
          </a:xfrm>
          <a:prstGeom prst="rect">
            <a:avLst/>
          </a:prstGeom>
          <a:noFill/>
        </p:spPr>
      </p:pic>
    </p:spTree>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TotalTime>
  <Words>363</Words>
  <Application>Microsoft Office PowerPoint</Application>
  <PresentationFormat>Экран (4:3)</PresentationFormat>
  <Paragraphs>25</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Christmas in Great Britain.</vt:lpstr>
      <vt:lpstr>Слайд 2</vt:lpstr>
      <vt:lpstr>Слайд 3</vt:lpstr>
      <vt:lpstr>Слайд 4</vt:lpstr>
      <vt:lpstr>Слайд 5</vt:lpstr>
      <vt:lpstr>Слайд 6</vt:lpstr>
      <vt:lpstr>Слайд 7</vt:lpstr>
      <vt:lpstr>Слайд 8</vt:lpstr>
      <vt:lpstr>Слайд 9</vt:lpstr>
      <vt:lpstr>Questions:</vt:lpstr>
      <vt:lpstr>World list: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in Great Britain.</dc:title>
  <dc:creator>анна</dc:creator>
  <cp:lastModifiedBy>анна</cp:lastModifiedBy>
  <cp:revision>51</cp:revision>
  <dcterms:created xsi:type="dcterms:W3CDTF">2013-11-05T14:51:26Z</dcterms:created>
  <dcterms:modified xsi:type="dcterms:W3CDTF">2013-11-07T17:28:43Z</dcterms:modified>
</cp:coreProperties>
</file>