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6" r:id="rId4"/>
    <p:sldId id="259" r:id="rId5"/>
    <p:sldId id="265" r:id="rId6"/>
    <p:sldId id="272" r:id="rId7"/>
    <p:sldId id="278" r:id="rId8"/>
    <p:sldId id="275" r:id="rId9"/>
    <p:sldId id="276" r:id="rId10"/>
    <p:sldId id="292" r:id="rId11"/>
    <p:sldId id="289" r:id="rId12"/>
    <p:sldId id="297" r:id="rId13"/>
    <p:sldId id="296" r:id="rId14"/>
    <p:sldId id="298" r:id="rId15"/>
    <p:sldId id="302" r:id="rId16"/>
    <p:sldId id="299" r:id="rId17"/>
    <p:sldId id="300" r:id="rId18"/>
    <p:sldId id="261" r:id="rId19"/>
    <p:sldId id="294" r:id="rId20"/>
    <p:sldId id="303" r:id="rId21"/>
    <p:sldId id="30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306" autoAdjust="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B71D-6CCC-481C-AC5D-17D57CEA2326}" type="datetimeFigureOut">
              <a:rPr lang="ru-RU" smtClean="0"/>
              <a:t>12.03.2015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BE6AE7-0BB8-41AC-B9E0-8F6EB5750EC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B71D-6CCC-481C-AC5D-17D57CEA2326}" type="datetimeFigureOut">
              <a:rPr lang="ru-RU" smtClean="0"/>
              <a:t>12.03.2015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6AE7-0BB8-41AC-B9E0-8F6EB5750EC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B71D-6CCC-481C-AC5D-17D57CEA2326}" type="datetimeFigureOut">
              <a:rPr lang="ru-RU" smtClean="0"/>
              <a:t>12.03.2015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6AE7-0BB8-41AC-B9E0-8F6EB5750EC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B71D-6CCC-481C-AC5D-17D57CEA2326}" type="datetimeFigureOut">
              <a:rPr lang="ru-RU" smtClean="0"/>
              <a:t>12.03.2015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6AE7-0BB8-41AC-B9E0-8F6EB5750EC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B71D-6CCC-481C-AC5D-17D57CEA2326}" type="datetimeFigureOut">
              <a:rPr lang="ru-RU" smtClean="0"/>
              <a:t>12.03.2015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6AE7-0BB8-41AC-B9E0-8F6EB5750EC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B71D-6CCC-481C-AC5D-17D57CEA2326}" type="datetimeFigureOut">
              <a:rPr lang="ru-RU" smtClean="0"/>
              <a:t>12.03.2015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6AE7-0BB8-41AC-B9E0-8F6EB5750EC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B71D-6CCC-481C-AC5D-17D57CEA2326}" type="datetimeFigureOut">
              <a:rPr lang="ru-RU" smtClean="0"/>
              <a:t>12.03.2015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6AE7-0BB8-41AC-B9E0-8F6EB5750EC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B71D-6CCC-481C-AC5D-17D57CEA2326}" type="datetimeFigureOut">
              <a:rPr lang="ru-RU" smtClean="0"/>
              <a:t>12.03.2015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6AE7-0BB8-41AC-B9E0-8F6EB5750EC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B71D-6CCC-481C-AC5D-17D57CEA2326}" type="datetimeFigureOut">
              <a:rPr lang="ru-RU" smtClean="0"/>
              <a:t>12.03.2015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6AE7-0BB8-41AC-B9E0-8F6EB5750EC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B71D-6CCC-481C-AC5D-17D57CEA2326}" type="datetimeFigureOut">
              <a:rPr lang="ru-RU" smtClean="0"/>
              <a:t>12.03.2015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6AE7-0BB8-41AC-B9E0-8F6EB5750EC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B71D-6CCC-481C-AC5D-17D57CEA2326}" type="datetimeFigureOut">
              <a:rPr lang="ru-RU" smtClean="0"/>
              <a:t>12.03.2015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6AE7-0BB8-41AC-B9E0-8F6EB5750EC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14B7B71D-6CCC-481C-AC5D-17D57CEA2326}" type="datetimeFigureOut">
              <a:rPr lang="ru-RU" smtClean="0"/>
              <a:t>12.03.2015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EBE6AE7-0BB8-41AC-B9E0-8F6EB5750EC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670384"/>
            <a:ext cx="8388424" cy="208316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800" b="1" dirty="0" smtClean="0"/>
              <a:t>Тема бинарного урока </a:t>
            </a:r>
            <a:br>
              <a:rPr lang="ru-RU" sz="2800" b="1" dirty="0" smtClean="0"/>
            </a:br>
            <a:r>
              <a:rPr lang="ru-RU" sz="2800" b="1" dirty="0" smtClean="0"/>
              <a:t>Нефть</a:t>
            </a:r>
            <a:r>
              <a:rPr lang="ru-RU" sz="2800" b="1" dirty="0" smtClean="0"/>
              <a:t>, как сырье для получения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топлив </a:t>
            </a:r>
            <a:r>
              <a:rPr lang="ru-RU" sz="2800" b="1" dirty="0" smtClean="0"/>
              <a:t>и масел</a:t>
            </a:r>
            <a:endParaRPr lang="ru-RU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70114"/>
            <a:ext cx="4476750" cy="145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013176"/>
            <a:ext cx="447675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569566"/>
            <a:ext cx="878497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chemeClr val="tx2"/>
                </a:solidFill>
              </a:rPr>
              <a:t>Цель урока: </a:t>
            </a:r>
            <a:endParaRPr lang="ru-RU" sz="2800" b="1" u="sng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2"/>
                </a:solidFill>
              </a:rPr>
              <a:t>Сформировать </a:t>
            </a:r>
            <a:r>
              <a:rPr lang="ru-RU" sz="2400" b="1" dirty="0">
                <a:solidFill>
                  <a:schemeClr val="tx2"/>
                </a:solidFill>
              </a:rPr>
              <a:t>у учащихся представление о природных источниках </a:t>
            </a:r>
            <a:r>
              <a:rPr lang="ru-RU" sz="2400" b="1" dirty="0" smtClean="0">
                <a:solidFill>
                  <a:schemeClr val="tx2"/>
                </a:solidFill>
              </a:rPr>
              <a:t>углеводородов.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2"/>
                </a:solidFill>
              </a:rPr>
              <a:t>Установить взаимосвязь физических и химических свойств нефти с практическим применением.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17032"/>
            <a:ext cx="3225552" cy="280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93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0705"/>
            <a:ext cx="7315200" cy="960024"/>
          </a:xfrm>
        </p:spPr>
        <p:txBody>
          <a:bodyPr>
            <a:normAutofit/>
          </a:bodyPr>
          <a:lstStyle/>
          <a:p>
            <a:r>
              <a:rPr lang="ru-RU" dirty="0" smtClean="0"/>
              <a:t>Переработка нефти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052736"/>
            <a:ext cx="5976664" cy="4104456"/>
          </a:xfrm>
        </p:spPr>
        <p:txBody>
          <a:bodyPr>
            <a:normAutofit/>
          </a:bodyPr>
          <a:lstStyle/>
          <a:p>
            <a:r>
              <a:rPr lang="ru-RU" sz="2400" b="1" dirty="0"/>
              <a:t>Сырую нефть </a:t>
            </a:r>
            <a:r>
              <a:rPr lang="ru-RU" sz="2400" b="1" dirty="0" smtClean="0"/>
              <a:t>не </a:t>
            </a:r>
            <a:r>
              <a:rPr lang="ru-RU" sz="2400" b="1" dirty="0"/>
              <a:t>используют в чистом виде. </a:t>
            </a:r>
            <a:endParaRPr lang="ru-RU" sz="2400" b="1" dirty="0" smtClean="0"/>
          </a:p>
          <a:p>
            <a:r>
              <a:rPr lang="ru-RU" sz="2400" b="1" dirty="0" smtClean="0"/>
              <a:t>Нефть доставляется </a:t>
            </a:r>
            <a:r>
              <a:rPr lang="ru-RU" sz="2400" b="1" dirty="0"/>
              <a:t>по трубопроводам, железной дороге или морскими </a:t>
            </a:r>
            <a:r>
              <a:rPr lang="ru-RU" sz="2400" b="1" dirty="0" smtClean="0"/>
              <a:t>танкерами на НПЗ, </a:t>
            </a:r>
            <a:endParaRPr lang="ru-RU" sz="2400" b="1" dirty="0" smtClean="0"/>
          </a:p>
          <a:p>
            <a:r>
              <a:rPr lang="ru-RU" sz="2400" b="1" dirty="0" smtClean="0"/>
              <a:t>П</a:t>
            </a:r>
            <a:r>
              <a:rPr lang="ru-RU" sz="2400" b="1" dirty="0" smtClean="0"/>
              <a:t>осле переработки нефти получают </a:t>
            </a:r>
            <a:r>
              <a:rPr lang="ru-RU" sz="2400" b="1" dirty="0"/>
              <a:t>бензин, авиационный керосин, мазут, дизельное топливо, смазочные масла, парафин и сырье для нефтехимических производств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77" y="5012978"/>
            <a:ext cx="3279723" cy="1864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1754"/>
            <a:ext cx="2483768" cy="175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051753"/>
            <a:ext cx="3240360" cy="175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04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96944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Переработка нефти</a:t>
            </a:r>
            <a:r>
              <a:rPr lang="ru-RU" sz="4400" b="1" dirty="0"/>
              <a:t/>
            </a:r>
            <a:br>
              <a:rPr lang="ru-RU" sz="4400" b="1" dirty="0"/>
            </a:b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0" y="1268760"/>
            <a:ext cx="9144000" cy="5035847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Первичная                            Вторичная </a:t>
            </a:r>
          </a:p>
          <a:p>
            <a:pPr marL="45720" indent="0">
              <a:buNone/>
            </a:pPr>
            <a:r>
              <a:rPr lang="ru-RU" sz="2400" b="1" dirty="0" smtClean="0"/>
              <a:t>Фракционная перегонка,              Крекинг нефтепродуктов</a:t>
            </a:r>
            <a:endParaRPr lang="ru-RU" sz="2400" b="1" dirty="0" smtClean="0"/>
          </a:p>
          <a:p>
            <a:pPr marL="45720" indent="0">
              <a:buNone/>
            </a:pPr>
            <a:r>
              <a:rPr lang="ru-RU" sz="2400" b="1" dirty="0" smtClean="0"/>
              <a:t>ректификация нефти</a:t>
            </a:r>
          </a:p>
          <a:p>
            <a:pPr marL="45720" indent="0">
              <a:buNone/>
            </a:pPr>
            <a:endParaRPr lang="ru-RU" sz="3200" b="1" dirty="0" smtClean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799288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58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315200" cy="5400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разделение </a:t>
            </a:r>
            <a:r>
              <a:rPr lang="ru-RU" b="1" dirty="0"/>
              <a:t>неф­ти на отличающиеся по составу фракции, основанное на различии в температурах кипения ее компонентов.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383938"/>
            <a:ext cx="77048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Фракционная (прямая) перегонка </a:t>
            </a:r>
            <a:r>
              <a:rPr lang="ru-RU" sz="4800" b="1" dirty="0">
                <a:solidFill>
                  <a:srgbClr val="FF0000"/>
                </a:solidFill>
              </a:rPr>
              <a:t>нефти</a:t>
            </a:r>
          </a:p>
        </p:txBody>
      </p:sp>
    </p:spTree>
    <p:extLst>
      <p:ext uri="{BB962C8B-B14F-4D97-AF65-F5344CB8AC3E}">
        <p14:creationId xmlns:p14="http://schemas.microsoft.com/office/powerpoint/2010/main" val="235641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1"/>
            <a:ext cx="7315200" cy="100811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Фракционная перегонка нефти</a:t>
            </a:r>
            <a:endParaRPr lang="ru-RU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349" y="1340768"/>
            <a:ext cx="4718049" cy="497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302433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58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20689"/>
            <a:ext cx="7315200" cy="1152127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КРЕКИНГ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76872"/>
            <a:ext cx="7632848" cy="3312367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процесс переработки нефти и ее фракций, основанный на разложении (расщеплении) молекул сложных углеводородов в усло­виях высоких температур и давлений.</a:t>
            </a:r>
          </a:p>
          <a:p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32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64705"/>
            <a:ext cx="7330008" cy="129614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Виды крекинга  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6"/>
          <a:stretch/>
        </p:blipFill>
        <p:spPr bwMode="auto">
          <a:xfrm>
            <a:off x="755576" y="2410691"/>
            <a:ext cx="7632847" cy="389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88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315200" cy="115409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РИФОРМИНГ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2132857"/>
            <a:ext cx="7762056" cy="417650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процесс </a:t>
            </a:r>
            <a:r>
              <a:rPr lang="ru-RU" sz="3200" b="1" dirty="0" smtClean="0">
                <a:solidFill>
                  <a:schemeClr val="tx2"/>
                </a:solidFill>
              </a:rPr>
              <a:t>переработки бензиновых </a:t>
            </a:r>
            <a:r>
              <a:rPr lang="ru-RU" sz="3200" b="1" dirty="0">
                <a:solidFill>
                  <a:schemeClr val="tx2"/>
                </a:solidFill>
              </a:rPr>
              <a:t>и </a:t>
            </a:r>
            <a:r>
              <a:rPr lang="ru-RU" sz="3200" b="1" dirty="0" smtClean="0">
                <a:solidFill>
                  <a:schemeClr val="tx2"/>
                </a:solidFill>
              </a:rPr>
              <a:t>лигроиновых фракций </a:t>
            </a:r>
            <a:r>
              <a:rPr lang="ru-RU" sz="3200" b="1" dirty="0">
                <a:solidFill>
                  <a:schemeClr val="tx2"/>
                </a:solidFill>
              </a:rPr>
              <a:t>нефти </a:t>
            </a:r>
            <a:r>
              <a:rPr lang="ru-RU" sz="3200" b="1" dirty="0" smtClean="0">
                <a:solidFill>
                  <a:schemeClr val="tx2"/>
                </a:solidFill>
              </a:rPr>
              <a:t>для получения высококачественных бензинов </a:t>
            </a:r>
            <a:r>
              <a:rPr lang="ru-RU" sz="3200" b="1" dirty="0">
                <a:solidFill>
                  <a:schemeClr val="tx2"/>
                </a:solidFill>
              </a:rPr>
              <a:t>и </a:t>
            </a:r>
            <a:r>
              <a:rPr lang="ru-RU" sz="3200" b="1" dirty="0" smtClean="0">
                <a:solidFill>
                  <a:schemeClr val="tx2"/>
                </a:solidFill>
              </a:rPr>
              <a:t>ароматических углеводородов</a:t>
            </a:r>
            <a:r>
              <a:rPr lang="ru-RU" sz="3200" b="1" dirty="0">
                <a:solidFill>
                  <a:schemeClr val="tx2"/>
                </a:solidFill>
              </a:rPr>
              <a:t>, при котором </a:t>
            </a:r>
          </a:p>
          <a:p>
            <a:pPr marL="45720" indent="0">
              <a:buNone/>
            </a:pPr>
            <a:r>
              <a:rPr lang="ru-RU" sz="3200" b="1" dirty="0" smtClean="0">
                <a:solidFill>
                  <a:schemeClr val="tx2"/>
                </a:solidFill>
              </a:rPr>
              <a:t>  молекулы </a:t>
            </a:r>
            <a:r>
              <a:rPr lang="ru-RU" sz="3200" b="1" dirty="0">
                <a:solidFill>
                  <a:schemeClr val="tx2"/>
                </a:solidFill>
              </a:rPr>
              <a:t>углеводородов </a:t>
            </a:r>
            <a:r>
              <a:rPr lang="ru-RU" sz="3200" b="1" dirty="0" smtClean="0">
                <a:solidFill>
                  <a:schemeClr val="tx2"/>
                </a:solidFill>
              </a:rPr>
              <a:t>не      расщепляются</a:t>
            </a:r>
            <a:r>
              <a:rPr lang="ru-RU" sz="3200" b="1" dirty="0">
                <a:solidFill>
                  <a:schemeClr val="tx2"/>
                </a:solidFill>
              </a:rPr>
              <a:t>, а преобразуются. </a:t>
            </a:r>
          </a:p>
        </p:txBody>
      </p:sp>
    </p:spTree>
    <p:extLst>
      <p:ext uri="{BB962C8B-B14F-4D97-AF65-F5344CB8AC3E}">
        <p14:creationId xmlns:p14="http://schemas.microsoft.com/office/powerpoint/2010/main" val="385942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8064895" cy="546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65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8532440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00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1"/>
            <a:ext cx="7315200" cy="936103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Нефть и экология </a:t>
            </a:r>
            <a:endParaRPr lang="ru-RU" sz="48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620" y="3212977"/>
            <a:ext cx="3517974" cy="225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0" y="1430823"/>
            <a:ext cx="2673515" cy="221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1412776"/>
            <a:ext cx="3450068" cy="20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206665"/>
            <a:ext cx="2369650" cy="165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716" y="1412777"/>
            <a:ext cx="3183379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71243"/>
            <a:ext cx="2133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619" y="5118843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480" y="3603461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0" y="3650663"/>
            <a:ext cx="28384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508" y="5206665"/>
            <a:ext cx="2281436" cy="165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90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9"/>
            <a:ext cx="7315200" cy="129614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/>
              <a:t>Нефть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556792"/>
            <a:ext cx="7978080" cy="4752569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 </a:t>
            </a:r>
            <a:r>
              <a:rPr lang="ru-RU" sz="3200" b="1" dirty="0"/>
              <a:t>природная горючая маслянистая жидкость, </a:t>
            </a:r>
            <a:r>
              <a:rPr lang="ru-RU" sz="3200" b="1" dirty="0" smtClean="0"/>
              <a:t>важнейшее </a:t>
            </a:r>
            <a:r>
              <a:rPr lang="ru-RU" sz="3200" b="1" dirty="0"/>
              <a:t>полезное ископаемое</a:t>
            </a:r>
            <a:r>
              <a:rPr lang="ru-RU" sz="2400" dirty="0"/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29000"/>
            <a:ext cx="5472608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08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272808" cy="583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09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3326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21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9"/>
            <a:ext cx="7315200" cy="1008111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СВОЙСТВА НЕФТИ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784976" cy="551723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ru-RU" sz="2800" b="1" dirty="0"/>
              <a:t>Л</a:t>
            </a:r>
            <a:r>
              <a:rPr lang="ru-RU" sz="2800" b="1" dirty="0" smtClean="0"/>
              <a:t>егче </a:t>
            </a:r>
            <a:r>
              <a:rPr lang="ru-RU" sz="2800" b="1" dirty="0"/>
              <a:t>воды и </a:t>
            </a:r>
            <a:r>
              <a:rPr lang="ru-RU" sz="2800" b="1" dirty="0" smtClean="0"/>
              <a:t>в </a:t>
            </a:r>
            <a:r>
              <a:rPr lang="ru-RU" sz="2800" b="1" dirty="0"/>
              <a:t>ней не </a:t>
            </a:r>
            <a:r>
              <a:rPr lang="ru-RU" sz="2800" b="1" dirty="0" smtClean="0"/>
              <a:t>растворяется </a:t>
            </a:r>
            <a:endParaRPr lang="ru-RU" sz="2800" b="1" dirty="0" smtClean="0"/>
          </a:p>
          <a:p>
            <a:pPr>
              <a:lnSpc>
                <a:spcPct val="150000"/>
              </a:lnSpc>
            </a:pPr>
            <a:r>
              <a:rPr lang="ru-RU" sz="2800" b="1" dirty="0" smtClean="0"/>
              <a:t>Не имеет  </a:t>
            </a:r>
            <a:r>
              <a:rPr lang="ru-RU" sz="2800" b="1" dirty="0"/>
              <a:t>определенной температуры </a:t>
            </a:r>
            <a:r>
              <a:rPr lang="ru-RU" sz="2800" b="1" dirty="0" smtClean="0"/>
              <a:t>кипения и застывания.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/>
              <a:t>Не имеет </a:t>
            </a:r>
            <a:r>
              <a:rPr lang="ru-RU" sz="2800" b="1" dirty="0" smtClean="0"/>
              <a:t>определенного  </a:t>
            </a:r>
            <a:r>
              <a:rPr lang="ru-RU" sz="2800" b="1" dirty="0" smtClean="0"/>
              <a:t>цвета</a:t>
            </a:r>
            <a:endParaRPr lang="ru-RU" sz="2800" b="1" dirty="0" smtClean="0"/>
          </a:p>
          <a:p>
            <a:pPr>
              <a:lnSpc>
                <a:spcPct val="150000"/>
              </a:lnSpc>
              <a:spcAft>
                <a:spcPts val="600"/>
              </a:spcAft>
              <a:tabLst>
                <a:tab pos="270510" algn="l"/>
              </a:tabLst>
            </a:pPr>
            <a:r>
              <a:rPr lang="ru-RU" sz="2800" b="1" dirty="0">
                <a:ea typeface="Calibri"/>
                <a:cs typeface="Times New Roman"/>
              </a:rPr>
              <a:t>Плотность 0,78 – 0,92 г/см</a:t>
            </a:r>
            <a:r>
              <a:rPr lang="ru-RU" sz="2800" b="1" baseline="30000" dirty="0">
                <a:ea typeface="Calibri"/>
                <a:cs typeface="Times New Roman"/>
              </a:rPr>
              <a:t>3</a:t>
            </a:r>
            <a:r>
              <a:rPr lang="ru-RU" sz="2800" b="1" dirty="0">
                <a:ea typeface="Calibri"/>
                <a:cs typeface="Times New Roman"/>
              </a:rPr>
              <a:t>;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/>
              <a:t>Теплота </a:t>
            </a:r>
            <a:r>
              <a:rPr lang="ru-RU" sz="2800" b="1" dirty="0" smtClean="0"/>
              <a:t>сгорания 43,7-46,2 МДж/кг </a:t>
            </a:r>
            <a:endParaRPr lang="ru-RU" sz="2800" b="1" dirty="0" smtClean="0"/>
          </a:p>
          <a:p>
            <a:pPr>
              <a:lnSpc>
                <a:spcPct val="150000"/>
              </a:lnSpc>
            </a:pPr>
            <a:r>
              <a:rPr lang="ru-RU" sz="2800" b="1" dirty="0" smtClean="0"/>
              <a:t>Нефть </a:t>
            </a:r>
            <a:r>
              <a:rPr lang="ru-RU" sz="2800" b="1" dirty="0"/>
              <a:t>растворима в органических </a:t>
            </a:r>
            <a:r>
              <a:rPr lang="ru-RU" sz="2800" b="1" dirty="0" smtClean="0"/>
              <a:t>растворителях</a:t>
            </a:r>
            <a:r>
              <a:rPr lang="ru-RU" sz="2800" b="1" dirty="0"/>
              <a:t> </a:t>
            </a:r>
            <a:r>
              <a:rPr lang="ru-RU" sz="2800" b="1" dirty="0" smtClean="0"/>
              <a:t>(бензине, бензоле)</a:t>
            </a:r>
          </a:p>
          <a:p>
            <a:pPr>
              <a:lnSpc>
                <a:spcPct val="150000"/>
              </a:lnSpc>
            </a:pPr>
            <a:r>
              <a:rPr lang="ru-RU" sz="2800" b="1" dirty="0"/>
              <a:t>Нефть хорошо растворяет </a:t>
            </a:r>
            <a:r>
              <a:rPr lang="en-US" sz="2800" b="1" dirty="0"/>
              <a:t>I</a:t>
            </a:r>
            <a:r>
              <a:rPr lang="ru-RU" sz="2800" b="1" dirty="0" smtClean="0"/>
              <a:t>,</a:t>
            </a:r>
            <a:r>
              <a:rPr lang="en-US" sz="2800" b="1" dirty="0" smtClean="0"/>
              <a:t> S</a:t>
            </a:r>
            <a:r>
              <a:rPr lang="ru-RU" sz="2800" b="1" dirty="0" smtClean="0"/>
              <a:t> и </a:t>
            </a:r>
            <a:r>
              <a:rPr lang="ru-RU" sz="2800" b="1" dirty="0"/>
              <a:t>ее соединения, воздух, СО2, СО, Н2S. </a:t>
            </a:r>
            <a:endParaRPr lang="ru-RU" sz="2800" b="1" dirty="0" smtClean="0"/>
          </a:p>
          <a:p>
            <a:pPr>
              <a:lnSpc>
                <a:spcPct val="150000"/>
              </a:lnSpc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4726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188640"/>
            <a:ext cx="5184576" cy="165618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СОСТАВ НЕФТИ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65542"/>
            <a:ext cx="8208912" cy="3355745"/>
          </a:xfrm>
        </p:spPr>
        <p:txBody>
          <a:bodyPr>
            <a:normAutofit/>
          </a:bodyPr>
          <a:lstStyle/>
          <a:p>
            <a:endParaRPr lang="ru-RU" sz="2800" b="1" dirty="0" smtClean="0"/>
          </a:p>
          <a:p>
            <a:r>
              <a:rPr lang="ru-RU" sz="2800" b="1" dirty="0" smtClean="0"/>
              <a:t>Нефть </a:t>
            </a:r>
            <a:r>
              <a:rPr lang="ru-RU" sz="2800" b="1" dirty="0"/>
              <a:t>– это смесь, </a:t>
            </a:r>
            <a:r>
              <a:rPr lang="ru-RU" sz="2800" b="1" dirty="0" smtClean="0"/>
              <a:t>состоящая</a:t>
            </a:r>
            <a:r>
              <a:rPr lang="en-US" sz="2800" b="1" dirty="0" smtClean="0"/>
              <a:t> </a:t>
            </a:r>
            <a:r>
              <a:rPr lang="ru-RU" sz="2800" b="1" dirty="0" smtClean="0"/>
              <a:t>из </a:t>
            </a:r>
            <a:r>
              <a:rPr lang="ru-RU" sz="2800" b="1" dirty="0"/>
              <a:t>жидких и растворенных в них газообразных и твердых </a:t>
            </a:r>
            <a:r>
              <a:rPr lang="ru-RU" sz="2800" b="1" dirty="0" smtClean="0"/>
              <a:t>углеводородов </a:t>
            </a:r>
            <a:r>
              <a:rPr lang="ru-RU" sz="2800" b="1" dirty="0" smtClean="0"/>
              <a:t>разного </a:t>
            </a:r>
            <a:r>
              <a:rPr lang="ru-RU" sz="2800" b="1" dirty="0" smtClean="0"/>
              <a:t>строения. </a:t>
            </a:r>
          </a:p>
          <a:p>
            <a:r>
              <a:rPr lang="ru-RU" sz="2800" b="1" dirty="0"/>
              <a:t>Н</a:t>
            </a:r>
            <a:r>
              <a:rPr lang="ru-RU" sz="2800" b="1" dirty="0" smtClean="0"/>
              <a:t>ефть </a:t>
            </a:r>
            <a:r>
              <a:rPr lang="ru-RU" sz="2800" b="1" dirty="0"/>
              <a:t>содержит </a:t>
            </a:r>
            <a:r>
              <a:rPr lang="ru-RU" sz="2800" b="1" dirty="0" smtClean="0"/>
              <a:t>также </a:t>
            </a:r>
            <a:r>
              <a:rPr lang="ru-RU" sz="2800" b="1" dirty="0"/>
              <a:t>соединения серы, азота</a:t>
            </a:r>
            <a:r>
              <a:rPr lang="ru-RU" sz="2800" b="1" dirty="0" smtClean="0"/>
              <a:t>, кислорода </a:t>
            </a:r>
            <a:r>
              <a:rPr lang="ru-RU" sz="2800" b="1" dirty="0"/>
              <a:t>и металлов</a:t>
            </a:r>
          </a:p>
          <a:p>
            <a:endParaRPr lang="ru-RU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82" y="0"/>
            <a:ext cx="36671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78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04665"/>
            <a:ext cx="7618040" cy="100811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ЭЛЕМЕНТНЫЙ СОСТАВ НЕФТИ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0460" y="1628800"/>
            <a:ext cx="4633540" cy="4674523"/>
          </a:xfrm>
        </p:spPr>
        <p:txBody>
          <a:bodyPr/>
          <a:lstStyle/>
          <a:p>
            <a:pPr marL="45720" indent="0">
              <a:buNone/>
            </a:pPr>
            <a:r>
              <a:rPr lang="ru-RU" sz="2400" b="1" dirty="0" smtClean="0"/>
              <a:t>           </a:t>
            </a:r>
            <a:r>
              <a:rPr lang="ru-RU" sz="2400" b="1" dirty="0" smtClean="0"/>
              <a:t>   УГЛЕРОД </a:t>
            </a:r>
            <a:r>
              <a:rPr lang="ru-RU" sz="2400" b="1" dirty="0" smtClean="0"/>
              <a:t>– до 87%</a:t>
            </a:r>
          </a:p>
          <a:p>
            <a:endParaRPr lang="ru-RU" sz="2400" b="1" dirty="0" smtClean="0"/>
          </a:p>
          <a:p>
            <a:pPr marL="45720" indent="0">
              <a:buNone/>
            </a:pPr>
            <a:r>
              <a:rPr lang="ru-RU" sz="2400" b="1" dirty="0" smtClean="0"/>
              <a:t>           </a:t>
            </a:r>
            <a:r>
              <a:rPr lang="ru-RU" sz="2400" b="1" dirty="0" smtClean="0"/>
              <a:t>   ВОДОРОД </a:t>
            </a:r>
            <a:r>
              <a:rPr lang="ru-RU" sz="2400" b="1" dirty="0" smtClean="0"/>
              <a:t>– до14%</a:t>
            </a:r>
          </a:p>
          <a:p>
            <a:endParaRPr lang="ru-RU" sz="2400" b="1" dirty="0" smtClean="0"/>
          </a:p>
          <a:p>
            <a:pPr marL="45720" indent="0">
              <a:buNone/>
            </a:pPr>
            <a:r>
              <a:rPr lang="ru-RU" sz="2400" b="1" dirty="0" smtClean="0"/>
              <a:t>              КИСЛОРОД </a:t>
            </a:r>
            <a:r>
              <a:rPr lang="ru-RU" sz="2400" b="1" dirty="0" smtClean="0"/>
              <a:t>– до 3</a:t>
            </a:r>
            <a:r>
              <a:rPr lang="ru-RU" sz="2400" b="1" dirty="0" smtClean="0"/>
              <a:t>%          </a:t>
            </a:r>
            <a:r>
              <a:rPr lang="ru-RU" sz="2000" b="1" dirty="0" smtClean="0"/>
              <a:t>        </a:t>
            </a:r>
          </a:p>
          <a:p>
            <a:pPr marL="45720" indent="0">
              <a:buNone/>
            </a:pPr>
            <a:r>
              <a:rPr lang="ru-RU" b="1" dirty="0"/>
              <a:t>	</a:t>
            </a:r>
            <a:r>
              <a:rPr lang="ru-RU" sz="2000" b="1" dirty="0" smtClean="0"/>
              <a:t> </a:t>
            </a:r>
          </a:p>
          <a:p>
            <a:pPr marL="45720" indent="0">
              <a:buNone/>
            </a:pPr>
            <a:r>
              <a:rPr lang="ru-RU" sz="2000" b="1" dirty="0" smtClean="0"/>
              <a:t>                 </a:t>
            </a:r>
            <a:r>
              <a:rPr lang="ru-RU" sz="2400" b="1" dirty="0" smtClean="0"/>
              <a:t>АЗОТ </a:t>
            </a:r>
            <a:r>
              <a:rPr lang="ru-RU" sz="2400" b="1" dirty="0" smtClean="0"/>
              <a:t>– до 0,3%</a:t>
            </a:r>
          </a:p>
          <a:p>
            <a:pPr marL="45720" indent="0">
              <a:buNone/>
            </a:pPr>
            <a:endParaRPr lang="ru-RU" sz="2800" b="1" dirty="0" smtClean="0"/>
          </a:p>
          <a:p>
            <a:pPr marL="45720" indent="0">
              <a:buNone/>
            </a:pPr>
            <a:r>
              <a:rPr lang="ru-RU" sz="2400" b="1" dirty="0" smtClean="0"/>
              <a:t>              СЕРА </a:t>
            </a:r>
            <a:r>
              <a:rPr lang="ru-RU" sz="2400" b="1" dirty="0" smtClean="0"/>
              <a:t>– до 6%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1988840"/>
            <a:ext cx="2950936" cy="43176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" y="1484784"/>
            <a:ext cx="4200128" cy="4590727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809923" y="1797046"/>
            <a:ext cx="626238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23656" y="2664277"/>
            <a:ext cx="745710" cy="2892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84211" y="4269044"/>
            <a:ext cx="842360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336" y="5115137"/>
            <a:ext cx="7683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690451" y="3573016"/>
            <a:ext cx="745710" cy="2880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23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98072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УГЛЕВОДОРОДНЫЙ </a:t>
            </a:r>
            <a:r>
              <a:rPr lang="ru-RU" sz="3200" b="1" dirty="0" smtClean="0"/>
              <a:t>СОСТАВ </a:t>
            </a:r>
            <a:r>
              <a:rPr lang="ru-RU" sz="3200" b="1" dirty="0" smtClean="0"/>
              <a:t>НЕФТИ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8218" y="1303932"/>
            <a:ext cx="6612549" cy="550997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b="1" dirty="0" smtClean="0"/>
              <a:t>ПАРАФИНОВЫЕ </a:t>
            </a:r>
            <a:r>
              <a:rPr lang="ru-RU" sz="2800" b="1" dirty="0" smtClean="0"/>
              <a:t>УГЛЕВОДОРОДЫ (АЛКАНЫ) 30-35%</a:t>
            </a:r>
          </a:p>
          <a:p>
            <a:pPr marL="45720" indent="0">
              <a:buNone/>
            </a:pPr>
            <a:r>
              <a:rPr lang="ru-RU" sz="2800" b="1" dirty="0">
                <a:solidFill>
                  <a:schemeClr val="tx2"/>
                </a:solidFill>
              </a:rPr>
              <a:t>Общая формула С</a:t>
            </a:r>
            <a:r>
              <a:rPr lang="en-US" sz="2800" b="1" dirty="0">
                <a:solidFill>
                  <a:schemeClr val="tx2"/>
                </a:solidFill>
              </a:rPr>
              <a:t>n</a:t>
            </a:r>
            <a:r>
              <a:rPr lang="ru-RU" sz="2800" b="1" dirty="0">
                <a:solidFill>
                  <a:schemeClr val="tx2"/>
                </a:solidFill>
              </a:rPr>
              <a:t>Н2</a:t>
            </a:r>
            <a:r>
              <a:rPr lang="en-US" sz="2800" b="1" dirty="0">
                <a:solidFill>
                  <a:schemeClr val="tx2"/>
                </a:solidFill>
              </a:rPr>
              <a:t>n+2 </a:t>
            </a:r>
            <a:endParaRPr lang="ru-RU" sz="2800" b="1" dirty="0" smtClean="0">
              <a:solidFill>
                <a:schemeClr val="tx2"/>
              </a:solidFill>
            </a:endParaRPr>
          </a:p>
          <a:p>
            <a:pPr marL="45720" indent="0">
              <a:buNone/>
            </a:pPr>
            <a:endParaRPr lang="ru-RU" sz="2800" b="1" dirty="0" smtClean="0"/>
          </a:p>
          <a:p>
            <a:pPr marL="45720" indent="0">
              <a:buNone/>
            </a:pPr>
            <a:r>
              <a:rPr lang="ru-RU" sz="2800" b="1" dirty="0" smtClean="0"/>
              <a:t>НАФТЕНОВЫЕ </a:t>
            </a:r>
            <a:r>
              <a:rPr lang="ru-RU" sz="2800" b="1" dirty="0" smtClean="0"/>
              <a:t>УГЛЕВОДОРОДЫ (</a:t>
            </a:r>
            <a:r>
              <a:rPr lang="ru-RU" sz="2800" b="1" dirty="0" smtClean="0"/>
              <a:t>ЦИКЛАНЫ) 25-75</a:t>
            </a:r>
            <a:r>
              <a:rPr lang="ru-RU" sz="2800" b="1" dirty="0" smtClean="0"/>
              <a:t>%</a:t>
            </a:r>
          </a:p>
          <a:p>
            <a:pPr marL="45720" indent="0">
              <a:buNone/>
            </a:pPr>
            <a:r>
              <a:rPr lang="ru-RU" sz="2800" b="1" dirty="0">
                <a:solidFill>
                  <a:schemeClr val="tx2"/>
                </a:solidFill>
              </a:rPr>
              <a:t>Общая формула С</a:t>
            </a:r>
            <a:r>
              <a:rPr lang="en-US" sz="2800" b="1" dirty="0">
                <a:solidFill>
                  <a:schemeClr val="tx2"/>
                </a:solidFill>
              </a:rPr>
              <a:t>n</a:t>
            </a:r>
            <a:r>
              <a:rPr lang="ru-RU" sz="2800" b="1" dirty="0">
                <a:solidFill>
                  <a:schemeClr val="tx2"/>
                </a:solidFill>
              </a:rPr>
              <a:t>Н2</a:t>
            </a:r>
            <a:r>
              <a:rPr lang="en-US" sz="2800" b="1" dirty="0">
                <a:solidFill>
                  <a:schemeClr val="tx2"/>
                </a:solidFill>
              </a:rPr>
              <a:t>n</a:t>
            </a:r>
            <a:endParaRPr lang="ru-RU" sz="2800" b="1" dirty="0" smtClean="0">
              <a:solidFill>
                <a:schemeClr val="tx2"/>
              </a:solidFill>
            </a:endParaRPr>
          </a:p>
          <a:p>
            <a:pPr marL="45720" indent="0">
              <a:buNone/>
            </a:pPr>
            <a:endParaRPr lang="ru-RU" sz="2800" b="1" dirty="0" smtClean="0"/>
          </a:p>
          <a:p>
            <a:pPr marL="45720" indent="0">
              <a:buNone/>
            </a:pPr>
            <a:r>
              <a:rPr lang="ru-RU" sz="2800" b="1" dirty="0" smtClean="0"/>
              <a:t>АРОМАТИЧЕСКИЕ </a:t>
            </a:r>
            <a:r>
              <a:rPr lang="ru-RU" sz="2800" b="1" dirty="0" smtClean="0"/>
              <a:t>(АРЕНЫ</a:t>
            </a:r>
            <a:r>
              <a:rPr lang="ru-RU" sz="2800" b="1" dirty="0" smtClean="0"/>
              <a:t>) 10-20%</a:t>
            </a:r>
          </a:p>
          <a:p>
            <a:pPr marL="45720" indent="0"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Общая </a:t>
            </a:r>
            <a:r>
              <a:rPr lang="ru-RU" sz="2800" b="1" dirty="0">
                <a:solidFill>
                  <a:schemeClr val="tx2"/>
                </a:solidFill>
              </a:rPr>
              <a:t>формула </a:t>
            </a:r>
            <a:r>
              <a:rPr lang="en-US" sz="2800" b="1" dirty="0">
                <a:solidFill>
                  <a:schemeClr val="tx2"/>
                </a:solidFill>
              </a:rPr>
              <a:t>CnH2n-6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2555776" cy="1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7978"/>
            <a:ext cx="2555776" cy="196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2" y="4941703"/>
            <a:ext cx="255577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09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15" y="188640"/>
            <a:ext cx="5144541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ПАРАФИНОВЫЕ       УГЛЕВОДОРОДЫ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       (</a:t>
            </a:r>
            <a:r>
              <a:rPr lang="ru-RU" b="1" dirty="0"/>
              <a:t>АЛКАНЫ)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134345"/>
            <a:ext cx="8784976" cy="4535016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3200" b="1" dirty="0" smtClean="0"/>
              <a:t>Общая формула </a:t>
            </a:r>
            <a:r>
              <a:rPr lang="ru-RU" sz="3200" b="1" dirty="0"/>
              <a:t>СnН2n+2 </a:t>
            </a:r>
            <a:r>
              <a:rPr lang="ru-RU" sz="3200" b="1" dirty="0" smtClean="0"/>
              <a:t>,  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/>
              <a:t>углеводороды</a:t>
            </a:r>
            <a:r>
              <a:rPr lang="ru-RU" sz="3200" b="1" dirty="0"/>
              <a:t>, начиная с метана СH4, </a:t>
            </a:r>
            <a:r>
              <a:rPr lang="ru-RU" sz="3200" b="1" dirty="0" smtClean="0"/>
              <a:t>газообразные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/>
              <a:t>жидкие</a:t>
            </a:r>
            <a:r>
              <a:rPr lang="ru-RU" sz="3200" b="1" dirty="0"/>
              <a:t>, </a:t>
            </a:r>
            <a:r>
              <a:rPr lang="ru-RU" sz="3200" b="1" dirty="0" smtClean="0"/>
              <a:t> начиная </a:t>
            </a:r>
            <a:r>
              <a:rPr lang="ru-RU" sz="3200" b="1" dirty="0"/>
              <a:t>с пентана C5H12, </a:t>
            </a:r>
            <a:endParaRPr lang="ru-RU" sz="3200" b="1" dirty="0" smtClean="0"/>
          </a:p>
          <a:p>
            <a:pPr>
              <a:buFont typeface="Wingdings" pitchFamily="2" charset="2"/>
              <a:buChar char="Ø"/>
            </a:pPr>
            <a:r>
              <a:rPr lang="ru-RU" sz="3200" b="1" dirty="0" smtClean="0"/>
              <a:t>твердые, начиная </a:t>
            </a:r>
            <a:r>
              <a:rPr lang="ru-RU" sz="3200" b="1" dirty="0"/>
              <a:t>с </a:t>
            </a:r>
            <a:r>
              <a:rPr lang="ru-RU" sz="3200" b="1" dirty="0" err="1"/>
              <a:t>гексадекана</a:t>
            </a:r>
            <a:r>
              <a:rPr lang="ru-RU" sz="3200" b="1" dirty="0"/>
              <a:t> С16Н34 </a:t>
            </a:r>
            <a:endParaRPr lang="ru-RU" sz="3200" b="1" dirty="0" smtClean="0"/>
          </a:p>
          <a:p>
            <a:pPr>
              <a:buFont typeface="Wingdings" pitchFamily="2" charset="2"/>
              <a:buChar char="Ø"/>
            </a:pPr>
            <a:endParaRPr lang="ru-RU" sz="3200" b="1" dirty="0" smtClean="0"/>
          </a:p>
          <a:p>
            <a:r>
              <a:rPr lang="ru-RU" sz="3200" b="1" dirty="0" smtClean="0"/>
              <a:t>Придают топливам и смазочным материалам высокую стабильность.</a:t>
            </a:r>
          </a:p>
          <a:p>
            <a:endParaRPr lang="ru-RU" sz="3200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6632"/>
            <a:ext cx="374441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95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4176464" cy="20882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b="1" dirty="0" smtClean="0"/>
              <a:t>НАФТЕНОВЫЕ </a:t>
            </a:r>
            <a:br>
              <a:rPr lang="ru-RU" b="1" dirty="0" smtClean="0"/>
            </a:br>
            <a:r>
              <a:rPr lang="ru-RU" b="1" dirty="0" smtClean="0"/>
              <a:t>УГЛЕВОДОРОДЫ </a:t>
            </a:r>
            <a:br>
              <a:rPr lang="ru-RU" b="1" dirty="0" smtClean="0"/>
            </a:br>
            <a:r>
              <a:rPr lang="ru-RU" b="1" dirty="0" smtClean="0"/>
              <a:t>     (ЦИКЛАНЫ)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708920"/>
            <a:ext cx="9144000" cy="396044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Общая формула СnН2n</a:t>
            </a:r>
            <a:r>
              <a:rPr lang="ru-RU" sz="3200" b="1" dirty="0"/>
              <a:t>. </a:t>
            </a:r>
            <a:endParaRPr lang="ru-RU" sz="3200" b="1" dirty="0" smtClean="0"/>
          </a:p>
          <a:p>
            <a:r>
              <a:rPr lang="ru-RU" sz="3200" b="1" dirty="0" smtClean="0"/>
              <a:t>Представители:  </a:t>
            </a:r>
            <a:r>
              <a:rPr lang="ru-RU" sz="3200" b="1" dirty="0" err="1" smtClean="0"/>
              <a:t>циклопентан</a:t>
            </a:r>
            <a:r>
              <a:rPr lang="ru-RU" sz="3200" b="1" dirty="0" smtClean="0"/>
              <a:t> </a:t>
            </a:r>
            <a:r>
              <a:rPr lang="ru-RU" sz="3200" b="1" dirty="0"/>
              <a:t>C5H10 и циклогексан C6H12. </a:t>
            </a:r>
            <a:endParaRPr lang="ru-RU" sz="3200" b="1" dirty="0" smtClean="0"/>
          </a:p>
          <a:p>
            <a:r>
              <a:rPr lang="ru-RU" sz="3200" b="1" dirty="0"/>
              <a:t>О</a:t>
            </a:r>
            <a:r>
              <a:rPr lang="ru-RU" sz="3200" b="1" dirty="0" smtClean="0"/>
              <a:t>бладают </a:t>
            </a:r>
            <a:r>
              <a:rPr lang="ru-RU" sz="3200" b="1" dirty="0"/>
              <a:t>низкими температурами </a:t>
            </a:r>
            <a:r>
              <a:rPr lang="ru-RU" sz="3200" b="1" dirty="0" smtClean="0"/>
              <a:t>застывания </a:t>
            </a:r>
          </a:p>
          <a:p>
            <a:r>
              <a:rPr lang="ru-RU" sz="3200" b="1" dirty="0" smtClean="0"/>
              <a:t>Устойчивы </a:t>
            </a:r>
            <a:r>
              <a:rPr lang="ru-RU" sz="3200" b="1" dirty="0"/>
              <a:t>к окислению при высоких </a:t>
            </a:r>
            <a:r>
              <a:rPr lang="ru-RU" sz="3200" b="1" dirty="0" smtClean="0"/>
              <a:t>температурах</a:t>
            </a:r>
            <a:endParaRPr lang="ru-RU" sz="3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6632"/>
            <a:ext cx="367240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3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88640"/>
            <a:ext cx="5284295" cy="230425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b="1" dirty="0" smtClean="0"/>
              <a:t>АРОМАТИЧЕСКИЕ </a:t>
            </a:r>
            <a:br>
              <a:rPr lang="ru-RU" b="1" dirty="0" smtClean="0"/>
            </a:br>
            <a:r>
              <a:rPr lang="ru-RU" b="1" dirty="0" smtClean="0"/>
              <a:t>   УГЛЕВОДОРОДЫ </a:t>
            </a:r>
            <a:br>
              <a:rPr lang="ru-RU" b="1" dirty="0" smtClean="0"/>
            </a:br>
            <a:r>
              <a:rPr lang="ru-RU" b="1" dirty="0" smtClean="0"/>
              <a:t>           (АРЕНЫ)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850430"/>
            <a:ext cx="9144000" cy="4007569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Общая формула CnH2n-6</a:t>
            </a:r>
            <a:r>
              <a:rPr lang="ru-RU" sz="3200" b="1" dirty="0"/>
              <a:t>, </a:t>
            </a:r>
            <a:endParaRPr lang="ru-RU" sz="3200" b="1" dirty="0" smtClean="0"/>
          </a:p>
          <a:p>
            <a:r>
              <a:rPr lang="ru-RU" sz="2400" b="1" dirty="0"/>
              <a:t>О</a:t>
            </a:r>
            <a:r>
              <a:rPr lang="ru-RU" sz="2400" b="1" dirty="0" smtClean="0"/>
              <a:t>бладают </a:t>
            </a:r>
            <a:r>
              <a:rPr lang="ru-RU" sz="2400" b="1" dirty="0"/>
              <a:t>высокой термической устойчивостью к реакциям </a:t>
            </a:r>
            <a:r>
              <a:rPr lang="ru-RU" sz="2400" b="1" dirty="0" smtClean="0"/>
              <a:t>окисления, </a:t>
            </a:r>
            <a:endParaRPr lang="ru-RU" sz="2400" b="1" dirty="0" smtClean="0"/>
          </a:p>
          <a:p>
            <a:r>
              <a:rPr lang="ru-RU" sz="2400" b="1" dirty="0" smtClean="0"/>
              <a:t>большой вязкостью</a:t>
            </a:r>
            <a:r>
              <a:rPr lang="ru-RU" sz="2400" b="1" dirty="0"/>
              <a:t> </a:t>
            </a:r>
            <a:r>
              <a:rPr lang="ru-RU" sz="2400" b="1" dirty="0" smtClean="0"/>
              <a:t>и  </a:t>
            </a:r>
            <a:r>
              <a:rPr lang="ru-RU" sz="2400" b="1" dirty="0" smtClean="0"/>
              <a:t>плотностью </a:t>
            </a:r>
          </a:p>
          <a:p>
            <a:r>
              <a:rPr lang="ru-RU" sz="2400" b="1" dirty="0"/>
              <a:t>в</a:t>
            </a:r>
            <a:r>
              <a:rPr lang="ru-RU" sz="2400" b="1" dirty="0" smtClean="0"/>
              <a:t>ысокой температурой кипения,</a:t>
            </a:r>
          </a:p>
          <a:p>
            <a:r>
              <a:rPr lang="ru-RU" sz="2400" b="1" dirty="0" smtClean="0"/>
              <a:t>в</a:t>
            </a:r>
            <a:r>
              <a:rPr lang="ru-RU" sz="2400" b="1" dirty="0" smtClean="0"/>
              <a:t>ысокой нагарообразующей способностью (40-50%)</a:t>
            </a:r>
          </a:p>
          <a:p>
            <a:endParaRPr lang="ru-RU" sz="1400" b="1" dirty="0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48680"/>
            <a:ext cx="30670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55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1558</TotalTime>
  <Words>394</Words>
  <Application>Microsoft Office PowerPoint</Application>
  <PresentationFormat>Экран (4:3)</PresentationFormat>
  <Paragraphs>74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Перспектива</vt:lpstr>
      <vt:lpstr> Тема бинарного урока  Нефть, как сырье для получения  топлив и масел</vt:lpstr>
      <vt:lpstr>Нефть </vt:lpstr>
      <vt:lpstr>СВОЙСТВА НЕФТИ</vt:lpstr>
      <vt:lpstr>СОСТАВ НЕФТИ</vt:lpstr>
      <vt:lpstr>ЭЛЕМЕНТНЫЙ СОСТАВ НЕФТИ</vt:lpstr>
      <vt:lpstr>УГЛЕВОДОРОДНЫЙ СОСТАВ НЕФТИ</vt:lpstr>
      <vt:lpstr> ПАРАФИНОВЫЕ       УГЛЕВОДОРОДЫ        (АЛКАНЫ)</vt:lpstr>
      <vt:lpstr>  НАФТЕНОВЫЕ  УГЛЕВОДОРОДЫ       (ЦИКЛАНЫ)</vt:lpstr>
      <vt:lpstr>  АРОМАТИЧЕСКИЕ     УГЛЕВОДОРОДЫ             (АРЕНЫ)</vt:lpstr>
      <vt:lpstr>Переработка нефти</vt:lpstr>
      <vt:lpstr>Переработка нефти </vt:lpstr>
      <vt:lpstr>     разделение неф­ти на отличающиеся по составу фракции, основанное на различии в температурах кипения ее компонентов.</vt:lpstr>
      <vt:lpstr>Фракционная перегонка нефти</vt:lpstr>
      <vt:lpstr>КРЕКИНГ</vt:lpstr>
      <vt:lpstr>Виды крекинга  </vt:lpstr>
      <vt:lpstr>РИФОРМИНГ</vt:lpstr>
      <vt:lpstr>Презентация PowerPoint</vt:lpstr>
      <vt:lpstr>Презентация PowerPoint</vt:lpstr>
      <vt:lpstr>Нефть и экология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ноухау</dc:creator>
  <cp:lastModifiedBy>ноухау</cp:lastModifiedBy>
  <cp:revision>84</cp:revision>
  <dcterms:created xsi:type="dcterms:W3CDTF">2015-02-18T13:52:54Z</dcterms:created>
  <dcterms:modified xsi:type="dcterms:W3CDTF">2015-03-12T07:31:26Z</dcterms:modified>
</cp:coreProperties>
</file>