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72" r:id="rId4"/>
    <p:sldId id="273" r:id="rId5"/>
    <p:sldId id="274" r:id="rId6"/>
    <p:sldId id="260" r:id="rId7"/>
    <p:sldId id="261" r:id="rId8"/>
    <p:sldId id="268" r:id="rId9"/>
    <p:sldId id="262" r:id="rId10"/>
    <p:sldId id="267" r:id="rId11"/>
    <p:sldId id="266" r:id="rId12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7E5DB-11D5-474D-A2A9-5339CAD7A63F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17C53-F507-4637-8554-A125BB5E8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8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17C53-F507-4637-8554-A125BB5E8CC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6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58FD-9CE1-428A-9390-5A8DB6908A0C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55B-D649-4286-A002-E26C8D94A9B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58FD-9CE1-428A-9390-5A8DB6908A0C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55B-D649-4286-A002-E26C8D94A9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58FD-9CE1-428A-9390-5A8DB6908A0C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55B-D649-4286-A002-E26C8D94A9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58FD-9CE1-428A-9390-5A8DB6908A0C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55B-D649-4286-A002-E26C8D94A9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58FD-9CE1-428A-9390-5A8DB6908A0C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55B-D649-4286-A002-E26C8D94A9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58FD-9CE1-428A-9390-5A8DB6908A0C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55B-D649-4286-A002-E26C8D94A9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58FD-9CE1-428A-9390-5A8DB6908A0C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55B-D649-4286-A002-E26C8D94A9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58FD-9CE1-428A-9390-5A8DB6908A0C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55B-D649-4286-A002-E26C8D94A9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58FD-9CE1-428A-9390-5A8DB6908A0C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55B-D649-4286-A002-E26C8D94A9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58FD-9CE1-428A-9390-5A8DB6908A0C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55B-D649-4286-A002-E26C8D94A9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58FD-9CE1-428A-9390-5A8DB6908A0C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55B-D649-4286-A002-E26C8D94A9B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3558FD-9CE1-428A-9390-5A8DB6908A0C}" type="datetimeFigureOut">
              <a:rPr lang="ru-RU" smtClean="0"/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1DC55B-D649-4286-A002-E26C8D94A9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293096"/>
            <a:ext cx="8208912" cy="1752600"/>
          </a:xfrm>
        </p:spPr>
        <p:txBody>
          <a:bodyPr>
            <a:norm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2400" b="1" dirty="0" smtClean="0"/>
              <a:t>учитель физики ГБОУ гимназии № 157</a:t>
            </a:r>
          </a:p>
          <a:p>
            <a:pPr algn="ctr"/>
            <a:r>
              <a:rPr lang="ru-RU" sz="2400" b="1" dirty="0" smtClean="0"/>
              <a:t>Черненко Татьяна Витальевна</a:t>
            </a:r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060432" cy="147002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4000" b="1" dirty="0" smtClean="0"/>
              <a:t>Роль школьных экскурсий </a:t>
            </a:r>
            <a:br>
              <a:rPr lang="ru-RU" sz="4000" b="1" dirty="0" smtClean="0"/>
            </a:br>
            <a:r>
              <a:rPr lang="ru-RU" sz="4000" b="1" dirty="0" smtClean="0"/>
              <a:t>при подготовке естественнонаучных конференций</a:t>
            </a:r>
            <a:br>
              <a:rPr lang="ru-RU" sz="4000" b="1" dirty="0" smtClean="0"/>
            </a:br>
            <a:r>
              <a:rPr lang="ru-RU" sz="4000" b="1" dirty="0" smtClean="0"/>
              <a:t> в гимназии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3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2736304" cy="64100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Вывод</a:t>
            </a:r>
            <a:r>
              <a:rPr lang="en-US" sz="3200" dirty="0" smtClean="0"/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07704" y="1556792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/>
              <a:t>все ученики получают мощный толчок к саморазвитию и самообразованию, а некоторые из них серьезно и увлеченно посвящают себя изучению предметов естественнонаучного направления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660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08912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0" dirty="0" smtClean="0"/>
              <a:t>Спасибо за внимание!</a:t>
            </a:r>
            <a:endParaRPr lang="ru-RU" sz="5400" b="0" dirty="0"/>
          </a:p>
        </p:txBody>
      </p:sp>
    </p:spTree>
    <p:extLst>
      <p:ext uri="{BB962C8B-B14F-4D97-AF65-F5344CB8AC3E}">
        <p14:creationId xmlns:p14="http://schemas.microsoft.com/office/powerpoint/2010/main" val="54412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6463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Особенности обучения физике </a:t>
            </a:r>
            <a:br>
              <a:rPr lang="ru-RU" sz="3200" dirty="0" smtClean="0"/>
            </a:br>
            <a:r>
              <a:rPr lang="ru-RU" sz="3200" dirty="0" smtClean="0"/>
              <a:t>в гимназии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916832"/>
            <a:ext cx="8568952" cy="4824536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sz="2400" dirty="0" smtClean="0"/>
              <a:t>углубленная </a:t>
            </a:r>
            <a:r>
              <a:rPr lang="ru-RU" sz="2400" dirty="0"/>
              <a:t>программа гуманитарной направленности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/>
              <a:t>конференция – одна из традиционных форм  организации деятельности учащихся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загруженность </a:t>
            </a:r>
            <a:r>
              <a:rPr lang="ru-RU" sz="2400" dirty="0"/>
              <a:t>обязательными и </a:t>
            </a:r>
            <a:r>
              <a:rPr lang="ru-RU" sz="2400" dirty="0" smtClean="0"/>
              <a:t>профильными  предметами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ограниченность во времени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 smtClean="0"/>
              <a:t>темы </a:t>
            </a:r>
            <a:r>
              <a:rPr lang="ru-RU" sz="2400" dirty="0"/>
              <a:t>сложны для понимания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/>
              <a:t>необходимость успешной  результативности учебных </a:t>
            </a:r>
            <a:r>
              <a:rPr lang="ru-RU" sz="2400" dirty="0" smtClean="0"/>
              <a:t>действий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31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kpfu.ru/portal/docs/F43755539/IMG_19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59" y="2566145"/>
            <a:ext cx="1615635" cy="209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4248" y="2946174"/>
            <a:ext cx="3709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3399"/>
                </a:solidFill>
              </a:rPr>
              <a:t>Цель КОНФЕРЕНЦИИ</a:t>
            </a:r>
            <a:r>
              <a:rPr lang="en-US" sz="2400" b="1" u="sng" dirty="0" smtClean="0">
                <a:solidFill>
                  <a:srgbClr val="003399"/>
                </a:solidFill>
              </a:rPr>
              <a:t>:</a:t>
            </a:r>
            <a:endParaRPr lang="en-US" sz="2400" b="1" u="sng" dirty="0">
              <a:solidFill>
                <a:srgbClr val="003399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2843808" y="3377362"/>
            <a:ext cx="3744416" cy="134778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/>
              <a:t>и</a:t>
            </a:r>
            <a:r>
              <a:rPr lang="ru-RU" sz="2400" b="1" dirty="0" smtClean="0"/>
              <a:t>нициировать интерес к физике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79" y="2360105"/>
            <a:ext cx="3959734" cy="2798824"/>
          </a:xfrm>
          <a:prstGeom prst="ellipse">
            <a:avLst/>
          </a:prstGeom>
          <a:effectLst>
            <a:softEdge rad="38100"/>
          </a:effectLst>
        </p:spPr>
      </p:pic>
      <p:sp>
        <p:nvSpPr>
          <p:cNvPr id="7" name="TextBox 6"/>
          <p:cNvSpPr txBox="1"/>
          <p:nvPr/>
        </p:nvSpPr>
        <p:spPr>
          <a:xfrm>
            <a:off x="3374859" y="3393030"/>
            <a:ext cx="2535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3399"/>
                </a:solidFill>
              </a:rPr>
              <a:t>КОНФЕРЕНЦИЯ</a:t>
            </a:r>
            <a:endParaRPr lang="en-US" sz="2400" b="1" u="sng" dirty="0">
              <a:solidFill>
                <a:srgbClr val="003399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18809" y="18658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/>
              <a:t>Подготовка к конференции</a:t>
            </a:r>
          </a:p>
          <a:p>
            <a:pPr marL="0" indent="0" algn="l">
              <a:buFont typeface="Georgia" pitchFamily="18" charset="0"/>
              <a:buNone/>
            </a:pPr>
            <a:r>
              <a:rPr lang="ru-RU" sz="2400" dirty="0"/>
              <a:t>с</a:t>
            </a:r>
            <a:r>
              <a:rPr lang="ru-RU" sz="2400" dirty="0" smtClean="0"/>
              <a:t>вязь с участниками по</a:t>
            </a:r>
          </a:p>
          <a:p>
            <a:pPr marL="0" indent="0" algn="l">
              <a:buFont typeface="Georgia" pitchFamily="18" charset="0"/>
              <a:buNone/>
            </a:pPr>
            <a:r>
              <a:rPr lang="ru-RU" sz="2400" dirty="0"/>
              <a:t>э</a:t>
            </a:r>
            <a:r>
              <a:rPr lang="ru-RU" sz="2400" dirty="0" smtClean="0"/>
              <a:t>лектронной почте</a:t>
            </a:r>
            <a:endParaRPr lang="ru-RU" sz="24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37531" y="3004945"/>
            <a:ext cx="1368152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b="1" dirty="0" smtClean="0"/>
              <a:t>УЧИТЕЛЬ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22028" y="1950658"/>
            <a:ext cx="180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3399"/>
                </a:solidFill>
              </a:rPr>
              <a:t>ДОКЛАДЫ</a:t>
            </a:r>
            <a:endParaRPr lang="en-US" b="1" u="sng" dirty="0">
              <a:solidFill>
                <a:srgbClr val="003399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59" y="979061"/>
            <a:ext cx="971597" cy="971597"/>
          </a:xfrm>
          <a:prstGeom prst="rect">
            <a:avLst/>
          </a:prstGeom>
        </p:spPr>
      </p:pic>
      <p:pic>
        <p:nvPicPr>
          <p:cNvPr id="14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006" y="979061"/>
            <a:ext cx="626472" cy="626472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>
            <a:off x="5849366" y="2348880"/>
            <a:ext cx="353663" cy="434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94" y="1345282"/>
            <a:ext cx="1003598" cy="1003598"/>
          </a:xfrm>
          <a:prstGeom prst="rect">
            <a:avLst/>
          </a:prstGeom>
        </p:spPr>
      </p:pic>
      <p:pic>
        <p:nvPicPr>
          <p:cNvPr id="17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72" y="1220609"/>
            <a:ext cx="626472" cy="626472"/>
          </a:xfrm>
          <a:prstGeom prst="rect">
            <a:avLst/>
          </a:prstGeom>
        </p:spPr>
      </p:pic>
      <p:pic>
        <p:nvPicPr>
          <p:cNvPr id="25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473" y="2992872"/>
            <a:ext cx="1143365" cy="114336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930366" y="4131266"/>
            <a:ext cx="1513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3399"/>
                </a:solidFill>
              </a:rPr>
              <a:t>СТЕНДЫ</a:t>
            </a:r>
            <a:endParaRPr lang="en-US" b="1" u="sng" dirty="0">
              <a:solidFill>
                <a:srgbClr val="003399"/>
              </a:solidFill>
            </a:endParaRPr>
          </a:p>
        </p:txBody>
      </p:sp>
      <p:sp>
        <p:nvSpPr>
          <p:cNvPr id="27" name="Стрелка влево 26"/>
          <p:cNvSpPr/>
          <p:nvPr/>
        </p:nvSpPr>
        <p:spPr>
          <a:xfrm>
            <a:off x="6448441" y="4085764"/>
            <a:ext cx="618006" cy="4105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66" y="5147704"/>
            <a:ext cx="1408973" cy="102393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408734" y="6150323"/>
            <a:ext cx="179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3399"/>
                </a:solidFill>
              </a:rPr>
              <a:t>ВИКТОРИНА</a:t>
            </a:r>
            <a:endParaRPr lang="en-US" b="1" u="sng" dirty="0">
              <a:solidFill>
                <a:srgbClr val="003399"/>
              </a:solidFill>
            </a:endParaRPr>
          </a:p>
        </p:txBody>
      </p:sp>
      <p:sp>
        <p:nvSpPr>
          <p:cNvPr id="30" name="Стрелка вверх 29"/>
          <p:cNvSpPr/>
          <p:nvPr/>
        </p:nvSpPr>
        <p:spPr>
          <a:xfrm>
            <a:off x="5505422" y="4909351"/>
            <a:ext cx="343944" cy="12409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804598" y="4724685"/>
            <a:ext cx="184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3399"/>
                </a:solidFill>
              </a:rPr>
              <a:t>ЭКСКУРСИИ</a:t>
            </a:r>
            <a:endParaRPr lang="en-US" b="1" u="sng" dirty="0">
              <a:solidFill>
                <a:srgbClr val="003399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671760" y="4765666"/>
            <a:ext cx="885491" cy="392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945" y="2783410"/>
            <a:ext cx="1512168" cy="18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5" grpId="0" animBg="1"/>
      <p:bldP spid="26" grpId="0"/>
      <p:bldP spid="27" grpId="0" animBg="1"/>
      <p:bldP spid="29" grpId="0"/>
      <p:bldP spid="30" grpId="0" animBg="1"/>
      <p:bldP spid="33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90689" y="332656"/>
            <a:ext cx="7838256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Тематическая научная экскурсия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573" y="105273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400" b="1" u="sng" dirty="0" smtClean="0"/>
              <a:t> Место </a:t>
            </a:r>
            <a:r>
              <a:rPr lang="ru-RU" sz="2400" b="1" u="sng" dirty="0"/>
              <a:t>проведения</a:t>
            </a:r>
            <a:r>
              <a:rPr lang="ru-RU" sz="2400" b="1" dirty="0"/>
              <a:t>:</a:t>
            </a:r>
            <a:r>
              <a:rPr lang="ru-RU" sz="2400" dirty="0"/>
              <a:t>  научные, учебные центры, </a:t>
            </a:r>
            <a:r>
              <a:rPr lang="ru-RU" sz="2400" dirty="0" smtClean="0"/>
              <a:t>    </a:t>
            </a:r>
          </a:p>
          <a:p>
            <a:pPr marL="45720"/>
            <a:r>
              <a:rPr lang="ru-RU" sz="2400" dirty="0" smtClean="0"/>
              <a:t>                                        </a:t>
            </a:r>
            <a:r>
              <a:rPr lang="ru-RU" sz="2400" dirty="0"/>
              <a:t>библиотеки</a:t>
            </a:r>
            <a:r>
              <a:rPr lang="ru-RU" sz="2400" dirty="0" smtClean="0"/>
              <a:t>, музеи</a:t>
            </a:r>
            <a:endParaRPr lang="ru-RU" sz="2400" dirty="0"/>
          </a:p>
          <a:p>
            <a:pPr marL="45720" indent="0">
              <a:buNone/>
            </a:pP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3581" y="182401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400" b="1" u="sng" dirty="0" smtClean="0"/>
              <a:t>Учитель</a:t>
            </a:r>
            <a:r>
              <a:rPr lang="ru-RU" sz="2400" b="1" u="sng" dirty="0"/>
              <a:t>:</a:t>
            </a:r>
            <a:r>
              <a:rPr lang="ru-RU" sz="2400" dirty="0"/>
              <a:t>  </a:t>
            </a:r>
            <a:r>
              <a:rPr lang="ru-RU" sz="2400" dirty="0" smtClean="0"/>
              <a:t>     находит</a:t>
            </a:r>
            <a:r>
              <a:rPr lang="ru-RU" sz="2400" dirty="0"/>
              <a:t>, знакомится, обсуждает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1687" y="2365166"/>
            <a:ext cx="8200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400" b="1" u="sng" dirty="0"/>
              <a:t>Экскурсовод:</a:t>
            </a:r>
            <a:r>
              <a:rPr lang="ru-RU" sz="2400" b="1" dirty="0"/>
              <a:t> </a:t>
            </a:r>
            <a:r>
              <a:rPr lang="ru-RU" sz="2400" b="1" dirty="0" smtClean="0"/>
              <a:t>  </a:t>
            </a:r>
            <a:r>
              <a:rPr lang="ru-RU" sz="2400" dirty="0" smtClean="0"/>
              <a:t>рассказывает</a:t>
            </a:r>
            <a:r>
              <a:rPr lang="ru-RU" sz="2400" dirty="0"/>
              <a:t>, </a:t>
            </a:r>
            <a:r>
              <a:rPr lang="ru-RU" sz="2400" dirty="0" smtClean="0"/>
              <a:t>показывает, объясняет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9501" y="2924944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400" b="1" u="sng" dirty="0" smtClean="0"/>
              <a:t> Форма </a:t>
            </a:r>
            <a:r>
              <a:rPr lang="ru-RU" sz="2400" b="1" u="sng" dirty="0"/>
              <a:t>проведения</a:t>
            </a:r>
            <a:r>
              <a:rPr lang="ru-RU" sz="2400" u="sng" dirty="0"/>
              <a:t>:</a:t>
            </a:r>
            <a:r>
              <a:rPr lang="ru-RU" sz="2400" dirty="0"/>
              <a:t> </a:t>
            </a:r>
            <a:r>
              <a:rPr lang="ru-RU" sz="2400" dirty="0" smtClean="0"/>
              <a:t>  лекция</a:t>
            </a:r>
            <a:r>
              <a:rPr lang="en-US" sz="2400" dirty="0" smtClean="0"/>
              <a:t> </a:t>
            </a:r>
            <a:r>
              <a:rPr lang="ru-RU" sz="2400" dirty="0"/>
              <a:t>с </a:t>
            </a:r>
            <a:r>
              <a:rPr lang="ru-RU" sz="2400" dirty="0" smtClean="0"/>
              <a:t>презентацией,  беседа</a:t>
            </a:r>
          </a:p>
          <a:p>
            <a:pPr marL="45720" indent="0">
              <a:buNone/>
            </a:pPr>
            <a:r>
              <a:rPr lang="ru-RU" sz="2400" dirty="0" smtClean="0"/>
              <a:t> осмотр  исторических, научных и</a:t>
            </a:r>
            <a:r>
              <a:rPr lang="ru-RU" sz="2400" dirty="0"/>
              <a:t> </a:t>
            </a:r>
            <a:r>
              <a:rPr lang="ru-RU" sz="2400" dirty="0" smtClean="0"/>
              <a:t>необычных объектов</a:t>
            </a:r>
          </a:p>
          <a:p>
            <a:pPr marL="45720"/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dirty="0"/>
              <a:t> </a:t>
            </a:r>
            <a:r>
              <a:rPr lang="ru-RU" sz="2400" dirty="0" smtClean="0"/>
              <a:t>             интерактивный </a:t>
            </a:r>
            <a:r>
              <a:rPr lang="ru-RU" sz="2400" dirty="0"/>
              <a:t>музей,  проведение опытов</a:t>
            </a:r>
          </a:p>
          <a:p>
            <a:pPr marL="4572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выполнение  </a:t>
            </a:r>
            <a:r>
              <a:rPr lang="ru-RU" sz="2400" dirty="0"/>
              <a:t>небольшой научной работы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5538" y="4396491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400" b="1" u="sng" dirty="0"/>
              <a:t>Подведение итогов</a:t>
            </a:r>
            <a:r>
              <a:rPr lang="en-US" sz="2400" b="1" dirty="0"/>
              <a:t>:</a:t>
            </a:r>
            <a:r>
              <a:rPr lang="ru-RU" sz="2400" b="1" dirty="0"/>
              <a:t> </a:t>
            </a:r>
            <a:r>
              <a:rPr lang="ru-RU" sz="2400" b="1" dirty="0" smtClean="0"/>
              <a:t> </a:t>
            </a:r>
          </a:p>
          <a:p>
            <a:pPr marL="4572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 в </a:t>
            </a:r>
            <a:r>
              <a:rPr lang="ru-RU" sz="2400" b="1" dirty="0"/>
              <a:t>устной </a:t>
            </a:r>
            <a:r>
              <a:rPr lang="ru-RU" sz="2400" b="1" dirty="0" smtClean="0"/>
              <a:t>форме</a:t>
            </a:r>
            <a:r>
              <a:rPr lang="ru-RU" sz="2400" b="1" dirty="0"/>
              <a:t> </a:t>
            </a:r>
            <a:r>
              <a:rPr lang="ru-RU" sz="2400" dirty="0" smtClean="0"/>
              <a:t>-доклад </a:t>
            </a:r>
            <a:r>
              <a:rPr lang="ru-RU" sz="2400" dirty="0"/>
              <a:t>на </a:t>
            </a:r>
            <a:r>
              <a:rPr lang="ru-RU" sz="2400" dirty="0" smtClean="0"/>
              <a:t> конференции </a:t>
            </a:r>
          </a:p>
          <a:p>
            <a:pPr marL="4572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</a:t>
            </a:r>
            <a:r>
              <a:rPr lang="en-US" sz="2400" dirty="0" smtClean="0"/>
              <a:t>c  </a:t>
            </a:r>
            <a:r>
              <a:rPr lang="ru-RU" sz="2400" dirty="0"/>
              <a:t>фото и видео </a:t>
            </a:r>
            <a:r>
              <a:rPr lang="ru-RU" sz="2400" dirty="0" smtClean="0"/>
              <a:t>материалами </a:t>
            </a:r>
            <a:endParaRPr lang="ru-RU" sz="2400" dirty="0"/>
          </a:p>
          <a:p>
            <a:pPr marL="45720" indent="0">
              <a:buNone/>
            </a:pPr>
            <a:r>
              <a:rPr lang="ru-RU" sz="2400" b="1" dirty="0" smtClean="0"/>
              <a:t>            в </a:t>
            </a:r>
            <a:r>
              <a:rPr lang="ru-RU" sz="2400" b="1" dirty="0"/>
              <a:t>письменной </a:t>
            </a:r>
            <a:r>
              <a:rPr lang="ru-RU" sz="2400" dirty="0"/>
              <a:t>- на школьном сайте и </a:t>
            </a:r>
            <a:endParaRPr lang="ru-RU" sz="2400" dirty="0" smtClean="0"/>
          </a:p>
          <a:p>
            <a:pPr marL="4572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на </a:t>
            </a:r>
            <a:r>
              <a:rPr lang="ru-RU" sz="2400" dirty="0"/>
              <a:t>школьных стендах в фойе школы</a:t>
            </a:r>
          </a:p>
        </p:txBody>
      </p:sp>
    </p:spTree>
    <p:extLst>
      <p:ext uri="{BB962C8B-B14F-4D97-AF65-F5344CB8AC3E}">
        <p14:creationId xmlns:p14="http://schemas.microsoft.com/office/powerpoint/2010/main" val="110970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/>
              <a:t>Научный семинар в школе</a:t>
            </a:r>
            <a:br>
              <a:rPr lang="ru-RU" altLang="ru-RU" sz="2000" b="1"/>
            </a:br>
            <a:r>
              <a:rPr lang="en-US" altLang="ru-RU" sz="2000" b="1"/>
              <a:t>“</a:t>
            </a:r>
            <a:r>
              <a:rPr lang="ru-RU" altLang="ru-RU" sz="2000" b="1"/>
              <a:t>История науки о радиоактивности</a:t>
            </a:r>
            <a:r>
              <a:rPr lang="en-US" altLang="ru-RU" sz="2000" b="1"/>
              <a:t>”</a:t>
            </a:r>
            <a:br>
              <a:rPr lang="en-US" altLang="ru-RU" sz="2000" b="1"/>
            </a:br>
            <a:r>
              <a:rPr lang="ru-RU" altLang="ru-RU" sz="2000" b="1"/>
              <a:t>проводит сотрудник института ядерной физики (г.Гатчина)</a:t>
            </a:r>
          </a:p>
        </p:txBody>
      </p:sp>
      <p:pic>
        <p:nvPicPr>
          <p:cNvPr id="9221" name="Picture 5" descr="DSC008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0"/>
            <a:ext cx="4876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SC008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2672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DSC008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268" y="1772816"/>
            <a:ext cx="46482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0315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/>
              <a:t>Научный семинар </a:t>
            </a:r>
            <a:br>
              <a:rPr lang="ru-RU" altLang="ru-RU" sz="2400" b="1" dirty="0"/>
            </a:br>
            <a:r>
              <a:rPr lang="en-US" altLang="ru-RU" sz="2400" b="1" dirty="0"/>
              <a:t>“</a:t>
            </a:r>
            <a:r>
              <a:rPr lang="ru-RU" altLang="ru-RU" sz="2400" b="1" dirty="0"/>
              <a:t>История науки о радиоактивности</a:t>
            </a:r>
            <a:r>
              <a:rPr lang="en-US" altLang="ru-RU" sz="2400" b="1" dirty="0"/>
              <a:t>”</a:t>
            </a:r>
            <a:br>
              <a:rPr lang="en-US" altLang="ru-RU" sz="2400" b="1" dirty="0"/>
            </a:br>
            <a:r>
              <a:rPr lang="ru-RU" altLang="ru-RU" sz="2400" b="1" dirty="0"/>
              <a:t>проводит сотрудник института ядерной физики (</a:t>
            </a:r>
            <a:r>
              <a:rPr lang="ru-RU" altLang="ru-RU" sz="2400" b="1" dirty="0" err="1"/>
              <a:t>г.Гатчина</a:t>
            </a:r>
            <a:r>
              <a:rPr lang="ru-RU" altLang="ru-RU" sz="2400" b="1" dirty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88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69424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Роль экскурсии</a:t>
            </a:r>
            <a:br>
              <a:rPr lang="ru-RU" sz="3600" dirty="0" smtClean="0"/>
            </a:br>
            <a:r>
              <a:rPr lang="ru-RU" sz="3600" dirty="0" smtClean="0"/>
              <a:t>(</a:t>
            </a:r>
            <a:r>
              <a:rPr lang="ru-RU" sz="3200" dirty="0" smtClean="0"/>
              <a:t>из отчетов и отзывов учеников)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772816"/>
            <a:ext cx="8712968" cy="367240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ru-RU" sz="3400" dirty="0" smtClean="0"/>
          </a:p>
          <a:p>
            <a:pPr marL="45720" indent="0" algn="ctr">
              <a:buNone/>
            </a:pPr>
            <a:r>
              <a:rPr lang="ru-RU" sz="3200" dirty="0" smtClean="0"/>
              <a:t>Увидеть        Услышать         Потрогать </a:t>
            </a:r>
          </a:p>
          <a:p>
            <a:pPr marL="45720" indent="0">
              <a:buNone/>
            </a:pPr>
            <a:r>
              <a:rPr lang="ru-RU" sz="3200" dirty="0" smtClean="0"/>
              <a:t> Пробраться    Познакомиться    Поделиться </a:t>
            </a:r>
          </a:p>
          <a:p>
            <a:pPr marL="45720" indent="0">
              <a:buNone/>
            </a:pPr>
            <a:r>
              <a:rPr lang="ru-RU" sz="3200" dirty="0" smtClean="0"/>
              <a:t>    Узнать            Изучить           Применить</a:t>
            </a:r>
            <a:endParaRPr lang="ru-RU" sz="3200" dirty="0"/>
          </a:p>
          <a:p>
            <a:pPr marL="45720" indent="0">
              <a:buNone/>
            </a:pPr>
            <a:r>
              <a:rPr lang="ru-RU" sz="34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7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762223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Из отчетов и отзывов учеников</a:t>
            </a:r>
            <a:endParaRPr lang="ru-RU" sz="3200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03789400"/>
              </p:ext>
            </p:extLst>
          </p:nvPr>
        </p:nvGraphicFramePr>
        <p:xfrm>
          <a:off x="19503" y="44624"/>
          <a:ext cx="9144000" cy="6724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177"/>
                <a:gridCol w="4536504"/>
                <a:gridCol w="2935319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Мотивы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Экскурсия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</a:t>
                      </a:r>
                      <a:r>
                        <a:rPr lang="ru-RU" baseline="0" dirty="0" smtClean="0"/>
                        <a:t> узнали</a:t>
                      </a:r>
                      <a:endParaRPr lang="ru-RU" dirty="0"/>
                    </a:p>
                  </a:txBody>
                  <a:tcPr/>
                </a:tc>
              </a:tr>
              <a:tr h="12010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Каждый хочет открыть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что-то новое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Доступно представлены сложные физические явления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Самые передовые технологии основаны на знании широкого спектра различных наук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7460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Исследовать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уроке в школе таких опытов не покажут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с местом будущей учебы</a:t>
                      </a:r>
                    </a:p>
                  </a:txBody>
                  <a:tcPr/>
                </a:tc>
              </a:tr>
              <a:tr h="9633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Рассказ не может сравниться с тем, что можно было увидеть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с ВУЗом более глубокое, чем день открытых дверей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96336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Смесь уроков естественных наук и истории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Помогает понять, что хочется от жизни после школы</a:t>
                      </a:r>
                    </a:p>
                  </a:txBody>
                  <a:tcPr/>
                </a:tc>
              </a:tr>
              <a:tr h="8233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Музыкальное сопровождение усиливало эффект восприятия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336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Именно благодаря  экскурсоводу наша экскурсия стала незабываемой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3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Функции естественнонаучных экскурсий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79512" y="2492896"/>
            <a:ext cx="8820472" cy="34747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р</a:t>
            </a:r>
            <a:r>
              <a:rPr lang="ru-RU" sz="2800" dirty="0" smtClean="0"/>
              <a:t>еализуют принцип наглядности обучения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 повышают научность обучения и укрепляют его связь с жизнью, с практикой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профориентация учащихся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22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Частные результаты</a:t>
            </a:r>
            <a:endParaRPr lang="ru-RU" sz="3200" dirty="0"/>
          </a:p>
        </p:txBody>
      </p:sp>
      <p:pic>
        <p:nvPicPr>
          <p:cNvPr id="1026" name="Picture 2" descr="C:\Users\Tanja\Pictures\$ Фото (работа)\~Фото\IMG_165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" y="672843"/>
            <a:ext cx="3024336" cy="2599376"/>
          </a:xfrm>
          <a:prstGeom prst="ellipse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anja\Desktop\Новая папка\DSC019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00" y="4005064"/>
            <a:ext cx="2880000" cy="2160000"/>
          </a:xfrm>
          <a:prstGeom prst="ellipse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nja\Desktop\Новая папка\DSC019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72531"/>
            <a:ext cx="4478288" cy="3358716"/>
          </a:xfrm>
          <a:prstGeom prst="ellipse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nja\Desktop\Новая папка\DSC019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76" y="476672"/>
            <a:ext cx="3122324" cy="2463936"/>
          </a:xfrm>
          <a:prstGeom prst="ellipse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anja\Desktop\Новая папка\DSC0196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2880000" cy="2160000"/>
          </a:xfrm>
          <a:prstGeom prst="ellipse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676</TotalTime>
  <Words>323</Words>
  <Application>Microsoft Office PowerPoint</Application>
  <PresentationFormat>Экран (4:3)</PresentationFormat>
  <Paragraphs>71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Роль школьных экскурсий  при подготовке естественнонаучных конференций  в гимназии</vt:lpstr>
      <vt:lpstr>Особенности обучения физике  в гимназии</vt:lpstr>
      <vt:lpstr>Презентация PowerPoint</vt:lpstr>
      <vt:lpstr>Тематическая научная экскурсия</vt:lpstr>
      <vt:lpstr>Научный семинар в школе “История науки о радиоактивности” проводит сотрудник института ядерной физики (г.Гатчина)</vt:lpstr>
      <vt:lpstr>Роль экскурсии (из отчетов и отзывов учеников)</vt:lpstr>
      <vt:lpstr>Из отчетов и отзывов учеников</vt:lpstr>
      <vt:lpstr>Функции естественнонаучных экскурсий  </vt:lpstr>
      <vt:lpstr>Частные результаты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школьных экскурсий  при подготовке естественнонаучных конференций  в гимназии</dc:title>
  <dc:creator>Таня</dc:creator>
  <cp:lastModifiedBy>Таня</cp:lastModifiedBy>
  <cp:revision>54</cp:revision>
  <cp:lastPrinted>2016-02-03T19:25:44Z</cp:lastPrinted>
  <dcterms:created xsi:type="dcterms:W3CDTF">2016-01-30T17:23:38Z</dcterms:created>
  <dcterms:modified xsi:type="dcterms:W3CDTF">2016-06-01T18:41:26Z</dcterms:modified>
</cp:coreProperties>
</file>