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1" r:id="rId2"/>
    <p:sldId id="256" r:id="rId3"/>
    <p:sldId id="257" r:id="rId4"/>
    <p:sldId id="258" r:id="rId5"/>
    <p:sldId id="259" r:id="rId6"/>
    <p:sldId id="287" r:id="rId7"/>
    <p:sldId id="261" r:id="rId8"/>
    <p:sldId id="262" r:id="rId9"/>
    <p:sldId id="284" r:id="rId10"/>
    <p:sldId id="285" r:id="rId11"/>
    <p:sldId id="263" r:id="rId12"/>
    <p:sldId id="264" r:id="rId13"/>
    <p:sldId id="265" r:id="rId14"/>
    <p:sldId id="286" r:id="rId15"/>
    <p:sldId id="266" r:id="rId16"/>
    <p:sldId id="267" r:id="rId17"/>
    <p:sldId id="268" r:id="rId18"/>
    <p:sldId id="269" r:id="rId19"/>
    <p:sldId id="271" r:id="rId20"/>
    <p:sldId id="270" r:id="rId21"/>
    <p:sldId id="273" r:id="rId22"/>
    <p:sldId id="277" r:id="rId23"/>
    <p:sldId id="278" r:id="rId24"/>
    <p:sldId id="279" r:id="rId25"/>
    <p:sldId id="280" r:id="rId26"/>
    <p:sldId id="276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 varScale="1">
        <p:scale>
          <a:sx n="104" d="100"/>
          <a:sy n="104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3.png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xfibo.ru/files/xfibo/content/portret.jpg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12" Type="http://schemas.openxmlformats.org/officeDocument/2006/relationships/image" Target="../media/image35.png"/><Relationship Id="rId2" Type="http://schemas.openxmlformats.org/officeDocument/2006/relationships/hyperlink" Target="//images.yandex.ru/yandsearch?text=%D0%90%D1%80%D1%85%D0%B8%D0%BC%D0%B5%D0%B4%20%D0%BF%D0%BE%D1%80%D1%82%D1%80%D0%B5%D1%82&amp;rpt=simage&amp;p=2&amp;img_url=www.cs.drexel.edu/~crorres/Archimedes/Pictures/CCCP/CCCP_150dpi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11" Type="http://schemas.openxmlformats.org/officeDocument/2006/relationships/image" Target="../media/image34.jpeg"/><Relationship Id="rId5" Type="http://schemas.openxmlformats.org/officeDocument/2006/relationships/image" Target="../media/image29.jpeg"/><Relationship Id="rId10" Type="http://schemas.openxmlformats.org/officeDocument/2006/relationships/image" Target="../media/image33.jpeg"/><Relationship Id="rId4" Type="http://schemas.openxmlformats.org/officeDocument/2006/relationships/hyperlink" Target="http://wiki.saripkro.ru/images/-301943.jpg" TargetMode="External"/><Relationship Id="rId9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55;&#1088;&#1086;&#1075;&#1088;&#1077;&#1089;&#1089;&#1080;&#1080;\&#1091;&#1095;&#1072;&#1090;%20&#1074;%20&#1096;&#1082;&#1086;&#1083;&#1077;.mp3" TargetMode="Externa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3400"/>
            <a:ext cx="8183880" cy="550375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Учитель математики: </a:t>
            </a:r>
            <a:r>
              <a:rPr lang="ru-RU" sz="2400" dirty="0" err="1" smtClean="0"/>
              <a:t>Голиченко</a:t>
            </a:r>
            <a:r>
              <a:rPr lang="ru-RU" sz="2400" dirty="0" smtClean="0"/>
              <a:t> Г.Н</a:t>
            </a:r>
            <a:r>
              <a:rPr lang="ru-RU" sz="2400" dirty="0" smtClean="0"/>
              <a:t>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Учитель </a:t>
            </a:r>
            <a:r>
              <a:rPr lang="ru-RU" sz="2400" dirty="0" smtClean="0"/>
              <a:t>информатики: Мазурек В.В.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2362200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Бинарный урок по алгебре и информатике</a:t>
            </a:r>
            <a:endParaRPr lang="ru-RU" sz="4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33400"/>
            <a:ext cx="765145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err="1" smtClean="0">
                <a:solidFill>
                  <a:schemeClr val="accent1"/>
                </a:solidFill>
              </a:rPr>
              <a:t>Государственное</a:t>
            </a:r>
            <a:r>
              <a:rPr lang="de-DE" sz="1400" dirty="0" smtClean="0">
                <a:solidFill>
                  <a:schemeClr val="accent1"/>
                </a:solidFill>
              </a:rPr>
              <a:t>  </a:t>
            </a:r>
            <a:r>
              <a:rPr lang="de-DE" sz="1400" dirty="0" err="1" smtClean="0">
                <a:solidFill>
                  <a:schemeClr val="accent1"/>
                </a:solidFill>
              </a:rPr>
              <a:t>бюджетное</a:t>
            </a:r>
            <a:r>
              <a:rPr lang="de-DE" sz="1400" dirty="0" smtClean="0">
                <a:solidFill>
                  <a:schemeClr val="accent1"/>
                </a:solidFill>
              </a:rPr>
              <a:t> </a:t>
            </a:r>
            <a:r>
              <a:rPr lang="de-DE" sz="1400" dirty="0" err="1" smtClean="0">
                <a:solidFill>
                  <a:schemeClr val="accent1"/>
                </a:solidFill>
              </a:rPr>
              <a:t>специальное</a:t>
            </a:r>
            <a:r>
              <a:rPr lang="de-DE" sz="1400" dirty="0" smtClean="0">
                <a:solidFill>
                  <a:schemeClr val="accent1"/>
                </a:solidFill>
              </a:rPr>
              <a:t> (</a:t>
            </a:r>
            <a:r>
              <a:rPr lang="de-DE" sz="1400" dirty="0" err="1" smtClean="0">
                <a:solidFill>
                  <a:schemeClr val="accent1"/>
                </a:solidFill>
              </a:rPr>
              <a:t>коррекционное</a:t>
            </a:r>
            <a:r>
              <a:rPr lang="de-DE" sz="1400" dirty="0" smtClean="0">
                <a:solidFill>
                  <a:schemeClr val="accent1"/>
                </a:solidFill>
              </a:rPr>
              <a:t>) </a:t>
            </a:r>
            <a:r>
              <a:rPr lang="ru-RU" sz="1400" dirty="0" smtClean="0">
                <a:solidFill>
                  <a:schemeClr val="accent1"/>
                </a:solidFill>
              </a:rPr>
              <a:t/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de-DE" sz="1400" dirty="0" err="1" smtClean="0">
                <a:solidFill>
                  <a:schemeClr val="accent1"/>
                </a:solidFill>
              </a:rPr>
              <a:t>образовательное</a:t>
            </a:r>
            <a:r>
              <a:rPr lang="de-DE" sz="1400" dirty="0" smtClean="0">
                <a:solidFill>
                  <a:schemeClr val="accent1"/>
                </a:solidFill>
              </a:rPr>
              <a:t> </a:t>
            </a:r>
            <a:r>
              <a:rPr lang="de-DE" sz="1400" dirty="0" err="1" smtClean="0">
                <a:solidFill>
                  <a:schemeClr val="accent1"/>
                </a:solidFill>
              </a:rPr>
              <a:t>учреждение</a:t>
            </a:r>
            <a:r>
              <a:rPr lang="de-DE" sz="1400" dirty="0" smtClean="0">
                <a:solidFill>
                  <a:schemeClr val="accent1"/>
                </a:solidFill>
              </a:rPr>
              <a:t> </a:t>
            </a:r>
            <a:r>
              <a:rPr lang="de-DE" sz="1400" dirty="0" err="1" smtClean="0">
                <a:solidFill>
                  <a:schemeClr val="accent1"/>
                </a:solidFill>
              </a:rPr>
              <a:t>для</a:t>
            </a:r>
            <a:r>
              <a:rPr lang="de-DE" sz="1400" dirty="0" smtClean="0">
                <a:solidFill>
                  <a:schemeClr val="accent1"/>
                </a:solidFill>
              </a:rPr>
              <a:t> </a:t>
            </a:r>
            <a:r>
              <a:rPr lang="de-DE" sz="1400" dirty="0" err="1" smtClean="0">
                <a:solidFill>
                  <a:schemeClr val="accent1"/>
                </a:solidFill>
              </a:rPr>
              <a:t>обучающихся</a:t>
            </a:r>
            <a:r>
              <a:rPr lang="de-DE" sz="1400" dirty="0" smtClean="0">
                <a:solidFill>
                  <a:schemeClr val="accent1"/>
                </a:solidFill>
              </a:rPr>
              <a:t>, </a:t>
            </a:r>
            <a:r>
              <a:rPr lang="de-DE" sz="1400" dirty="0" err="1" smtClean="0">
                <a:solidFill>
                  <a:schemeClr val="accent1"/>
                </a:solidFill>
              </a:rPr>
              <a:t>воспитанников</a:t>
            </a:r>
            <a:r>
              <a:rPr lang="de-DE" sz="1400" dirty="0" smtClean="0">
                <a:solidFill>
                  <a:schemeClr val="accent1"/>
                </a:solidFill>
              </a:rPr>
              <a:t> </a:t>
            </a:r>
            <a:r>
              <a:rPr lang="ru-RU" sz="1400" dirty="0" smtClean="0">
                <a:solidFill>
                  <a:schemeClr val="accent1"/>
                </a:solidFill>
              </a:rPr>
              <a:t/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de-DE" sz="1400" dirty="0" smtClean="0">
                <a:solidFill>
                  <a:schemeClr val="accent1"/>
                </a:solidFill>
              </a:rPr>
              <a:t>с </a:t>
            </a:r>
            <a:r>
              <a:rPr lang="de-DE" sz="1400" dirty="0" err="1" smtClean="0">
                <a:solidFill>
                  <a:schemeClr val="accent1"/>
                </a:solidFill>
              </a:rPr>
              <a:t>ограниченными</a:t>
            </a:r>
            <a:r>
              <a:rPr lang="de-DE" sz="1400" dirty="0" smtClean="0">
                <a:solidFill>
                  <a:schemeClr val="accent1"/>
                </a:solidFill>
              </a:rPr>
              <a:t> </a:t>
            </a:r>
            <a:r>
              <a:rPr lang="de-DE" sz="1400" dirty="0" err="1" smtClean="0">
                <a:solidFill>
                  <a:schemeClr val="accent1"/>
                </a:solidFill>
              </a:rPr>
              <a:t>возможностями</a:t>
            </a:r>
            <a:r>
              <a:rPr lang="de-DE" sz="1400" dirty="0" smtClean="0">
                <a:solidFill>
                  <a:schemeClr val="accent1"/>
                </a:solidFill>
              </a:rPr>
              <a:t> </a:t>
            </a:r>
            <a:r>
              <a:rPr lang="de-DE" sz="1400" dirty="0" err="1" smtClean="0">
                <a:solidFill>
                  <a:schemeClr val="accent1"/>
                </a:solidFill>
              </a:rPr>
              <a:t>здоровья</a:t>
            </a:r>
            <a:r>
              <a:rPr lang="ru-RU" sz="1400" dirty="0" smtClean="0">
                <a:solidFill>
                  <a:schemeClr val="accent1"/>
                </a:solidFill>
              </a:rPr>
              <a:t/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de-DE" sz="1400" dirty="0" smtClean="0">
                <a:solidFill>
                  <a:schemeClr val="accent1"/>
                </a:solidFill>
              </a:rPr>
              <a:t> </a:t>
            </a:r>
            <a:r>
              <a:rPr lang="de-DE" sz="1400" dirty="0" err="1" smtClean="0">
                <a:solidFill>
                  <a:schemeClr val="accent1"/>
                </a:solidFill>
              </a:rPr>
              <a:t>специальная</a:t>
            </a:r>
            <a:r>
              <a:rPr lang="de-DE" sz="1400" dirty="0" smtClean="0">
                <a:solidFill>
                  <a:schemeClr val="accent1"/>
                </a:solidFill>
              </a:rPr>
              <a:t> (</a:t>
            </a:r>
            <a:r>
              <a:rPr lang="de-DE" sz="1400" dirty="0" err="1" smtClean="0">
                <a:solidFill>
                  <a:schemeClr val="accent1"/>
                </a:solidFill>
              </a:rPr>
              <a:t>коррекционная</a:t>
            </a:r>
            <a:r>
              <a:rPr lang="de-DE" sz="1400" dirty="0" smtClean="0">
                <a:solidFill>
                  <a:schemeClr val="accent1"/>
                </a:solidFill>
              </a:rPr>
              <a:t>) </a:t>
            </a:r>
            <a:r>
              <a:rPr lang="de-DE" sz="1400" dirty="0" err="1" smtClean="0">
                <a:solidFill>
                  <a:schemeClr val="accent1"/>
                </a:solidFill>
              </a:rPr>
              <a:t>общеобразовательная</a:t>
            </a:r>
            <a:r>
              <a:rPr lang="de-DE" sz="1400" dirty="0" smtClean="0">
                <a:solidFill>
                  <a:schemeClr val="accent1"/>
                </a:solidFill>
              </a:rPr>
              <a:t> </a:t>
            </a:r>
            <a:r>
              <a:rPr lang="de-DE" sz="1400" dirty="0" err="1" smtClean="0">
                <a:solidFill>
                  <a:schemeClr val="accent1"/>
                </a:solidFill>
              </a:rPr>
              <a:t>школа</a:t>
            </a:r>
            <a:r>
              <a:rPr lang="de-DE" sz="1400" dirty="0" smtClean="0">
                <a:solidFill>
                  <a:schemeClr val="accent1"/>
                </a:solidFill>
              </a:rPr>
              <a:t> (VII </a:t>
            </a:r>
            <a:r>
              <a:rPr lang="de-DE" sz="1400" dirty="0" err="1" smtClean="0">
                <a:solidFill>
                  <a:schemeClr val="accent1"/>
                </a:solidFill>
              </a:rPr>
              <a:t>вида</a:t>
            </a:r>
            <a:r>
              <a:rPr lang="de-DE" sz="1400" dirty="0" smtClean="0">
                <a:solidFill>
                  <a:schemeClr val="accent1"/>
                </a:solidFill>
              </a:rPr>
              <a:t>) № 561 </a:t>
            </a:r>
            <a:r>
              <a:rPr lang="ru-RU" sz="1400" dirty="0" smtClean="0">
                <a:solidFill>
                  <a:schemeClr val="accent1"/>
                </a:solidFill>
              </a:rPr>
              <a:t/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de-DE" sz="1400" dirty="0" err="1" smtClean="0">
                <a:solidFill>
                  <a:schemeClr val="accent1"/>
                </a:solidFill>
              </a:rPr>
              <a:t>Калининского</a:t>
            </a:r>
            <a:r>
              <a:rPr lang="de-DE" sz="1400" dirty="0" smtClean="0">
                <a:solidFill>
                  <a:schemeClr val="accent1"/>
                </a:solidFill>
              </a:rPr>
              <a:t> </a:t>
            </a:r>
            <a:r>
              <a:rPr lang="de-DE" sz="1400" dirty="0" err="1" smtClean="0">
                <a:solidFill>
                  <a:schemeClr val="accent1"/>
                </a:solidFill>
              </a:rPr>
              <a:t>района</a:t>
            </a:r>
            <a:r>
              <a:rPr lang="de-DE" sz="1400" dirty="0" smtClean="0">
                <a:solidFill>
                  <a:schemeClr val="accent1"/>
                </a:solidFill>
              </a:rPr>
              <a:t> Санкт-Петербурга</a:t>
            </a:r>
            <a:r>
              <a:rPr lang="ru-RU" sz="1400" dirty="0" smtClean="0">
                <a:solidFill>
                  <a:schemeClr val="accent1"/>
                </a:solidFill>
              </a:rPr>
              <a:t> </a:t>
            </a:r>
            <a:endParaRPr lang="ru-RU" sz="1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5410200"/>
            <a:ext cx="8183563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400" smtClean="0">
                <a:effectLst/>
              </a:rPr>
              <a:t>Решение с помощью электронной таблицы:</a:t>
            </a:r>
            <a:br>
              <a:rPr lang="ru-RU" sz="2400" smtClean="0">
                <a:effectLst/>
              </a:rPr>
            </a:br>
            <a:r>
              <a:rPr lang="ru-RU" sz="2800" b="0" smtClean="0">
                <a:solidFill>
                  <a:srgbClr val="0F0557"/>
                </a:solidFill>
                <a:effectLst/>
              </a:rPr>
              <a:t>Найдите   а3, если   а1 = 20,   q  = 3.</a:t>
            </a:r>
            <a:br>
              <a:rPr lang="ru-RU" sz="2800" b="0" smtClean="0">
                <a:solidFill>
                  <a:srgbClr val="0F0557"/>
                </a:solidFill>
                <a:effectLst/>
              </a:rPr>
            </a:br>
            <a:endParaRPr lang="ru-RU" sz="2800" b="0" smtClean="0">
              <a:solidFill>
                <a:srgbClr val="0F0557"/>
              </a:solidFill>
              <a:effectLst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462088" y="4019550"/>
            <a:ext cx="158591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503238" y="4019550"/>
            <a:ext cx="9588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400">
                <a:latin typeface="Verdana" pitchFamily="34" charset="0"/>
              </a:rPr>
              <a:t>5</a:t>
            </a:r>
            <a:endParaRPr lang="ru-RU" sz="2400">
              <a:latin typeface="Verdana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1462088" y="3321050"/>
            <a:ext cx="158591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503238" y="3321050"/>
            <a:ext cx="9588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400">
                <a:latin typeface="Verdana" pitchFamily="34" charset="0"/>
              </a:rPr>
              <a:t>4</a:t>
            </a:r>
            <a:endParaRPr lang="ru-RU" sz="2400">
              <a:latin typeface="Verdana" pitchFamily="34" charset="0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447800" y="2590800"/>
            <a:ext cx="1585913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503238" y="2620963"/>
            <a:ext cx="95885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400">
                <a:latin typeface="Verdana" pitchFamily="34" charset="0"/>
              </a:rPr>
              <a:t>3</a:t>
            </a:r>
            <a:endParaRPr lang="ru-RU" sz="2400">
              <a:latin typeface="Verdana" pitchFamily="34" charset="0"/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1462088" y="1927225"/>
            <a:ext cx="1585912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400">
                <a:latin typeface="Verdana" pitchFamily="34" charset="0"/>
              </a:rPr>
              <a:t>=A1</a:t>
            </a:r>
            <a:r>
              <a:rPr lang="ru-RU" sz="2400">
                <a:latin typeface="Verdana" pitchFamily="34" charset="0"/>
              </a:rPr>
              <a:t>*3</a:t>
            </a: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503238" y="1927225"/>
            <a:ext cx="95885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400">
                <a:latin typeface="Verdana" pitchFamily="34" charset="0"/>
              </a:rPr>
              <a:t>2</a:t>
            </a:r>
            <a:endParaRPr lang="ru-RU" sz="2400">
              <a:latin typeface="Verdana" pitchFamily="34" charset="0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1462088" y="1228725"/>
            <a:ext cx="158591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>
                <a:latin typeface="Verdana" pitchFamily="34" charset="0"/>
              </a:rPr>
              <a:t>20</a:t>
            </a: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503238" y="1228725"/>
            <a:ext cx="9588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400">
                <a:latin typeface="Verdana" pitchFamily="34" charset="0"/>
              </a:rPr>
              <a:t>1</a:t>
            </a:r>
            <a:endParaRPr lang="ru-RU" sz="2400">
              <a:latin typeface="Verdana" pitchFamily="34" charset="0"/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1462088" y="530225"/>
            <a:ext cx="158591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400">
                <a:latin typeface="Verdana" pitchFamily="34" charset="0"/>
              </a:rPr>
              <a:t>A</a:t>
            </a:r>
            <a:endParaRPr lang="ru-RU" sz="2400">
              <a:latin typeface="Verdana" pitchFamily="34" charset="0"/>
            </a:endParaRP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503238" y="530225"/>
            <a:ext cx="9588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503238" y="530225"/>
            <a:ext cx="2544762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>
            <a:off x="503238" y="1228725"/>
            <a:ext cx="2544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>
            <a:off x="503238" y="1927225"/>
            <a:ext cx="2544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>
            <a:off x="503238" y="2620963"/>
            <a:ext cx="2544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>
            <a:off x="503238" y="3321050"/>
            <a:ext cx="2544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>
            <a:off x="503238" y="4019550"/>
            <a:ext cx="2544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>
            <a:off x="503238" y="4718050"/>
            <a:ext cx="2544762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>
            <a:off x="503238" y="530225"/>
            <a:ext cx="0" cy="41878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99" name="Line 23"/>
          <p:cNvSpPr>
            <a:spLocks noChangeShapeType="1"/>
          </p:cNvSpPr>
          <p:nvPr/>
        </p:nvSpPr>
        <p:spPr bwMode="auto">
          <a:xfrm>
            <a:off x="1462088" y="530225"/>
            <a:ext cx="0" cy="4187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00" name="Line 24"/>
          <p:cNvSpPr>
            <a:spLocks noChangeShapeType="1"/>
          </p:cNvSpPr>
          <p:nvPr/>
        </p:nvSpPr>
        <p:spPr bwMode="auto">
          <a:xfrm>
            <a:off x="3048000" y="530225"/>
            <a:ext cx="0" cy="41878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01" name="Oval 25"/>
          <p:cNvSpPr>
            <a:spLocks noChangeArrowheads="1"/>
          </p:cNvSpPr>
          <p:nvPr/>
        </p:nvSpPr>
        <p:spPr bwMode="auto">
          <a:xfrm>
            <a:off x="2895600" y="2514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202" name="Line 26"/>
          <p:cNvSpPr>
            <a:spLocks noChangeShapeType="1"/>
          </p:cNvSpPr>
          <p:nvPr/>
        </p:nvSpPr>
        <p:spPr bwMode="auto">
          <a:xfrm flipH="1">
            <a:off x="3048000" y="2514600"/>
            <a:ext cx="0" cy="838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03" name="AutoShape 27"/>
          <p:cNvSpPr>
            <a:spLocks noChangeArrowheads="1"/>
          </p:cNvSpPr>
          <p:nvPr/>
        </p:nvSpPr>
        <p:spPr bwMode="auto">
          <a:xfrm>
            <a:off x="3581400" y="2971800"/>
            <a:ext cx="1295400" cy="533400"/>
          </a:xfrm>
          <a:prstGeom prst="rightArrow">
            <a:avLst>
              <a:gd name="adj1" fmla="val 50000"/>
              <a:gd name="adj2" fmla="val 607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0204" name="Group 28"/>
          <p:cNvGraphicFramePr>
            <a:graphicFrameLocks noGrp="1"/>
          </p:cNvGraphicFramePr>
          <p:nvPr>
            <p:ph sz="half" idx="4294967295"/>
          </p:nvPr>
        </p:nvGraphicFramePr>
        <p:xfrm>
          <a:off x="5715000" y="609600"/>
          <a:ext cx="2236788" cy="4187826"/>
        </p:xfrm>
        <a:graphic>
          <a:graphicData uri="http://schemas.openxmlformats.org/drawingml/2006/table">
            <a:tbl>
              <a:tblPr/>
              <a:tblGrid>
                <a:gridCol w="958850"/>
                <a:gridCol w="1277938"/>
              </a:tblGrid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0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0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1" grpId="0" animBg="1"/>
      <p:bldP spid="50202" grpId="0" animBg="1"/>
      <p:bldP spid="502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57800"/>
            <a:ext cx="8183880" cy="779350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Заполните пропуски в решении.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" y="609600"/>
            <a:ext cx="8077199" cy="45428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34000"/>
            <a:ext cx="8183880" cy="70315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6600"/>
                </a:solidFill>
                <a:latin typeface="Arial" charset="0"/>
              </a:rPr>
              <a:t>Задача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533400"/>
            <a:ext cx="8077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491A18"/>
                </a:solidFill>
                <a:latin typeface="Arial" charset="0"/>
              </a:rPr>
              <a:t> </a:t>
            </a:r>
            <a:r>
              <a:rPr lang="ru-RU" sz="3200" dirty="0" smtClean="0">
                <a:solidFill>
                  <a:srgbClr val="7030A0"/>
                </a:solidFill>
                <a:latin typeface="Arial" charset="0"/>
              </a:rPr>
              <a:t>Родители ко Дню рождения своего сына Андрея решили купить и обновить ему мобильный телефон. Для этого они в первый месяц отложили 650 рублей, а в каждый последующий месяц они откладывали на 50 рублей больше, чем в предыдущий. Какая сумма будет у родителей Андрея  через 10 месяцев?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81001"/>
            <a:ext cx="6553200" cy="585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81342F"/>
                </a:solidFill>
                <a:latin typeface="Arial" charset="0"/>
              </a:rPr>
              <a:t>Дано: </a:t>
            </a: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dirty="0" smtClean="0">
              <a:solidFill>
                <a:srgbClr val="81342F"/>
              </a:solidFill>
              <a:latin typeface="Arial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dirty="0" smtClean="0">
              <a:solidFill>
                <a:srgbClr val="81342F"/>
              </a:solidFill>
              <a:latin typeface="Arial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81342F"/>
                </a:solidFill>
                <a:latin typeface="Arial" charset="0"/>
              </a:rPr>
              <a:t> </a:t>
            </a: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81342F"/>
                </a:solidFill>
                <a:latin typeface="Arial" charset="0"/>
              </a:rPr>
              <a:t>Найти: </a:t>
            </a: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81342F"/>
                </a:solidFill>
                <a:latin typeface="Arial" charset="0"/>
              </a:rPr>
              <a:t>Решение:</a:t>
            </a: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dirty="0" smtClean="0">
              <a:solidFill>
                <a:srgbClr val="81342F"/>
              </a:solidFill>
              <a:latin typeface="Arial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dirty="0" smtClean="0">
              <a:solidFill>
                <a:srgbClr val="81342F"/>
              </a:solidFill>
              <a:latin typeface="Arial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dirty="0" smtClean="0">
              <a:solidFill>
                <a:srgbClr val="81342F"/>
              </a:solidFill>
              <a:latin typeface="Arial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dirty="0" smtClean="0">
              <a:solidFill>
                <a:srgbClr val="81342F"/>
              </a:solidFill>
              <a:latin typeface="Arial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81342F"/>
                </a:solidFill>
                <a:latin typeface="Arial" charset="0"/>
              </a:rPr>
              <a:t>Ответ: </a:t>
            </a:r>
            <a:endParaRPr lang="ru-RU" sz="2800" dirty="0"/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1500188" y="357188"/>
          <a:ext cx="1749425" cy="2074862"/>
        </p:xfrm>
        <a:graphic>
          <a:graphicData uri="http://schemas.openxmlformats.org/presentationml/2006/ole">
            <p:oleObj spid="_x0000_s5122" name="Формула" r:id="rId3" imgW="545760" imgH="647640" progId="Equation.3">
              <p:embed/>
            </p:oleObj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1447801" y="2404424"/>
          <a:ext cx="762000" cy="807089"/>
        </p:xfrm>
        <a:graphic>
          <a:graphicData uri="http://schemas.openxmlformats.org/presentationml/2006/ole">
            <p:oleObj spid="_x0000_s5123" name="Формула" r:id="rId4" imgW="215640" imgH="228600" progId="Equation.3">
              <p:embed/>
            </p:oleObj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2132907" y="3048001"/>
          <a:ext cx="3009006" cy="838200"/>
        </p:xfrm>
        <a:graphic>
          <a:graphicData uri="http://schemas.openxmlformats.org/presentationml/2006/ole">
            <p:oleObj spid="_x0000_s5124" name="Формула" r:id="rId5" imgW="1358640" imgH="393480" progId="Equation.3">
              <p:embed/>
            </p:oleObj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2057400" y="3962400"/>
          <a:ext cx="3241771" cy="804863"/>
        </p:xfrm>
        <a:graphic>
          <a:graphicData uri="http://schemas.openxmlformats.org/presentationml/2006/ole">
            <p:oleObj spid="_x0000_s5125" name="Формула" r:id="rId6" imgW="1511280" imgH="393480" progId="Equation.3">
              <p:embed/>
            </p:oleObj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1981200" y="4800601"/>
          <a:ext cx="3059113" cy="457200"/>
        </p:xfrm>
        <a:graphic>
          <a:graphicData uri="http://schemas.openxmlformats.org/presentationml/2006/ole">
            <p:oleObj spid="_x0000_s5126" name="Формула" r:id="rId7" imgW="1307880" imgH="228600" progId="Equation.3">
              <p:embed/>
            </p:oleObj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1981200" y="5257801"/>
          <a:ext cx="1792288" cy="533399"/>
        </p:xfrm>
        <a:graphic>
          <a:graphicData uri="http://schemas.openxmlformats.org/presentationml/2006/ole">
            <p:oleObj spid="_x0000_s5127" name="Формула" r:id="rId8" imgW="672840" imgH="228600" progId="Equation.3">
              <p:embed/>
            </p:oleObj>
          </a:graphicData>
        </a:graphic>
      </p:graphicFrame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1676401" y="5791201"/>
          <a:ext cx="2209800" cy="457199"/>
        </p:xfrm>
        <a:graphic>
          <a:graphicData uri="http://schemas.openxmlformats.org/presentationml/2006/ole">
            <p:oleObj spid="_x0000_s5128" name="Формула" r:id="rId9" imgW="825480" imgH="203040" progId="Equation.3">
              <p:embed/>
            </p:oleObj>
          </a:graphicData>
        </a:graphic>
      </p:graphicFrame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24600" y="304800"/>
            <a:ext cx="25280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4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2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2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1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5" name="Rectangle 65"/>
          <p:cNvSpPr>
            <a:spLocks noChangeArrowheads="1"/>
          </p:cNvSpPr>
          <p:nvPr/>
        </p:nvSpPr>
        <p:spPr bwMode="auto">
          <a:xfrm>
            <a:off x="1511300" y="5545138"/>
            <a:ext cx="16129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51264" name="Rectangle 64"/>
          <p:cNvSpPr>
            <a:spLocks noChangeArrowheads="1"/>
          </p:cNvSpPr>
          <p:nvPr/>
        </p:nvSpPr>
        <p:spPr bwMode="auto">
          <a:xfrm>
            <a:off x="609600" y="5545138"/>
            <a:ext cx="9017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51263" name="Rectangle 63"/>
          <p:cNvSpPr>
            <a:spLocks noChangeArrowheads="1"/>
          </p:cNvSpPr>
          <p:nvPr/>
        </p:nvSpPr>
        <p:spPr bwMode="auto">
          <a:xfrm>
            <a:off x="1511300" y="5089525"/>
            <a:ext cx="16129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51262" name="Rectangle 62"/>
          <p:cNvSpPr>
            <a:spLocks noChangeArrowheads="1"/>
          </p:cNvSpPr>
          <p:nvPr/>
        </p:nvSpPr>
        <p:spPr bwMode="auto">
          <a:xfrm>
            <a:off x="609600" y="5089525"/>
            <a:ext cx="9017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>
                <a:latin typeface="Verdana" pitchFamily="34" charset="0"/>
              </a:rPr>
              <a:t>10</a:t>
            </a:r>
          </a:p>
        </p:txBody>
      </p:sp>
      <p:sp>
        <p:nvSpPr>
          <p:cNvPr id="51261" name="Rectangle 61"/>
          <p:cNvSpPr>
            <a:spLocks noChangeArrowheads="1"/>
          </p:cNvSpPr>
          <p:nvPr/>
        </p:nvSpPr>
        <p:spPr bwMode="auto">
          <a:xfrm>
            <a:off x="1511300" y="4633913"/>
            <a:ext cx="16129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51260" name="Rectangle 60"/>
          <p:cNvSpPr>
            <a:spLocks noChangeArrowheads="1"/>
          </p:cNvSpPr>
          <p:nvPr/>
        </p:nvSpPr>
        <p:spPr bwMode="auto">
          <a:xfrm>
            <a:off x="609600" y="4633913"/>
            <a:ext cx="9017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>
                <a:latin typeface="Verdana" pitchFamily="34" charset="0"/>
              </a:rPr>
              <a:t>9</a:t>
            </a:r>
          </a:p>
        </p:txBody>
      </p:sp>
      <p:sp>
        <p:nvSpPr>
          <p:cNvPr id="51259" name="Rectangle 59"/>
          <p:cNvSpPr>
            <a:spLocks noChangeArrowheads="1"/>
          </p:cNvSpPr>
          <p:nvPr/>
        </p:nvSpPr>
        <p:spPr bwMode="auto">
          <a:xfrm>
            <a:off x="1511300" y="4178300"/>
            <a:ext cx="16129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51258" name="Rectangle 58"/>
          <p:cNvSpPr>
            <a:spLocks noChangeArrowheads="1"/>
          </p:cNvSpPr>
          <p:nvPr/>
        </p:nvSpPr>
        <p:spPr bwMode="auto">
          <a:xfrm>
            <a:off x="609600" y="4178300"/>
            <a:ext cx="9017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>
                <a:latin typeface="Verdana" pitchFamily="34" charset="0"/>
              </a:rPr>
              <a:t>8</a:t>
            </a:r>
          </a:p>
        </p:txBody>
      </p:sp>
      <p:sp>
        <p:nvSpPr>
          <p:cNvPr id="51257" name="Rectangle 57"/>
          <p:cNvSpPr>
            <a:spLocks noChangeArrowheads="1"/>
          </p:cNvSpPr>
          <p:nvPr/>
        </p:nvSpPr>
        <p:spPr bwMode="auto">
          <a:xfrm>
            <a:off x="1511300" y="3722688"/>
            <a:ext cx="16129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51256" name="Rectangle 56"/>
          <p:cNvSpPr>
            <a:spLocks noChangeArrowheads="1"/>
          </p:cNvSpPr>
          <p:nvPr/>
        </p:nvSpPr>
        <p:spPr bwMode="auto">
          <a:xfrm>
            <a:off x="609600" y="3722688"/>
            <a:ext cx="9017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>
                <a:latin typeface="Verdana" pitchFamily="34" charset="0"/>
              </a:rPr>
              <a:t>7</a:t>
            </a:r>
          </a:p>
        </p:txBody>
      </p:sp>
      <p:sp>
        <p:nvSpPr>
          <p:cNvPr id="51255" name="Rectangle 55"/>
          <p:cNvSpPr>
            <a:spLocks noChangeArrowheads="1"/>
          </p:cNvSpPr>
          <p:nvPr/>
        </p:nvSpPr>
        <p:spPr bwMode="auto">
          <a:xfrm>
            <a:off x="1511300" y="3267075"/>
            <a:ext cx="16129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51254" name="Rectangle 54"/>
          <p:cNvSpPr>
            <a:spLocks noChangeArrowheads="1"/>
          </p:cNvSpPr>
          <p:nvPr/>
        </p:nvSpPr>
        <p:spPr bwMode="auto">
          <a:xfrm>
            <a:off x="609600" y="3267075"/>
            <a:ext cx="9017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>
                <a:latin typeface="Verdana" pitchFamily="34" charset="0"/>
              </a:rPr>
              <a:t>6</a:t>
            </a:r>
          </a:p>
        </p:txBody>
      </p:sp>
      <p:sp>
        <p:nvSpPr>
          <p:cNvPr id="51253" name="Rectangle 53"/>
          <p:cNvSpPr>
            <a:spLocks noChangeArrowheads="1"/>
          </p:cNvSpPr>
          <p:nvPr/>
        </p:nvSpPr>
        <p:spPr bwMode="auto">
          <a:xfrm>
            <a:off x="1511300" y="2811463"/>
            <a:ext cx="16129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51252" name="Rectangle 52"/>
          <p:cNvSpPr>
            <a:spLocks noChangeArrowheads="1"/>
          </p:cNvSpPr>
          <p:nvPr/>
        </p:nvSpPr>
        <p:spPr bwMode="auto">
          <a:xfrm>
            <a:off x="609600" y="2811463"/>
            <a:ext cx="9017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>
                <a:latin typeface="Verdana" pitchFamily="34" charset="0"/>
              </a:rPr>
              <a:t>5</a:t>
            </a:r>
          </a:p>
        </p:txBody>
      </p:sp>
      <p:sp>
        <p:nvSpPr>
          <p:cNvPr id="51251" name="Rectangle 51"/>
          <p:cNvSpPr>
            <a:spLocks noChangeArrowheads="1"/>
          </p:cNvSpPr>
          <p:nvPr/>
        </p:nvSpPr>
        <p:spPr bwMode="auto">
          <a:xfrm>
            <a:off x="1511300" y="2355850"/>
            <a:ext cx="16129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51250" name="Rectangle 50"/>
          <p:cNvSpPr>
            <a:spLocks noChangeArrowheads="1"/>
          </p:cNvSpPr>
          <p:nvPr/>
        </p:nvSpPr>
        <p:spPr bwMode="auto">
          <a:xfrm>
            <a:off x="609600" y="2355850"/>
            <a:ext cx="9017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>
                <a:latin typeface="Verdana" pitchFamily="34" charset="0"/>
              </a:rPr>
              <a:t>4</a:t>
            </a:r>
          </a:p>
        </p:txBody>
      </p:sp>
      <p:sp>
        <p:nvSpPr>
          <p:cNvPr id="51249" name="Rectangle 49"/>
          <p:cNvSpPr>
            <a:spLocks noChangeArrowheads="1"/>
          </p:cNvSpPr>
          <p:nvPr/>
        </p:nvSpPr>
        <p:spPr bwMode="auto">
          <a:xfrm>
            <a:off x="1511300" y="1900238"/>
            <a:ext cx="16129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51248" name="Rectangle 48"/>
          <p:cNvSpPr>
            <a:spLocks noChangeArrowheads="1"/>
          </p:cNvSpPr>
          <p:nvPr/>
        </p:nvSpPr>
        <p:spPr bwMode="auto">
          <a:xfrm>
            <a:off x="609600" y="1900238"/>
            <a:ext cx="9017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>
                <a:latin typeface="Verdana" pitchFamily="34" charset="0"/>
              </a:rPr>
              <a:t>3</a:t>
            </a:r>
          </a:p>
        </p:txBody>
      </p:sp>
      <p:sp>
        <p:nvSpPr>
          <p:cNvPr id="51247" name="Rectangle 47"/>
          <p:cNvSpPr>
            <a:spLocks noChangeArrowheads="1"/>
          </p:cNvSpPr>
          <p:nvPr/>
        </p:nvSpPr>
        <p:spPr bwMode="auto">
          <a:xfrm>
            <a:off x="1511300" y="1444625"/>
            <a:ext cx="16129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>
                <a:latin typeface="Verdana" pitchFamily="34" charset="0"/>
              </a:rPr>
              <a:t>=А1+50</a:t>
            </a:r>
          </a:p>
        </p:txBody>
      </p:sp>
      <p:sp>
        <p:nvSpPr>
          <p:cNvPr id="51246" name="Rectangle 46"/>
          <p:cNvSpPr>
            <a:spLocks noChangeArrowheads="1"/>
          </p:cNvSpPr>
          <p:nvPr/>
        </p:nvSpPr>
        <p:spPr bwMode="auto">
          <a:xfrm>
            <a:off x="609600" y="1444625"/>
            <a:ext cx="9017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>
                <a:latin typeface="Verdana" pitchFamily="34" charset="0"/>
              </a:rPr>
              <a:t>2</a:t>
            </a:r>
          </a:p>
        </p:txBody>
      </p:sp>
      <p:sp>
        <p:nvSpPr>
          <p:cNvPr id="51245" name="Rectangle 45"/>
          <p:cNvSpPr>
            <a:spLocks noChangeArrowheads="1"/>
          </p:cNvSpPr>
          <p:nvPr/>
        </p:nvSpPr>
        <p:spPr bwMode="auto">
          <a:xfrm>
            <a:off x="1511300" y="989013"/>
            <a:ext cx="16129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>
                <a:latin typeface="Verdana" pitchFamily="34" charset="0"/>
              </a:rPr>
              <a:t>650</a:t>
            </a:r>
          </a:p>
        </p:txBody>
      </p:sp>
      <p:sp>
        <p:nvSpPr>
          <p:cNvPr id="51244" name="Rectangle 44"/>
          <p:cNvSpPr>
            <a:spLocks noChangeArrowheads="1"/>
          </p:cNvSpPr>
          <p:nvPr/>
        </p:nvSpPr>
        <p:spPr bwMode="auto">
          <a:xfrm>
            <a:off x="609600" y="989013"/>
            <a:ext cx="9017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>
                <a:latin typeface="Verdana" pitchFamily="34" charset="0"/>
              </a:rPr>
              <a:t>1</a:t>
            </a:r>
          </a:p>
        </p:txBody>
      </p:sp>
      <p:sp>
        <p:nvSpPr>
          <p:cNvPr id="51243" name="Rectangle 43"/>
          <p:cNvSpPr>
            <a:spLocks noChangeArrowheads="1"/>
          </p:cNvSpPr>
          <p:nvPr/>
        </p:nvSpPr>
        <p:spPr bwMode="auto">
          <a:xfrm>
            <a:off x="1511300" y="533400"/>
            <a:ext cx="16129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>
                <a:latin typeface="Verdana" pitchFamily="34" charset="0"/>
              </a:rPr>
              <a:t>А</a:t>
            </a:r>
          </a:p>
        </p:txBody>
      </p:sp>
      <p:sp>
        <p:nvSpPr>
          <p:cNvPr id="51242" name="Rectangle 42"/>
          <p:cNvSpPr>
            <a:spLocks noChangeArrowheads="1"/>
          </p:cNvSpPr>
          <p:nvPr/>
        </p:nvSpPr>
        <p:spPr bwMode="auto">
          <a:xfrm>
            <a:off x="609600" y="533400"/>
            <a:ext cx="9017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51266" name="Line 66"/>
          <p:cNvSpPr>
            <a:spLocks noChangeShapeType="1"/>
          </p:cNvSpPr>
          <p:nvPr/>
        </p:nvSpPr>
        <p:spPr bwMode="auto">
          <a:xfrm>
            <a:off x="609600" y="533400"/>
            <a:ext cx="2514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67" name="Line 67"/>
          <p:cNvSpPr>
            <a:spLocks noChangeShapeType="1"/>
          </p:cNvSpPr>
          <p:nvPr/>
        </p:nvSpPr>
        <p:spPr bwMode="auto">
          <a:xfrm>
            <a:off x="609600" y="989013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68" name="Line 68"/>
          <p:cNvSpPr>
            <a:spLocks noChangeShapeType="1"/>
          </p:cNvSpPr>
          <p:nvPr/>
        </p:nvSpPr>
        <p:spPr bwMode="auto">
          <a:xfrm>
            <a:off x="609600" y="1444625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69" name="Line 69"/>
          <p:cNvSpPr>
            <a:spLocks noChangeShapeType="1"/>
          </p:cNvSpPr>
          <p:nvPr/>
        </p:nvSpPr>
        <p:spPr bwMode="auto">
          <a:xfrm>
            <a:off x="609600" y="1900238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70" name="Line 70"/>
          <p:cNvSpPr>
            <a:spLocks noChangeShapeType="1"/>
          </p:cNvSpPr>
          <p:nvPr/>
        </p:nvSpPr>
        <p:spPr bwMode="auto">
          <a:xfrm>
            <a:off x="609600" y="2355850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71" name="Line 71"/>
          <p:cNvSpPr>
            <a:spLocks noChangeShapeType="1"/>
          </p:cNvSpPr>
          <p:nvPr/>
        </p:nvSpPr>
        <p:spPr bwMode="auto">
          <a:xfrm>
            <a:off x="609600" y="2811463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72" name="Line 72"/>
          <p:cNvSpPr>
            <a:spLocks noChangeShapeType="1"/>
          </p:cNvSpPr>
          <p:nvPr/>
        </p:nvSpPr>
        <p:spPr bwMode="auto">
          <a:xfrm>
            <a:off x="609600" y="3267075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73" name="Line 73"/>
          <p:cNvSpPr>
            <a:spLocks noChangeShapeType="1"/>
          </p:cNvSpPr>
          <p:nvPr/>
        </p:nvSpPr>
        <p:spPr bwMode="auto">
          <a:xfrm>
            <a:off x="609600" y="3722688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74" name="Line 74"/>
          <p:cNvSpPr>
            <a:spLocks noChangeShapeType="1"/>
          </p:cNvSpPr>
          <p:nvPr/>
        </p:nvSpPr>
        <p:spPr bwMode="auto">
          <a:xfrm>
            <a:off x="609600" y="4178300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75" name="Line 75"/>
          <p:cNvSpPr>
            <a:spLocks noChangeShapeType="1"/>
          </p:cNvSpPr>
          <p:nvPr/>
        </p:nvSpPr>
        <p:spPr bwMode="auto">
          <a:xfrm>
            <a:off x="609600" y="4633913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76" name="Line 76"/>
          <p:cNvSpPr>
            <a:spLocks noChangeShapeType="1"/>
          </p:cNvSpPr>
          <p:nvPr/>
        </p:nvSpPr>
        <p:spPr bwMode="auto">
          <a:xfrm>
            <a:off x="609600" y="5089525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77" name="Line 77"/>
          <p:cNvSpPr>
            <a:spLocks noChangeShapeType="1"/>
          </p:cNvSpPr>
          <p:nvPr/>
        </p:nvSpPr>
        <p:spPr bwMode="auto">
          <a:xfrm>
            <a:off x="609600" y="5545138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78" name="Line 78"/>
          <p:cNvSpPr>
            <a:spLocks noChangeShapeType="1"/>
          </p:cNvSpPr>
          <p:nvPr/>
        </p:nvSpPr>
        <p:spPr bwMode="auto">
          <a:xfrm>
            <a:off x="609600" y="6000750"/>
            <a:ext cx="2514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79" name="Line 79"/>
          <p:cNvSpPr>
            <a:spLocks noChangeShapeType="1"/>
          </p:cNvSpPr>
          <p:nvPr/>
        </p:nvSpPr>
        <p:spPr bwMode="auto">
          <a:xfrm>
            <a:off x="609600" y="533400"/>
            <a:ext cx="0" cy="54673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80" name="Line 80"/>
          <p:cNvSpPr>
            <a:spLocks noChangeShapeType="1"/>
          </p:cNvSpPr>
          <p:nvPr/>
        </p:nvSpPr>
        <p:spPr bwMode="auto">
          <a:xfrm>
            <a:off x="1511300" y="533400"/>
            <a:ext cx="0" cy="5467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81" name="Line 81"/>
          <p:cNvSpPr>
            <a:spLocks noChangeShapeType="1"/>
          </p:cNvSpPr>
          <p:nvPr/>
        </p:nvSpPr>
        <p:spPr bwMode="auto">
          <a:xfrm>
            <a:off x="3124200" y="533400"/>
            <a:ext cx="0" cy="54673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86" name="Oval 86"/>
          <p:cNvSpPr>
            <a:spLocks noChangeArrowheads="1"/>
          </p:cNvSpPr>
          <p:nvPr/>
        </p:nvSpPr>
        <p:spPr bwMode="auto">
          <a:xfrm>
            <a:off x="2971800" y="1828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87" name="Line 87"/>
          <p:cNvSpPr>
            <a:spLocks noChangeShapeType="1"/>
          </p:cNvSpPr>
          <p:nvPr/>
        </p:nvSpPr>
        <p:spPr bwMode="auto">
          <a:xfrm>
            <a:off x="3124200" y="2057400"/>
            <a:ext cx="0" cy="3505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88" name="AutoShape 88"/>
          <p:cNvSpPr>
            <a:spLocks noChangeArrowheads="1"/>
          </p:cNvSpPr>
          <p:nvPr/>
        </p:nvSpPr>
        <p:spPr bwMode="auto">
          <a:xfrm>
            <a:off x="3352800" y="32766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1345" name="Group 145"/>
          <p:cNvGraphicFramePr>
            <a:graphicFrameLocks noGrp="1"/>
          </p:cNvGraphicFramePr>
          <p:nvPr>
            <p:ph sz="half" idx="4294967295"/>
          </p:nvPr>
        </p:nvGraphicFramePr>
        <p:xfrm>
          <a:off x="4670425" y="533400"/>
          <a:ext cx="3482975" cy="5669280"/>
        </p:xfrm>
        <a:graphic>
          <a:graphicData uri="http://schemas.openxmlformats.org/drawingml/2006/table">
            <a:tbl>
              <a:tblPr/>
              <a:tblGrid>
                <a:gridCol w="884112"/>
                <a:gridCol w="2598863"/>
              </a:tblGrid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850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950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l-GR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344" name="Rectangle 144"/>
          <p:cNvSpPr>
            <a:spLocks noChangeArrowheads="1"/>
          </p:cNvSpPr>
          <p:nvPr/>
        </p:nvSpPr>
        <p:spPr bwMode="auto">
          <a:xfrm>
            <a:off x="5486400" y="5486400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4000" b="1">
                <a:solidFill>
                  <a:schemeClr val="accent1"/>
                </a:solidFill>
              </a:rPr>
              <a:t>Σ</a:t>
            </a:r>
            <a:endParaRPr lang="ru-RU" sz="4000" b="1">
              <a:solidFill>
                <a:schemeClr val="accent1"/>
              </a:solidFill>
            </a:endParaRPr>
          </a:p>
        </p:txBody>
      </p:sp>
      <p:sp>
        <p:nvSpPr>
          <p:cNvPr id="51346" name="Text Box 146"/>
          <p:cNvSpPr txBox="1">
            <a:spLocks noChangeArrowheads="1"/>
          </p:cNvSpPr>
          <p:nvPr/>
        </p:nvSpPr>
        <p:spPr bwMode="auto">
          <a:xfrm>
            <a:off x="6096000" y="5638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</a:rPr>
              <a:t>8750</a:t>
            </a:r>
            <a:endParaRPr lang="ru-RU" sz="24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1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1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1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1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1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5" grpId="0"/>
      <p:bldP spid="51286" grpId="0" animBg="1"/>
      <p:bldP spid="51287" grpId="0" animBg="1"/>
      <p:bldP spid="51288" grpId="0" animBg="1"/>
      <p:bldP spid="513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charset="-128"/>
              </a:rPr>
              <a:t>История математики.</a:t>
            </a:r>
            <a:endParaRPr lang="ru-RU" dirty="0">
              <a:solidFill>
                <a:srgbClr val="66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MS Gothic" charset="-128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533400"/>
            <a:ext cx="4054621" cy="48636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438400"/>
            <a:ext cx="19431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3581400"/>
            <a:ext cx="17335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42444" y="457200"/>
            <a:ext cx="253485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838200"/>
            <a:ext cx="4724400" cy="1524000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marL="365125" indent="-255588">
              <a:spcBef>
                <a:spcPts val="40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hlinkClick r:id="" action="ppaction://noaction"/>
              </a:rPr>
              <a:t>Последовательности: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hlinkClick r:id="" action="ppaction://noaction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hlinkClick r:id="" action="ppaction://noaction"/>
              </a:rPr>
              <a:t>путешествие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hlinkClick r:id="" action="ppaction://noaction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hlinkClick r:id="" action="ppaction://noaction"/>
              </a:rPr>
              <a:t>в глубь веков</a:t>
            </a:r>
            <a:endParaRPr lang="ru-RU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19400"/>
            <a:ext cx="2133600" cy="6096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ru-RU" sz="1600" b="1" dirty="0" smtClean="0">
                <a:latin typeface="Garamond" pitchFamily="18" charset="0"/>
              </a:rPr>
              <a:t>Архимед</a:t>
            </a:r>
            <a:endParaRPr lang="ru-RU" sz="1600" b="1" dirty="0">
              <a:latin typeface="Garamond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7162800" y="3962400"/>
            <a:ext cx="1219200" cy="95707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Picture 51" descr="i?id=25552620-05&amp;n=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33400"/>
            <a:ext cx="1981200" cy="2266309"/>
          </a:xfrm>
          <a:prstGeom prst="rect">
            <a:avLst/>
          </a:prstGeom>
          <a:noFill/>
        </p:spPr>
      </p:pic>
      <p:pic>
        <p:nvPicPr>
          <p:cNvPr id="9" name="Picture 45" descr="Картинка 5 из 1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352800"/>
            <a:ext cx="1772910" cy="25146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" name="Picture 3" descr="Gayssa"/>
          <p:cNvPicPr>
            <a:picLocks noChangeAspect="1" noChangeArrowheads="1"/>
          </p:cNvPicPr>
          <p:nvPr/>
        </p:nvPicPr>
        <p:blipFill>
          <a:blip r:embed="rId6"/>
          <a:srcRect b="8820"/>
          <a:stretch>
            <a:fillRect/>
          </a:stretch>
        </p:blipFill>
        <p:spPr bwMode="auto">
          <a:xfrm>
            <a:off x="7162800" y="533400"/>
            <a:ext cx="1531938" cy="2160588"/>
          </a:xfrm>
          <a:prstGeom prst="rect">
            <a:avLst/>
          </a:prstGeom>
          <a:noFill/>
        </p:spPr>
      </p:pic>
      <p:pic>
        <p:nvPicPr>
          <p:cNvPr id="13" name="Picture 6" descr="Evkli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3352800"/>
            <a:ext cx="1524000" cy="2201334"/>
          </a:xfrm>
          <a:prstGeom prst="rect">
            <a:avLst/>
          </a:prstGeom>
          <a:noFill/>
        </p:spPr>
      </p:pic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5181600" y="3505200"/>
            <a:ext cx="1752600" cy="2409825"/>
            <a:chOff x="4128" y="624"/>
            <a:chExt cx="1392" cy="1950"/>
          </a:xfrm>
        </p:grpSpPr>
        <p:pic>
          <p:nvPicPr>
            <p:cNvPr id="15" name="Picture 4" descr="portret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176" y="624"/>
              <a:ext cx="1296" cy="1584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4128" y="2208"/>
              <a:ext cx="1392" cy="3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1600" b="1" dirty="0">
                  <a:latin typeface="Garamond" pitchFamily="18" charset="0"/>
                </a:rPr>
                <a:t>Леонардо Пизанский </a:t>
              </a:r>
            </a:p>
            <a:p>
              <a:r>
                <a:rPr lang="ru-RU" sz="1600" b="1" dirty="0">
                  <a:latin typeface="Garamond" pitchFamily="18" charset="0"/>
                </a:rPr>
                <a:t>(Фибоначчи)</a:t>
              </a:r>
            </a:p>
          </p:txBody>
        </p:sp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38400" y="2362200"/>
            <a:ext cx="2209800" cy="89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6000" y="3962400"/>
            <a:ext cx="914400" cy="19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00400" y="3276600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3200400" y="5257800"/>
            <a:ext cx="1828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БОЭ́ЦИЙ (Boethius) Аниций Манлий Торкват Северин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7200"/>
            <a:ext cx="8183880" cy="1524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ru-RU" sz="4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09600" y="533400"/>
            <a:ext cx="41910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Прогрессии</a:t>
            </a:r>
            <a:endParaRPr lang="ru-RU" sz="3600" dirty="0"/>
          </a:p>
        </p:txBody>
      </p:sp>
      <p:sp>
        <p:nvSpPr>
          <p:cNvPr id="5" name="Стрелка вправо 4"/>
          <p:cNvSpPr/>
          <p:nvPr/>
        </p:nvSpPr>
        <p:spPr>
          <a:xfrm rot="20473008">
            <a:off x="4648200" y="685800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5000" y="4572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в природе</a:t>
            </a:r>
            <a:endParaRPr lang="ru-RU" sz="2800" dirty="0" smtClean="0"/>
          </a:p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18357433">
            <a:off x="4114800" y="2590800"/>
            <a:ext cx="533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00600" y="2819400"/>
            <a:ext cx="3505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промышленности</a:t>
            </a:r>
            <a:endParaRPr lang="ru-RU" sz="2800" dirty="0" smtClean="0"/>
          </a:p>
          <a:p>
            <a:pPr algn="ctr"/>
            <a:endParaRPr lang="ru-RU" sz="2400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990600" y="2514600"/>
            <a:ext cx="457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" y="3810000"/>
            <a:ext cx="2286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банковских расчетах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21722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 3" pitchFamily="18" charset="2"/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0649687">
            <a:off x="3276600" y="2819400"/>
            <a:ext cx="4572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124200" y="4038600"/>
            <a:ext cx="2286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сельском хозяйстве</a:t>
            </a:r>
          </a:p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4876800" y="1600200"/>
            <a:ext cx="762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715000" y="1447800"/>
            <a:ext cx="2438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литературе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6" grpId="0" build="p" animBg="1"/>
      <p:bldP spid="8" grpId="0" animBg="1"/>
      <p:bldP spid="9" grpId="0" build="p" animBg="1"/>
      <p:bldP spid="10" grpId="0" animBg="1"/>
      <p:bldP spid="11" grpId="0" build="p" animBg="1"/>
      <p:bldP spid="14" grpId="0" animBg="1"/>
      <p:bldP spid="15" grpId="0" build="p" animBg="1"/>
      <p:bldP spid="17" grpId="0" animBg="1"/>
      <p:bldP spid="18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533400"/>
            <a:ext cx="7848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609601"/>
            <a:ext cx="7620000" cy="1200329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600" b="1" i="1" kern="10" dirty="0" smtClean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Monotype Corsiva"/>
              </a:rPr>
              <a:t>Все организмы обладают интенсивностью </a:t>
            </a:r>
          </a:p>
          <a:p>
            <a:r>
              <a:rPr lang="ru-RU" sz="3600" b="1" i="1" kern="10" dirty="0" smtClean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Monotype Corsiva"/>
              </a:rPr>
              <a:t>размножения в геометрической прогрессии</a:t>
            </a:r>
            <a:endParaRPr lang="ru-RU" sz="3600" b="1" i="1" kern="10" dirty="0">
              <a:ln w="9525">
                <a:solidFill>
                  <a:srgbClr val="FFCC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81000" y="1905000"/>
            <a:ext cx="43434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</a:rPr>
              <a:t>ИНФУЗОРИИ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62808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</a:rPr>
              <a:t>…</a:t>
            </a:r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285992"/>
            <a:ext cx="1609725" cy="357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09600" y="4191000"/>
            <a:ext cx="55626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 3" pitchFamily="18" charset="2"/>
              <a:buNone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Летом инфузории размножаются бесполым способом делением пополам.</a:t>
            </a:r>
          </a:p>
          <a:p>
            <a:pPr>
              <a:buFont typeface="Wingdings 3" pitchFamily="18" charset="2"/>
              <a:buNone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	Вопрос: сколько будет инфузорий после 15-го размножения?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 3" pitchFamily="18" charset="2"/>
              <a:buNone/>
            </a:pPr>
            <a:endParaRPr lang="ru-RU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8458200" cy="49412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286000" y="271803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Численность любого вида при отсутствии ограничений растёт в соответствии с геометрической прогрессией;</a:t>
            </a:r>
          </a:p>
          <a:p>
            <a:pPr algn="just">
              <a:lnSpc>
                <a:spcPct val="800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 Кривая роста численности любого вида при отсутствии ограничений называется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экспонентой</a:t>
            </a:r>
            <a:r>
              <a:rPr lang="ru-RU" sz="2400" dirty="0" smtClean="0">
                <a:latin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</a:pPr>
            <a:endParaRPr lang="ru-RU" sz="2400" i="1" dirty="0" smtClean="0">
              <a:solidFill>
                <a:srgbClr val="CCCCCC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sz="2400" i="1" dirty="0" smtClean="0">
                <a:solidFill>
                  <a:srgbClr val="CCCCCC"/>
                </a:solidFill>
                <a:latin typeface="Times New Roman" pitchFamily="18" charset="0"/>
              </a:rPr>
              <a:t> b</a:t>
            </a:r>
            <a:r>
              <a:rPr lang="en-US" sz="2400" i="1" baseline="-25000" dirty="0" smtClean="0">
                <a:solidFill>
                  <a:srgbClr val="CCCCCC"/>
                </a:solidFill>
                <a:latin typeface="Times New Roman" pitchFamily="18" charset="0"/>
              </a:rPr>
              <a:t>15 </a:t>
            </a:r>
            <a:r>
              <a:rPr lang="en-US" sz="2400" i="1" dirty="0" smtClean="0">
                <a:solidFill>
                  <a:srgbClr val="CCCCCC"/>
                </a:solidFill>
                <a:latin typeface="Times New Roman" pitchFamily="18" charset="0"/>
              </a:rPr>
              <a:t>= 2·2</a:t>
            </a:r>
            <a:r>
              <a:rPr lang="en-US" sz="2400" i="1" baseline="30000" dirty="0" smtClean="0">
                <a:solidFill>
                  <a:srgbClr val="CCCCCC"/>
                </a:solidFill>
                <a:latin typeface="Times New Roman" pitchFamily="18" charset="0"/>
              </a:rPr>
              <a:t>14</a:t>
            </a:r>
            <a:r>
              <a:rPr lang="en-US" sz="2400" i="1" dirty="0" smtClean="0">
                <a:solidFill>
                  <a:srgbClr val="CCCCCC"/>
                </a:solidFill>
                <a:latin typeface="Times New Roman" pitchFamily="18" charset="0"/>
              </a:rPr>
              <a:t> =</a:t>
            </a:r>
            <a:r>
              <a:rPr lang="en-US" sz="2400" i="1" dirty="0" smtClean="0">
                <a:solidFill>
                  <a:srgbClr val="66CCFF"/>
                </a:solidFill>
                <a:latin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FFFF00"/>
                </a:solidFill>
                <a:latin typeface="Times New Roman" pitchFamily="18" charset="0"/>
              </a:rPr>
              <a:t>32 76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</a:rPr>
              <a:t>8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м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92358" y="477322"/>
            <a:ext cx="2169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latin typeface="Times New Roman" pitchFamily="18" charset="0"/>
              </a:rPr>
              <a:t>РЕШЕНИЕ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419600"/>
            <a:ext cx="8260080" cy="1828800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Арифметическая и геометрическая прогрессии</a:t>
            </a:r>
            <a:endParaRPr lang="ru-RU" sz="40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813048"/>
          </a:xfrm>
        </p:spPr>
        <p:txBody>
          <a:bodyPr/>
          <a:lstStyle/>
          <a:p>
            <a:pPr algn="r"/>
            <a:r>
              <a:rPr lang="ru-RU" dirty="0" smtClean="0"/>
              <a:t>Закончился 20 век. </a:t>
            </a:r>
            <a:br>
              <a:rPr lang="ru-RU" dirty="0" smtClean="0"/>
            </a:br>
            <a:r>
              <a:rPr lang="ru-RU" dirty="0" smtClean="0"/>
              <a:t>Куда стремится человек? </a:t>
            </a:r>
            <a:br>
              <a:rPr lang="ru-RU" dirty="0" smtClean="0"/>
            </a:br>
            <a:r>
              <a:rPr lang="ru-RU" dirty="0" smtClean="0"/>
              <a:t>Изучен космос и моря </a:t>
            </a:r>
            <a:br>
              <a:rPr lang="ru-RU" dirty="0" smtClean="0"/>
            </a:br>
            <a:r>
              <a:rPr lang="ru-RU" dirty="0" smtClean="0"/>
              <a:t>Строенье звезд и вся земля </a:t>
            </a:r>
            <a:br>
              <a:rPr lang="ru-RU" dirty="0" smtClean="0"/>
            </a:br>
            <a:r>
              <a:rPr lang="ru-RU" dirty="0" smtClean="0"/>
              <a:t>Но математиков зовет </a:t>
            </a:r>
            <a:br>
              <a:rPr lang="ru-RU" dirty="0" smtClean="0"/>
            </a:br>
            <a:r>
              <a:rPr lang="ru-RU" dirty="0" smtClean="0"/>
              <a:t>Известный лозунг «Прогрессио - движение вперед!»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2209800"/>
            <a:ext cx="81534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2274838"/>
            <a:ext cx="7848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</a:rPr>
              <a:t>Известно, что бактерии размножаются делением: одна бактерия делится на две; каждая из этих двух в свою очередь тоже делится на две, и получаются четыре бактерии; из этих четырех в результате деления получаются восемь бактерий и т. д. Результат каждого удвоения будем называть поколением.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76400" y="457200"/>
            <a:ext cx="56388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бактерии…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" y="381000"/>
            <a:ext cx="841248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33400" y="1905000"/>
            <a:ext cx="64008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Способность к размножению у бактерий настолько велика, что если бы они не гибли от разных причин, а беспрерывно размножались, то за трое суток общая масса потомства одной только бактерии могла бы составить 7500 тонн. Таким громадным количеством бактерий можно было бы заполнить около 375 железнодорожных вагонов.</a:t>
            </a:r>
            <a:endParaRPr lang="ru-RU" sz="2400" dirty="0" smtClean="0"/>
          </a:p>
          <a:p>
            <a:pPr algn="ctr"/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4638120"/>
            <a:ext cx="1817688" cy="1799193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371600" y="838200"/>
            <a:ext cx="388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бактерии</a:t>
            </a:r>
            <a:endParaRPr lang="ru-RU" sz="4000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6324600" cy="612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973320" y="457200"/>
          <a:ext cx="371348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3480"/>
              </a:tblGrid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</a:rPr>
                        <a:t>мухи…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410200" y="1600200"/>
          <a:ext cx="34290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</a:tblGrid>
              <a:tr h="4800600">
                <a:tc>
                  <a:txBody>
                    <a:bodyPr/>
                    <a:lstStyle/>
                    <a:p>
                      <a:pPr marL="365125" indent="-255588" algn="just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</a:pPr>
                      <a:r>
                        <a:rPr lang="ru-RU" sz="18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ru-RU" sz="18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“Потомство пары мух съест мёртвую лошадь также скоро как лев”.  </a:t>
                      </a:r>
                    </a:p>
                    <a:p>
                      <a:pPr marL="365125" indent="-255588" algn="just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</a:pPr>
                      <a:r>
                        <a:rPr lang="ru-RU" sz="18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                              Карл Линней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365125" indent="-255588" algn="just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  <a:p>
                      <a:pPr marL="365125" indent="-255588" algn="just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Девятое поколение одной </a:t>
                      </a:r>
                    </a:p>
                    <a:p>
                      <a:pPr marL="365125" indent="-255588" algn="just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пары мух наполнило бы куб,</a:t>
                      </a:r>
                    </a:p>
                    <a:p>
                      <a:pPr marL="365125" indent="-255588" algn="just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сторона которого равна 140 км, </a:t>
                      </a:r>
                    </a:p>
                    <a:p>
                      <a:pPr marL="365125" indent="-255588" algn="just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или же составило бы нить, </a:t>
                      </a:r>
                    </a:p>
                    <a:p>
                      <a:pPr marL="365125" indent="-255588" algn="just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которой можно опоясать земной</a:t>
                      </a:r>
                    </a:p>
                    <a:p>
                      <a:pPr marL="365125" indent="-255588" algn="just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шар 40 млрд. раз.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1600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04800"/>
            <a:ext cx="2819400" cy="204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362200"/>
            <a:ext cx="44587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876800" y="457200"/>
          <a:ext cx="35814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</a:rPr>
                        <a:t>ТЛИ…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137554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</a:rPr>
              <a:t>…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953000" y="1397000"/>
          <a:ext cx="3581400" cy="492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</a:tblGrid>
              <a:tr h="4927600">
                <a:tc>
                  <a:txBody>
                    <a:bodyPr/>
                    <a:lstStyle/>
                    <a:p>
                      <a:pPr marL="365125" indent="-255588" algn="just">
                        <a:lnSpc>
                          <a:spcPct val="80000"/>
                        </a:lnSpc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</a:pPr>
                      <a:r>
                        <a:rPr lang="ru-RU" sz="2000" i="1" dirty="0" smtClean="0">
                          <a:solidFill>
                            <a:schemeClr val="bg1"/>
                          </a:solidFill>
                          <a:latin typeface="Lucida Sans Unicode" pitchFamily="34" charset="0"/>
                        </a:rPr>
                        <a:t> </a:t>
                      </a:r>
                    </a:p>
                    <a:p>
                      <a:pPr marL="365125" indent="-255588" algn="just">
                        <a:lnSpc>
                          <a:spcPct val="80000"/>
                        </a:lnSpc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</a:pPr>
                      <a:endParaRPr lang="ru-RU" sz="2000" i="1" dirty="0" smtClean="0">
                        <a:solidFill>
                          <a:schemeClr val="bg1"/>
                        </a:solidFill>
                        <a:latin typeface="Lucida Sans Unicode" pitchFamily="34" charset="0"/>
                      </a:endParaRPr>
                    </a:p>
                    <a:p>
                      <a:pPr marL="365125" indent="-255588" algn="just">
                        <a:lnSpc>
                          <a:spcPct val="80000"/>
                        </a:lnSpc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Всего за пять поколений, то</a:t>
                      </a:r>
                    </a:p>
                    <a:p>
                      <a:pPr marL="365125" indent="-255588" algn="just">
                        <a:lnSpc>
                          <a:spcPct val="80000"/>
                        </a:lnSpc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есть за 1 – 1,5 летних месяцев, </a:t>
                      </a:r>
                    </a:p>
                    <a:p>
                      <a:pPr marL="365125" indent="-255588" algn="just">
                        <a:lnSpc>
                          <a:spcPct val="80000"/>
                        </a:lnSpc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одна единственная тля может</a:t>
                      </a:r>
                    </a:p>
                    <a:p>
                      <a:pPr marL="365125" indent="-255588" algn="just">
                        <a:lnSpc>
                          <a:spcPct val="80000"/>
                        </a:lnSpc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оставить более 300 млн. </a:t>
                      </a:r>
                    </a:p>
                    <a:p>
                      <a:pPr marL="365125" indent="-255588" algn="just">
                        <a:lnSpc>
                          <a:spcPct val="80000"/>
                        </a:lnSpc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потомков, а за год её потомство </a:t>
                      </a:r>
                    </a:p>
                    <a:p>
                      <a:pPr marL="365125" indent="-255588" algn="just">
                        <a:lnSpc>
                          <a:spcPct val="80000"/>
                        </a:lnSpc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способно будет покрыть </a:t>
                      </a:r>
                    </a:p>
                    <a:p>
                      <a:pPr marL="365125" indent="-255588" algn="just">
                        <a:lnSpc>
                          <a:spcPct val="80000"/>
                        </a:lnSpc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поверхность земного шара слоем</a:t>
                      </a:r>
                    </a:p>
                    <a:p>
                      <a:pPr marL="365125" indent="-255588" algn="just">
                        <a:lnSpc>
                          <a:spcPct val="80000"/>
                        </a:lnSpc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толщиной почти в 1 метр.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124200" y="304800"/>
          <a:ext cx="57150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/>
              </a:tblGrid>
              <a:tr h="2133600">
                <a:tc>
                  <a:txBody>
                    <a:bodyPr/>
                    <a:lstStyle/>
                    <a:p>
                      <a:pPr>
                        <a:buFont typeface="Wingdings 3" pitchFamily="18" charset="2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 “Потомство одного одуванчика за 10 лет может   покрыть  пространство  в  15  раз больше суши земного шара”.</a:t>
                      </a:r>
                    </a:p>
                    <a:p>
                      <a:pPr>
                        <a:buFont typeface="Wingdings 3" pitchFamily="18" charset="2"/>
                        <a:buNone/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                                       К. А. Тимирязев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2819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438401"/>
            <a:ext cx="39052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886200"/>
            <a:ext cx="4267200" cy="2686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28600" y="4876800"/>
            <a:ext cx="388620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</a:rPr>
              <a:t> Сколько кв. км площади покроет всё потомство одной особи одуванчика  через 10 лет при условии, если он размножается  беспрепятственно по геометрической прогрессии?</a:t>
            </a: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latin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67200" y="2438400"/>
            <a:ext cx="45720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</a:rPr>
              <a:t>Одно растение одуванчика занимает на земле площадь 1 кв. метр  и даёт в год около 100 летучих семян.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5750"/>
            <a:ext cx="52197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562600" y="304800"/>
            <a:ext cx="3276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Потомство пары птиц величиной с воробья при продолжительности жизни в четыре года может покрыть весь земной шар за 35 лет.</a:t>
            </a:r>
            <a:endParaRPr lang="ru-RU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5000" y="457200"/>
            <a:ext cx="29718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Потомство пары птиц величиной с воробья при продолжительности жизни в четыре года может покрыть весь земной шар за 35 лет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4343400"/>
            <a:ext cx="5715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</a:rPr>
              <a:t>ВОРОБЬИ…</a:t>
            </a:r>
            <a:endParaRPr lang="ru-RU" sz="4800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yshkina"/>
          <p:cNvPicPr>
            <a:picLocks noChangeAspect="1" noChangeArrowheads="1"/>
          </p:cNvPicPr>
          <p:nvPr/>
        </p:nvPicPr>
        <p:blipFill>
          <a:blip r:embed="rId2"/>
          <a:srcRect b="14885"/>
          <a:stretch>
            <a:fillRect/>
          </a:stretch>
        </p:blipFill>
        <p:spPr bwMode="auto">
          <a:xfrm>
            <a:off x="468312" y="333374"/>
            <a:ext cx="1741487" cy="214080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4800" y="304800"/>
            <a:ext cx="84582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3" pitchFamily="18" charset="2"/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  <a:t>                                   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</a:rPr>
              <a:t>Прогрессии в литературе: </a:t>
            </a:r>
          </a:p>
          <a:p>
            <a:pPr>
              <a:buFont typeface="Wingdings 3" pitchFamily="18" charset="2"/>
              <a:buNone/>
            </a:pP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</a:rPr>
              <a:t>                                  строки из “Евгения Онегина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</a:rPr>
              <a:t>”.</a:t>
            </a:r>
          </a:p>
          <a:p>
            <a:pPr>
              <a:buFont typeface="Wingdings 3" pitchFamily="18" charset="2"/>
              <a:buNone/>
            </a:pPr>
            <a:endParaRPr lang="ru-RU" dirty="0" smtClean="0">
              <a:latin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ru-RU" sz="2000" dirty="0" smtClean="0">
                <a:latin typeface="Times New Roman" pitchFamily="18" charset="0"/>
              </a:rPr>
              <a:t>«…Не мог он ямба от хорея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Как мы не бились отличить…». 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</a:rPr>
              <a:t>Отличие ямба от хорея состоит в различных расположениях ударных слогов стиха.</a:t>
            </a:r>
          </a:p>
          <a:p>
            <a:pPr>
              <a:buFont typeface="Wingdings 3" pitchFamily="18" charset="2"/>
              <a:buNone/>
            </a:pPr>
            <a:r>
              <a:rPr lang="ru-RU" sz="2000" b="1" dirty="0" smtClean="0">
                <a:latin typeface="Times New Roman" pitchFamily="18" charset="0"/>
              </a:rPr>
              <a:t>Ямб </a:t>
            </a:r>
            <a:r>
              <a:rPr lang="ru-RU" sz="2000" dirty="0" smtClean="0">
                <a:latin typeface="Times New Roman" pitchFamily="18" charset="0"/>
              </a:rPr>
              <a:t>– это стихотворный размер с ударением на четных слогах 2; 4; 6; 8;…Номера ударных слогов образуют арифметическую прогрессию с первым членом 2 и разностью прогрессии 2.</a:t>
            </a:r>
            <a:endParaRPr lang="ru-RU" sz="2000" b="1" dirty="0" smtClean="0">
              <a:latin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ru-RU" sz="2000" b="1" dirty="0" smtClean="0">
                <a:latin typeface="Times New Roman" pitchFamily="18" charset="0"/>
              </a:rPr>
              <a:t>Хорей – </a:t>
            </a:r>
            <a:r>
              <a:rPr lang="ru-RU" sz="2000" dirty="0" smtClean="0">
                <a:latin typeface="Times New Roman" pitchFamily="18" charset="0"/>
              </a:rPr>
              <a:t>это стихотворный размер с ударением на нечетные слогах стиха. Номера ударных слогов образуют арифметическую прогрессию 1; 3; 5; 7;.. </a:t>
            </a:r>
            <a:endParaRPr lang="ru-RU" sz="2000" b="1" dirty="0" smtClean="0">
              <a:latin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ru-RU" sz="2000" b="1" dirty="0" smtClean="0">
                <a:latin typeface="Times New Roman" pitchFamily="18" charset="0"/>
              </a:rPr>
              <a:t>Примеры.</a:t>
            </a:r>
            <a:endParaRPr lang="ru-RU" sz="2000" b="1" i="1" dirty="0" smtClean="0">
              <a:latin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</a:rPr>
              <a:t>Ямб</a:t>
            </a:r>
            <a:r>
              <a:rPr lang="ru-RU" sz="2000" dirty="0" smtClean="0">
                <a:latin typeface="Times New Roman" pitchFamily="18" charset="0"/>
              </a:rPr>
              <a:t>. «Мой </a:t>
            </a:r>
            <a:r>
              <a:rPr lang="ru-RU" sz="2000" dirty="0" err="1" smtClean="0">
                <a:latin typeface="Times New Roman" pitchFamily="18" charset="0"/>
              </a:rPr>
              <a:t>д</a:t>
            </a:r>
            <a:r>
              <a:rPr lang="ru-RU" sz="2000" dirty="0" err="1" smtClean="0">
                <a:solidFill>
                  <a:srgbClr val="FF5050"/>
                </a:solidFill>
                <a:latin typeface="Times New Roman" pitchFamily="18" charset="0"/>
              </a:rPr>
              <a:t>Я</a:t>
            </a:r>
            <a:r>
              <a:rPr lang="ru-RU" sz="2000" dirty="0" err="1" smtClean="0">
                <a:latin typeface="Times New Roman" pitchFamily="18" charset="0"/>
              </a:rPr>
              <a:t>дя</a:t>
            </a:r>
            <a:r>
              <a:rPr lang="ru-RU" sz="2000" dirty="0" smtClean="0">
                <a:latin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</a:rPr>
              <a:t>с</a:t>
            </a:r>
            <a:r>
              <a:rPr lang="ru-RU" sz="2000" dirty="0" err="1" smtClean="0">
                <a:solidFill>
                  <a:srgbClr val="FF5050"/>
                </a:solidFill>
                <a:latin typeface="Times New Roman" pitchFamily="18" charset="0"/>
              </a:rPr>
              <a:t>А</a:t>
            </a:r>
            <a:r>
              <a:rPr lang="ru-RU" sz="2000" dirty="0" err="1" smtClean="0">
                <a:latin typeface="Times New Roman" pitchFamily="18" charset="0"/>
              </a:rPr>
              <a:t>мых</a:t>
            </a:r>
            <a:r>
              <a:rPr lang="ru-RU" sz="2000" dirty="0" smtClean="0">
                <a:latin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</a:rPr>
              <a:t>ч</a:t>
            </a:r>
            <a:r>
              <a:rPr lang="ru-RU" sz="2000" dirty="0" err="1" smtClean="0">
                <a:solidFill>
                  <a:srgbClr val="FF5050"/>
                </a:solidFill>
                <a:latin typeface="Times New Roman" pitchFamily="18" charset="0"/>
              </a:rPr>
              <a:t>Е</a:t>
            </a:r>
            <a:r>
              <a:rPr lang="ru-RU" sz="2000" dirty="0" err="1" smtClean="0">
                <a:latin typeface="Times New Roman" pitchFamily="18" charset="0"/>
              </a:rPr>
              <a:t>стных</a:t>
            </a:r>
            <a:r>
              <a:rPr lang="ru-RU" sz="2000" dirty="0" smtClean="0">
                <a:latin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</a:rPr>
              <a:t>пр</a:t>
            </a:r>
            <a:r>
              <a:rPr lang="ru-RU" sz="2000" dirty="0" err="1" smtClean="0">
                <a:solidFill>
                  <a:srgbClr val="FF5050"/>
                </a:solidFill>
                <a:latin typeface="Times New Roman" pitchFamily="18" charset="0"/>
              </a:rPr>
              <a:t>А</a:t>
            </a:r>
            <a:r>
              <a:rPr lang="ru-RU" sz="2000" dirty="0" err="1" smtClean="0">
                <a:latin typeface="Times New Roman" pitchFamily="18" charset="0"/>
              </a:rPr>
              <a:t>вил</a:t>
            </a:r>
            <a:r>
              <a:rPr lang="ru-RU" sz="2000" dirty="0" smtClean="0">
                <a:latin typeface="Times New Roman" pitchFamily="18" charset="0"/>
              </a:rPr>
              <a:t>…», прогрессия 2; 4; 6; 8;…</a:t>
            </a:r>
            <a:endParaRPr lang="ru-RU" sz="2000" b="1" i="1" dirty="0" smtClean="0">
              <a:latin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</a:rPr>
              <a:t>Хорей.</a:t>
            </a:r>
            <a:r>
              <a:rPr lang="ru-RU" sz="2000" b="1" dirty="0" smtClean="0">
                <a:latin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</a:rPr>
              <a:t>«</a:t>
            </a:r>
            <a:r>
              <a:rPr lang="ru-RU" sz="2000" dirty="0" smtClean="0">
                <a:solidFill>
                  <a:srgbClr val="FF5050"/>
                </a:solidFill>
                <a:latin typeface="Times New Roman" pitchFamily="18" charset="0"/>
              </a:rPr>
              <a:t>Я</a:t>
            </a:r>
            <a:r>
              <a:rPr lang="ru-RU" sz="2000" dirty="0" smtClean="0">
                <a:latin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</a:rPr>
              <a:t>проп</a:t>
            </a:r>
            <a:r>
              <a:rPr lang="ru-RU" sz="2000" dirty="0" err="1" smtClean="0">
                <a:solidFill>
                  <a:srgbClr val="FF5050"/>
                </a:solidFill>
                <a:latin typeface="Times New Roman" pitchFamily="18" charset="0"/>
              </a:rPr>
              <a:t>А</a:t>
            </a:r>
            <a:r>
              <a:rPr lang="ru-RU" sz="2000" dirty="0" err="1" smtClean="0">
                <a:latin typeface="Times New Roman" pitchFamily="18" charset="0"/>
              </a:rPr>
              <a:t>л</a:t>
            </a:r>
            <a:r>
              <a:rPr lang="ru-RU" sz="2000" dirty="0" smtClean="0">
                <a:latin typeface="Times New Roman" pitchFamily="18" charset="0"/>
              </a:rPr>
              <a:t>, как </a:t>
            </a:r>
            <a:r>
              <a:rPr lang="ru-RU" sz="2000" dirty="0" err="1" smtClean="0">
                <a:latin typeface="Times New Roman" pitchFamily="18" charset="0"/>
              </a:rPr>
              <a:t>зв</a:t>
            </a:r>
            <a:r>
              <a:rPr lang="ru-RU" sz="2000" dirty="0" err="1" smtClean="0">
                <a:solidFill>
                  <a:srgbClr val="FF5050"/>
                </a:solidFill>
                <a:latin typeface="Times New Roman" pitchFamily="18" charset="0"/>
              </a:rPr>
              <a:t>Е</a:t>
            </a:r>
            <a:r>
              <a:rPr lang="ru-RU" sz="2000" dirty="0" err="1" smtClean="0">
                <a:latin typeface="Times New Roman" pitchFamily="18" charset="0"/>
              </a:rPr>
              <a:t>рь</a:t>
            </a:r>
            <a:r>
              <a:rPr lang="ru-RU" sz="2000" dirty="0" smtClean="0">
                <a:latin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</a:rPr>
              <a:t>заг</a:t>
            </a:r>
            <a:r>
              <a:rPr lang="ru-RU" sz="2000" dirty="0" err="1" smtClean="0">
                <a:solidFill>
                  <a:srgbClr val="FF5050"/>
                </a:solidFill>
                <a:latin typeface="Times New Roman" pitchFamily="18" charset="0"/>
              </a:rPr>
              <a:t>О</a:t>
            </a:r>
            <a:r>
              <a:rPr lang="ru-RU" sz="2000" dirty="0" err="1" smtClean="0">
                <a:latin typeface="Times New Roman" pitchFamily="18" charset="0"/>
              </a:rPr>
              <a:t>не</a:t>
            </a:r>
            <a:r>
              <a:rPr lang="ru-RU" sz="2000" dirty="0" smtClean="0">
                <a:latin typeface="Times New Roman" pitchFamily="18" charset="0"/>
              </a:rPr>
              <a:t>»Б.Л.Пастернак, «</a:t>
            </a:r>
            <a:r>
              <a:rPr lang="ru-RU" sz="2000" dirty="0" err="1" smtClean="0">
                <a:latin typeface="Times New Roman" pitchFamily="18" charset="0"/>
              </a:rPr>
              <a:t>Б</a:t>
            </a:r>
            <a:r>
              <a:rPr lang="ru-RU" sz="2000" dirty="0" err="1" smtClean="0">
                <a:solidFill>
                  <a:srgbClr val="FF5050"/>
                </a:solidFill>
                <a:latin typeface="Times New Roman" pitchFamily="18" charset="0"/>
              </a:rPr>
              <a:t>У</a:t>
            </a:r>
            <a:r>
              <a:rPr lang="ru-RU" sz="2000" dirty="0" err="1" smtClean="0">
                <a:latin typeface="Times New Roman" pitchFamily="18" charset="0"/>
              </a:rPr>
              <a:t>ря</a:t>
            </a:r>
            <a:r>
              <a:rPr lang="ru-RU" sz="2000" dirty="0" smtClean="0">
                <a:latin typeface="Times New Roman" pitchFamily="18" charset="0"/>
              </a:rPr>
              <a:t>  </a:t>
            </a:r>
            <a:r>
              <a:rPr lang="ru-RU" sz="2000" dirty="0" err="1" smtClean="0">
                <a:latin typeface="Times New Roman" pitchFamily="18" charset="0"/>
              </a:rPr>
              <a:t>мгл</a:t>
            </a:r>
            <a:r>
              <a:rPr lang="ru-RU" sz="2000" dirty="0" err="1" smtClean="0">
                <a:solidFill>
                  <a:srgbClr val="FF5050"/>
                </a:solidFill>
                <a:latin typeface="Times New Roman" pitchFamily="18" charset="0"/>
              </a:rPr>
              <a:t>О</a:t>
            </a:r>
            <a:r>
              <a:rPr lang="ru-RU" sz="2000" dirty="0" err="1" smtClean="0">
                <a:latin typeface="Times New Roman" pitchFamily="18" charset="0"/>
              </a:rPr>
              <a:t>ю</a:t>
            </a:r>
            <a:r>
              <a:rPr lang="ru-RU" sz="2000" dirty="0" smtClean="0">
                <a:latin typeface="Times New Roman" pitchFamily="18" charset="0"/>
              </a:rPr>
              <a:t>  </a:t>
            </a:r>
            <a:r>
              <a:rPr lang="ru-RU" sz="2000" dirty="0" err="1" smtClean="0">
                <a:latin typeface="Times New Roman" pitchFamily="18" charset="0"/>
              </a:rPr>
              <a:t>н</a:t>
            </a:r>
            <a:r>
              <a:rPr lang="ru-RU" sz="2000" dirty="0" err="1" smtClean="0">
                <a:solidFill>
                  <a:srgbClr val="FF5050"/>
                </a:solidFill>
                <a:latin typeface="Times New Roman" pitchFamily="18" charset="0"/>
              </a:rPr>
              <a:t>Е</a:t>
            </a:r>
            <a:r>
              <a:rPr lang="ru-RU" sz="2000" dirty="0" err="1" smtClean="0">
                <a:latin typeface="Times New Roman" pitchFamily="18" charset="0"/>
              </a:rPr>
              <a:t>бо</a:t>
            </a:r>
            <a:r>
              <a:rPr lang="ru-RU" sz="2000" dirty="0" smtClean="0">
                <a:latin typeface="Times New Roman" pitchFamily="18" charset="0"/>
              </a:rPr>
              <a:t>  </a:t>
            </a:r>
            <a:r>
              <a:rPr lang="ru-RU" sz="2000" dirty="0" err="1" smtClean="0">
                <a:latin typeface="Times New Roman" pitchFamily="18" charset="0"/>
              </a:rPr>
              <a:t>кр</a:t>
            </a:r>
            <a:r>
              <a:rPr lang="ru-RU" sz="2000" dirty="0" err="1" smtClean="0">
                <a:solidFill>
                  <a:srgbClr val="FF5050"/>
                </a:solidFill>
                <a:latin typeface="Times New Roman" pitchFamily="18" charset="0"/>
              </a:rPr>
              <a:t>О</a:t>
            </a:r>
            <a:r>
              <a:rPr lang="ru-RU" sz="2000" dirty="0" err="1" smtClean="0">
                <a:latin typeface="Times New Roman" pitchFamily="18" charset="0"/>
              </a:rPr>
              <a:t>ет</a:t>
            </a:r>
            <a:r>
              <a:rPr lang="ru-RU" sz="2000" dirty="0" smtClean="0">
                <a:latin typeface="Times New Roman" pitchFamily="18" charset="0"/>
              </a:rPr>
              <a:t>» А.С. Пушкин,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</a:rPr>
              <a:t>прогрессия 1; 3; 5;7.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410200"/>
            <a:ext cx="8305800" cy="9906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Рефлексия</a:t>
            </a:r>
            <a:r>
              <a:rPr lang="ru-RU" sz="2000" dirty="0" smtClean="0"/>
              <a:t>– это способность человека взглянуть на себя со стороны, проанализировать свои действия и поступки..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457200"/>
            <a:ext cx="822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На уроке я работал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Своей работой на уроке 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Урок для меня показался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За урок 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Мое настроение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Материал урока мне был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Домашнее задание мне кажется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29200" y="457200"/>
            <a:ext cx="3276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активно / пассивно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доволен / не доволен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коротким / длинным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устал / устал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стало лучше / стало хуже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понятен / не понятен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полезен / бесполезен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интересен / скучен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легким / трудным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интересным / неинтересным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114800"/>
            <a:ext cx="1371600" cy="122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учат в школ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7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557338"/>
            <a:ext cx="4013200" cy="46815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5800" y="457200"/>
            <a:ext cx="7772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Урок окончен!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33800" y="4419600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Молодцы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838200"/>
            <a:ext cx="8183880" cy="4724400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7200" dirty="0" smtClean="0">
                <a:solidFill>
                  <a:srgbClr val="0070C0"/>
                </a:solidFill>
              </a:rPr>
              <a:t>Хочу...</a:t>
            </a:r>
            <a:br>
              <a:rPr lang="ru-RU" sz="7200" dirty="0" smtClean="0">
                <a:solidFill>
                  <a:srgbClr val="0070C0"/>
                </a:solidFill>
              </a:rPr>
            </a:br>
            <a:r>
              <a:rPr lang="ru-RU" sz="7200" dirty="0" smtClean="0">
                <a:solidFill>
                  <a:srgbClr val="0070C0"/>
                </a:solidFill>
              </a:rPr>
              <a:t>Могу...</a:t>
            </a:r>
            <a:br>
              <a:rPr lang="ru-RU" sz="7200" dirty="0" smtClean="0">
                <a:solidFill>
                  <a:srgbClr val="0070C0"/>
                </a:solidFill>
              </a:rPr>
            </a:br>
            <a:r>
              <a:rPr lang="ru-RU" sz="7200" dirty="0" smtClean="0">
                <a:solidFill>
                  <a:srgbClr val="0070C0"/>
                </a:solidFill>
              </a:rPr>
              <a:t>Умею...</a:t>
            </a:r>
            <a:br>
              <a:rPr lang="ru-RU" sz="7200" dirty="0" smtClean="0">
                <a:solidFill>
                  <a:srgbClr val="0070C0"/>
                </a:solidFill>
              </a:rPr>
            </a:br>
            <a:r>
              <a:rPr lang="ru-RU" sz="7200" dirty="0" smtClean="0">
                <a:solidFill>
                  <a:srgbClr val="0070C0"/>
                </a:solidFill>
              </a:rPr>
              <a:t>Делаю...</a:t>
            </a:r>
            <a:endParaRPr lang="ru-RU" sz="7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362200"/>
            <a:ext cx="8183880" cy="3505200"/>
          </a:xfrm>
        </p:spPr>
        <p:txBody>
          <a:bodyPr>
            <a:noAutofit/>
          </a:bodyPr>
          <a:lstStyle/>
          <a:p>
            <a:pPr marL="338138" indent="-338138">
              <a:spcBef>
                <a:spcPts val="8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Умение применять формулы…</a:t>
            </a:r>
            <a:b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Умение грамотно говорить …</a:t>
            </a:r>
            <a:b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Умение обобщать, систематизировать …</a:t>
            </a:r>
            <a:b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Умение логически мыслить …</a:t>
            </a:r>
            <a:b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Умение пересказывать …</a:t>
            </a:r>
            <a:b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Умение молчать …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401241"/>
            <a:ext cx="1676400" cy="196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1" y="459220"/>
            <a:ext cx="2057400" cy="189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0916" y="457200"/>
            <a:ext cx="2476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533400"/>
            <a:ext cx="8183880" cy="60960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u="sng" dirty="0" smtClean="0">
                <a:solidFill>
                  <a:srgbClr val="0070C0"/>
                </a:solidFill>
                <a:latin typeface="Arial" charset="0"/>
              </a:rPr>
              <a:t>Цели урока</a:t>
            </a:r>
            <a:r>
              <a:rPr lang="ru-RU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</a:t>
            </a:r>
            <a:endParaRPr lang="ru-RU" u="sng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1371600"/>
            <a:ext cx="8183880" cy="4673508"/>
          </a:xfrm>
        </p:spPr>
        <p:txBody>
          <a:bodyPr>
            <a:normAutofit/>
          </a:bodyPr>
          <a:lstStyle/>
          <a:p>
            <a:pPr marL="338138" indent="-338138">
              <a:spcBef>
                <a:spcPts val="600"/>
              </a:spcBef>
              <a:buClr>
                <a:srgbClr val="1ACE9F"/>
              </a:buClr>
              <a:buSzPct val="60000"/>
              <a:buFont typeface="Wingdings" charset="2"/>
              <a:buChar char="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Обобщить теоретические знания по теме; </a:t>
            </a:r>
          </a:p>
          <a:p>
            <a:pPr marL="338138" indent="-338138">
              <a:spcBef>
                <a:spcPts val="600"/>
              </a:spcBef>
              <a:buClrTx/>
              <a:buSzTx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    совершенствовать навыки нахождения </a:t>
            </a:r>
            <a:r>
              <a:rPr lang="ru-RU" sz="20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п-го</a:t>
            </a:r>
            <a:r>
              <a:rPr lang="ru-RU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 члена и суммы </a:t>
            </a:r>
            <a:r>
              <a:rPr lang="ru-RU" sz="20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п</a:t>
            </a:r>
            <a:r>
              <a:rPr lang="ru-RU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  первых членов арифметической и геометрической прогрессии с помощью формул;</a:t>
            </a:r>
          </a:p>
          <a:p>
            <a:pPr marL="338138" indent="-338138">
              <a:spcBef>
                <a:spcPts val="600"/>
              </a:spcBef>
              <a:buClrTx/>
              <a:buSzTx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ru-RU" sz="2000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</a:endParaRPr>
          </a:p>
          <a:p>
            <a:pPr marL="338138" indent="-338138">
              <a:spcBef>
                <a:spcPts val="600"/>
              </a:spcBef>
              <a:buClr>
                <a:srgbClr val="1ACE9F"/>
              </a:buClr>
              <a:buSzPct val="60000"/>
              <a:buFont typeface="Wingdings" charset="2"/>
              <a:buChar char="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Развивать познавательный интерес учащихся, учить их видеть связь между математикой и окружающей жизнью;</a:t>
            </a:r>
          </a:p>
          <a:p>
            <a:pPr marL="338138" indent="-338138">
              <a:spcBef>
                <a:spcPts val="600"/>
              </a:spcBef>
              <a:buClrTx/>
              <a:buSzTx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     развивать грамотную математическую речь;</a:t>
            </a:r>
          </a:p>
          <a:p>
            <a:pPr marL="338138" indent="-338138">
              <a:spcBef>
                <a:spcPts val="600"/>
              </a:spcBef>
              <a:buClrTx/>
              <a:buSzTx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ru-RU" sz="2000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</a:endParaRPr>
          </a:p>
          <a:p>
            <a:pPr marL="338138" indent="-338138">
              <a:spcBef>
                <a:spcPts val="600"/>
              </a:spcBef>
              <a:buClr>
                <a:srgbClr val="1ACE9F"/>
              </a:buClr>
              <a:buSzPct val="60000"/>
              <a:buFont typeface="Wingdings" charset="2"/>
              <a:buChar char="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Воспитывать волю и настойчивость для достижения конечных результатов;</a:t>
            </a:r>
          </a:p>
          <a:p>
            <a:pPr marL="338138" indent="-338138">
              <a:spcBef>
                <a:spcPts val="600"/>
              </a:spcBef>
              <a:buClrTx/>
              <a:buSzTx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   воспитывать уважительное отношение к одноклассникам.</a:t>
            </a:r>
            <a:endParaRPr lang="ru-RU" sz="2000" i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381000"/>
            <a:ext cx="3505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-128"/>
              </a:rPr>
              <a:t>Формула суммы 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-128"/>
              </a:rPr>
              <a:t>n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-128"/>
              </a:rPr>
              <a:t> первых членов арифметической прогрессии.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16764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-128"/>
              </a:rPr>
              <a:t>определение арифметической прогрессии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2895600"/>
            <a:ext cx="3505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-128"/>
              </a:rPr>
              <a:t>формула разности арифметической прогрессии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41910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-128"/>
              </a:rPr>
              <a:t>формула n-го члена арифметической прогрессии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3105150"/>
            <a:ext cx="4572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Gothic" charset="-128"/>
              </a:rPr>
              <a:t> </a:t>
            </a:r>
            <a:endParaRPr lang="ru-RU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000" y="5257800"/>
            <a:ext cx="3505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-128"/>
              </a:rPr>
              <a:t>формула n-го члена геометрической прогрессии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5867400" y="457200"/>
          <a:ext cx="1817688" cy="785813"/>
        </p:xfrm>
        <a:graphic>
          <a:graphicData uri="http://schemas.openxmlformats.org/presentationml/2006/ole">
            <p:oleObj spid="_x0000_s26626" name="Формула" r:id="rId3" imgW="672840" imgH="241200" progId="Equation.3">
              <p:embed/>
            </p:oleObj>
          </a:graphicData>
        </a:graphic>
      </p:graphicFrame>
      <p:graphicFrame>
        <p:nvGraphicFramePr>
          <p:cNvPr id="19468" name="Object 12"/>
          <p:cNvGraphicFramePr>
            <a:graphicFrameLocks noChangeAspect="1"/>
          </p:cNvGraphicFramePr>
          <p:nvPr/>
        </p:nvGraphicFramePr>
        <p:xfrm>
          <a:off x="5500688" y="1571625"/>
          <a:ext cx="2574925" cy="974725"/>
        </p:xfrm>
        <a:graphic>
          <a:graphicData uri="http://schemas.openxmlformats.org/presentationml/2006/ole">
            <p:oleObj spid="_x0000_s26627" name="Формула" r:id="rId4" imgW="952200" imgH="393480" progId="Equation.3">
              <p:embed/>
            </p:oleObj>
          </a:graphicData>
        </a:graphic>
      </p:graphicFrame>
      <p:graphicFrame>
        <p:nvGraphicFramePr>
          <p:cNvPr id="19466" name="Object 10"/>
          <p:cNvGraphicFramePr>
            <a:graphicFrameLocks noChangeAspect="1"/>
          </p:cNvGraphicFramePr>
          <p:nvPr/>
        </p:nvGraphicFramePr>
        <p:xfrm>
          <a:off x="5000625" y="2714625"/>
          <a:ext cx="3727450" cy="808038"/>
        </p:xfrm>
        <a:graphic>
          <a:graphicData uri="http://schemas.openxmlformats.org/presentationml/2006/ole">
            <p:oleObj spid="_x0000_s26628" name="Формула" r:id="rId5" imgW="1054080" imgH="228600" progId="Equation.3">
              <p:embed/>
            </p:oleObj>
          </a:graphicData>
        </a:graphic>
      </p:graphicFrame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5429250" y="3657600"/>
          <a:ext cx="2784475" cy="914400"/>
        </p:xfrm>
        <a:graphic>
          <a:graphicData uri="http://schemas.openxmlformats.org/presentationml/2006/ole">
            <p:oleObj spid="_x0000_s26629" name="Формула" r:id="rId6" imgW="787320" imgH="228600" progId="Equation.3">
              <p:embed/>
            </p:oleObj>
          </a:graphicData>
        </a:graphic>
      </p:graphicFrame>
      <p:graphicFrame>
        <p:nvGraphicFramePr>
          <p:cNvPr id="19469" name="Object 13"/>
          <p:cNvGraphicFramePr>
            <a:graphicFrameLocks noChangeAspect="1"/>
          </p:cNvGraphicFramePr>
          <p:nvPr/>
        </p:nvGraphicFramePr>
        <p:xfrm>
          <a:off x="5072063" y="5486400"/>
          <a:ext cx="3670300" cy="1066800"/>
        </p:xfrm>
        <a:graphic>
          <a:graphicData uri="http://schemas.openxmlformats.org/presentationml/2006/ole">
            <p:oleObj spid="_x0000_s26630" name="Формула" r:id="rId7" imgW="1358640" imgH="393480" progId="Equation.3">
              <p:embed/>
            </p:oleObj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5500688" y="4572000"/>
          <a:ext cx="2828925" cy="838200"/>
        </p:xfrm>
        <a:graphic>
          <a:graphicData uri="http://schemas.openxmlformats.org/presentationml/2006/ole">
            <p:oleObj spid="_x0000_s26631" name="Формула" r:id="rId8" imgW="799920" imgH="228600" progId="Equation.3">
              <p:embed/>
            </p:oleObj>
          </a:graphicData>
        </a:graphic>
      </p:graphicFrame>
      <p:cxnSp>
        <p:nvCxnSpPr>
          <p:cNvPr id="20" name="Прямая со стрелкой 19"/>
          <p:cNvCxnSpPr>
            <a:stCxn id="5" idx="3"/>
          </p:cNvCxnSpPr>
          <p:nvPr/>
        </p:nvCxnSpPr>
        <p:spPr>
          <a:xfrm>
            <a:off x="3886200" y="876300"/>
            <a:ext cx="1295400" cy="529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8" idx="3"/>
          </p:cNvCxnSpPr>
          <p:nvPr/>
        </p:nvCxnSpPr>
        <p:spPr>
          <a:xfrm flipV="1">
            <a:off x="3886200" y="3200400"/>
            <a:ext cx="11430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0" idx="3"/>
          </p:cNvCxnSpPr>
          <p:nvPr/>
        </p:nvCxnSpPr>
        <p:spPr>
          <a:xfrm flipV="1">
            <a:off x="3886200" y="1143000"/>
            <a:ext cx="2057400" cy="464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810000" y="3429000"/>
            <a:ext cx="1676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6" idx="3"/>
          </p:cNvCxnSpPr>
          <p:nvPr/>
        </p:nvCxnSpPr>
        <p:spPr>
          <a:xfrm>
            <a:off x="3886200" y="2133600"/>
            <a:ext cx="1676400" cy="289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2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2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9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304800"/>
            <a:ext cx="7772400" cy="533400"/>
          </a:xfrm>
        </p:spPr>
        <p:txBody>
          <a:bodyPr>
            <a:norm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Gothic" charset="-128"/>
              </a:rPr>
              <a:t>Устная   работа:</a:t>
            </a:r>
            <a:endParaRPr lang="ru-RU" sz="28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MS Gothic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838200"/>
            <a:ext cx="7772400" cy="5486400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MS Gothic" charset="-128"/>
              </a:rPr>
              <a:t>Является ли заданная последовательность арифметической или геометрической прогрессией?</a:t>
            </a:r>
          </a:p>
          <a:p>
            <a:pPr marL="550926" indent="-514350" algn="l">
              <a:buFont typeface="+mj-lt"/>
              <a:buAutoNum type="arabicPeriod"/>
            </a:pPr>
            <a:r>
              <a:rPr lang="ru-RU" sz="4000" i="1" dirty="0" smtClean="0">
                <a:solidFill>
                  <a:srgbClr val="161616"/>
                </a:solidFill>
                <a:latin typeface="Times New Roman" pitchFamily="18" charset="0"/>
              </a:rPr>
              <a:t>3; 6; 9; 12; …</a:t>
            </a:r>
          </a:p>
          <a:p>
            <a:pPr marL="550926" indent="-514350" algn="l">
              <a:buFont typeface="+mj-lt"/>
              <a:buAutoNum type="arabicPeriod"/>
            </a:pPr>
            <a:r>
              <a:rPr lang="ru-RU" sz="4000" i="1" dirty="0" smtClean="0">
                <a:solidFill>
                  <a:srgbClr val="161616"/>
                </a:solidFill>
                <a:latin typeface="Times New Roman" pitchFamily="18" charset="0"/>
              </a:rPr>
              <a:t>-1; -1; -1; …</a:t>
            </a:r>
          </a:p>
          <a:p>
            <a:pPr marL="550926" indent="-514350" algn="l">
              <a:buFont typeface="+mj-lt"/>
              <a:buAutoNum type="arabicPeriod"/>
            </a:pPr>
            <a:r>
              <a:rPr lang="ru-RU" sz="4000" i="1" dirty="0" smtClean="0">
                <a:solidFill>
                  <a:srgbClr val="161616"/>
                </a:solidFill>
                <a:latin typeface="Times New Roman" pitchFamily="18" charset="0"/>
              </a:rPr>
              <a:t>0; 13; 1; 14;  …</a:t>
            </a:r>
          </a:p>
          <a:p>
            <a:pPr marL="550926" indent="-514350" algn="l">
              <a:buFont typeface="+mj-lt"/>
              <a:buAutoNum type="arabicPeriod"/>
            </a:pPr>
            <a:r>
              <a:rPr lang="ru-RU" sz="4000" i="1" dirty="0" smtClean="0">
                <a:solidFill>
                  <a:srgbClr val="161616"/>
                </a:solidFill>
                <a:latin typeface="Times New Roman" pitchFamily="18" charset="0"/>
              </a:rPr>
              <a:t>    = 3п – 2;</a:t>
            </a:r>
            <a:endParaRPr lang="ru-RU" sz="4000" dirty="0" smtClean="0"/>
          </a:p>
          <a:p>
            <a:pPr marL="550926" indent="-514350" algn="l">
              <a:buFont typeface="+mj-lt"/>
              <a:buAutoNum type="arabicPeriod"/>
            </a:pPr>
            <a:r>
              <a:rPr lang="ru-RU" sz="4000" i="1" dirty="0" smtClean="0">
                <a:solidFill>
                  <a:srgbClr val="161616"/>
                </a:solidFill>
                <a:latin typeface="Times New Roman" pitchFamily="18" charset="0"/>
              </a:rPr>
              <a:t>   = 25 +      ;</a:t>
            </a:r>
            <a:endParaRPr lang="ru-RU" sz="4000" dirty="0" smtClean="0"/>
          </a:p>
          <a:p>
            <a:pPr marL="550926" indent="-514350" algn="l">
              <a:buFont typeface="+mj-lt"/>
              <a:buAutoNum type="arabicPeriod"/>
            </a:pPr>
            <a:r>
              <a:rPr lang="ru-RU" sz="4000" i="1" dirty="0" smtClean="0">
                <a:solidFill>
                  <a:srgbClr val="161616"/>
                </a:solidFill>
                <a:latin typeface="Times New Roman" pitchFamily="18" charset="0"/>
              </a:rPr>
              <a:t>-3; -1; 1; 3; …</a:t>
            </a:r>
          </a:p>
          <a:p>
            <a:pPr marL="550926" indent="-514350" algn="l">
              <a:buFont typeface="+mj-lt"/>
              <a:buAutoNum type="arabicPeriod"/>
            </a:pPr>
            <a:endParaRPr lang="ru-RU" sz="2600" i="1" dirty="0">
              <a:solidFill>
                <a:srgbClr val="161616"/>
              </a:solidFill>
              <a:latin typeface="Times New Roman" pitchFamily="18" charset="0"/>
            </a:endParaRPr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1447800" y="3810000"/>
          <a:ext cx="457200" cy="605790"/>
        </p:xfrm>
        <a:graphic>
          <a:graphicData uri="http://schemas.openxmlformats.org/presentationml/2006/ole">
            <p:oleObj spid="_x0000_s4098" name="Формула" r:id="rId3" imgW="177480" imgH="228600" progId="Equation.3">
              <p:embed/>
            </p:oleObj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1295400" y="4343400"/>
          <a:ext cx="533400" cy="641935"/>
        </p:xfrm>
        <a:graphic>
          <a:graphicData uri="http://schemas.openxmlformats.org/presentationml/2006/ole">
            <p:oleObj spid="_x0000_s4099" name="Формула" r:id="rId4" imgW="177480" imgH="228600" progId="Equation.3">
              <p:embed/>
            </p:oleObj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3276600" y="4321428"/>
          <a:ext cx="533400" cy="610302"/>
        </p:xfrm>
        <a:graphic>
          <a:graphicData uri="http://schemas.openxmlformats.org/presentationml/2006/ole">
            <p:oleObj spid="_x0000_s4100" name="Формула" r:id="rId5" imgW="177480" imgH="203040" progId="Equation.3">
              <p:embed/>
            </p:oleObj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4572000"/>
            <a:ext cx="1905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400" y="609600"/>
            <a:ext cx="8077200" cy="44627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38138" indent="-338138">
              <a:spcBef>
                <a:spcPts val="800"/>
              </a:spcBef>
              <a:buClr>
                <a:srgbClr val="003399"/>
              </a:buClr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sz="4400" dirty="0" smtClean="0">
                <a:solidFill>
                  <a:srgbClr val="463416"/>
                </a:solidFill>
                <a:latin typeface="Arial" charset="0"/>
              </a:rPr>
              <a:t> Выразите через  а</a:t>
            </a:r>
            <a:r>
              <a:rPr lang="ru-RU" sz="2400" dirty="0" smtClean="0">
                <a:solidFill>
                  <a:srgbClr val="463416"/>
                </a:solidFill>
                <a:latin typeface="Arial" charset="0"/>
              </a:rPr>
              <a:t>1</a:t>
            </a:r>
            <a:r>
              <a:rPr lang="ru-RU" sz="4400" dirty="0" smtClean="0">
                <a:solidFill>
                  <a:srgbClr val="463416"/>
                </a:solidFill>
                <a:latin typeface="Arial" charset="0"/>
              </a:rPr>
              <a:t>   и  </a:t>
            </a:r>
            <a:r>
              <a:rPr lang="en-US" sz="4400" dirty="0" smtClean="0">
                <a:solidFill>
                  <a:srgbClr val="463416"/>
                </a:solidFill>
                <a:latin typeface="Arial" charset="0"/>
              </a:rPr>
              <a:t>d</a:t>
            </a:r>
            <a:r>
              <a:rPr lang="ru-RU" sz="4400" dirty="0" smtClean="0">
                <a:solidFill>
                  <a:srgbClr val="463416"/>
                </a:solidFill>
                <a:latin typeface="Arial" charset="0"/>
              </a:rPr>
              <a:t> :</a:t>
            </a:r>
            <a:r>
              <a:rPr lang="en-US" sz="4400" dirty="0" smtClean="0">
                <a:solidFill>
                  <a:srgbClr val="463416"/>
                </a:solidFill>
                <a:latin typeface="Arial" charset="0"/>
              </a:rPr>
              <a:t> </a:t>
            </a:r>
            <a:r>
              <a:rPr lang="ru-RU" sz="4400" dirty="0" smtClean="0">
                <a:solidFill>
                  <a:srgbClr val="463416"/>
                </a:solidFill>
                <a:latin typeface="Arial" charset="0"/>
              </a:rPr>
              <a:t>а</a:t>
            </a:r>
            <a:r>
              <a:rPr lang="ru-RU" sz="2000" dirty="0" smtClean="0">
                <a:solidFill>
                  <a:srgbClr val="463416"/>
                </a:solidFill>
                <a:latin typeface="Arial" charset="0"/>
              </a:rPr>
              <a:t>8</a:t>
            </a:r>
            <a:r>
              <a:rPr lang="ru-RU" sz="4400" dirty="0" smtClean="0">
                <a:solidFill>
                  <a:srgbClr val="463416"/>
                </a:solidFill>
                <a:latin typeface="Arial" charset="0"/>
              </a:rPr>
              <a:t>, а</a:t>
            </a:r>
            <a:r>
              <a:rPr lang="ru-RU" sz="2000" dirty="0" smtClean="0">
                <a:solidFill>
                  <a:srgbClr val="463416"/>
                </a:solidFill>
                <a:latin typeface="Arial" charset="0"/>
              </a:rPr>
              <a:t>33</a:t>
            </a:r>
            <a:r>
              <a:rPr lang="ru-RU" sz="4400" dirty="0" smtClean="0">
                <a:solidFill>
                  <a:srgbClr val="463416"/>
                </a:solidFill>
                <a:latin typeface="Arial" charset="0"/>
              </a:rPr>
              <a:t> , а</a:t>
            </a:r>
            <a:r>
              <a:rPr lang="ru-RU" sz="2000" dirty="0" smtClean="0">
                <a:solidFill>
                  <a:srgbClr val="463416"/>
                </a:solidFill>
                <a:latin typeface="Arial" charset="0"/>
              </a:rPr>
              <a:t>100</a:t>
            </a:r>
            <a:r>
              <a:rPr lang="ru-RU" sz="4400" dirty="0" smtClean="0">
                <a:solidFill>
                  <a:srgbClr val="463416"/>
                </a:solidFill>
                <a:latin typeface="Arial" charset="0"/>
              </a:rPr>
              <a:t>   </a:t>
            </a:r>
          </a:p>
          <a:p>
            <a:pPr marL="338138" indent="-338138">
              <a:spcBef>
                <a:spcPts val="800"/>
              </a:spcBef>
              <a:buClr>
                <a:srgbClr val="003399"/>
              </a:buClr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sz="4400" dirty="0" smtClean="0">
                <a:solidFill>
                  <a:srgbClr val="463416"/>
                </a:solidFill>
                <a:latin typeface="Arial" charset="0"/>
              </a:rPr>
              <a:t> Найдите   а</a:t>
            </a:r>
            <a:r>
              <a:rPr lang="ru-RU" sz="2000" dirty="0" smtClean="0">
                <a:solidFill>
                  <a:srgbClr val="463416"/>
                </a:solidFill>
                <a:latin typeface="Arial" charset="0"/>
              </a:rPr>
              <a:t>5</a:t>
            </a:r>
            <a:r>
              <a:rPr lang="ru-RU" sz="4400" dirty="0" smtClean="0">
                <a:solidFill>
                  <a:srgbClr val="463416"/>
                </a:solidFill>
                <a:latin typeface="Arial" charset="0"/>
              </a:rPr>
              <a:t>  , если   а</a:t>
            </a:r>
            <a:r>
              <a:rPr lang="ru-RU" sz="2000" dirty="0" smtClean="0">
                <a:solidFill>
                  <a:srgbClr val="463416"/>
                </a:solidFill>
                <a:latin typeface="Arial" charset="0"/>
              </a:rPr>
              <a:t>1</a:t>
            </a:r>
            <a:r>
              <a:rPr lang="ru-RU" sz="4400" dirty="0" smtClean="0">
                <a:solidFill>
                  <a:srgbClr val="463416"/>
                </a:solidFill>
                <a:latin typeface="Arial" charset="0"/>
              </a:rPr>
              <a:t> = 4,     </a:t>
            </a:r>
            <a:r>
              <a:rPr lang="en-US" sz="4400" dirty="0" smtClean="0">
                <a:solidFill>
                  <a:srgbClr val="463416"/>
                </a:solidFill>
                <a:latin typeface="Arial" charset="0"/>
              </a:rPr>
              <a:t>d </a:t>
            </a:r>
            <a:r>
              <a:rPr lang="ru-RU" sz="4400" dirty="0" smtClean="0">
                <a:solidFill>
                  <a:srgbClr val="463416"/>
                </a:solidFill>
                <a:latin typeface="Arial" charset="0"/>
              </a:rPr>
              <a:t>=7.</a:t>
            </a:r>
          </a:p>
          <a:p>
            <a:pPr marL="338138" indent="-338138">
              <a:spcBef>
                <a:spcPts val="800"/>
              </a:spcBef>
              <a:buClr>
                <a:srgbClr val="003399"/>
              </a:buClr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sz="4400" dirty="0" smtClean="0">
                <a:solidFill>
                  <a:srgbClr val="463416"/>
                </a:solidFill>
                <a:latin typeface="Arial" charset="0"/>
              </a:rPr>
              <a:t>Найдите   а</a:t>
            </a:r>
            <a:r>
              <a:rPr lang="ru-RU" sz="2000" dirty="0" smtClean="0">
                <a:solidFill>
                  <a:srgbClr val="463416"/>
                </a:solidFill>
                <a:latin typeface="Arial" charset="0"/>
              </a:rPr>
              <a:t>3</a:t>
            </a:r>
            <a:r>
              <a:rPr lang="ru-RU" sz="4400" dirty="0" smtClean="0">
                <a:solidFill>
                  <a:srgbClr val="463416"/>
                </a:solidFill>
                <a:latin typeface="Arial" charset="0"/>
              </a:rPr>
              <a:t>   , если   а</a:t>
            </a:r>
            <a:r>
              <a:rPr lang="ru-RU" sz="2000" dirty="0" smtClean="0">
                <a:solidFill>
                  <a:srgbClr val="463416"/>
                </a:solidFill>
                <a:latin typeface="Arial" charset="0"/>
              </a:rPr>
              <a:t>1</a:t>
            </a:r>
            <a:r>
              <a:rPr lang="ru-RU" sz="4400" dirty="0" smtClean="0">
                <a:solidFill>
                  <a:srgbClr val="463416"/>
                </a:solidFill>
                <a:latin typeface="Arial" charset="0"/>
              </a:rPr>
              <a:t> = 20,   </a:t>
            </a:r>
            <a:r>
              <a:rPr lang="ru-RU" sz="4400" dirty="0" err="1" smtClean="0">
                <a:solidFill>
                  <a:srgbClr val="463416"/>
                </a:solidFill>
                <a:latin typeface="Arial" charset="0"/>
              </a:rPr>
              <a:t>q</a:t>
            </a:r>
            <a:r>
              <a:rPr lang="ru-RU" sz="4400" dirty="0" smtClean="0">
                <a:solidFill>
                  <a:srgbClr val="463416"/>
                </a:solidFill>
                <a:latin typeface="Arial" charset="0"/>
              </a:rPr>
              <a:t>  = 3.</a:t>
            </a:r>
            <a:endParaRPr lang="ru-RU" sz="4400" dirty="0">
              <a:solidFill>
                <a:srgbClr val="46341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93" name="Rectangle 161"/>
          <p:cNvSpPr>
            <a:spLocks noGrp="1"/>
          </p:cNvSpPr>
          <p:nvPr>
            <p:ph type="title" idx="4294967295"/>
          </p:nvPr>
        </p:nvSpPr>
        <p:spPr bwMode="auto">
          <a:xfrm>
            <a:off x="457200" y="5410200"/>
            <a:ext cx="8183563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400" smtClean="0">
                <a:effectLst/>
              </a:rPr>
              <a:t>Решение с помощью электронной таблицы:</a:t>
            </a:r>
            <a:br>
              <a:rPr lang="ru-RU" sz="2400" smtClean="0">
                <a:effectLst/>
              </a:rPr>
            </a:br>
            <a:r>
              <a:rPr lang="ru-RU" sz="2800" b="0" smtClean="0">
                <a:solidFill>
                  <a:srgbClr val="0E0458"/>
                </a:solidFill>
                <a:effectLst/>
              </a:rPr>
              <a:t>Найдите   а5, если   а1 = 4,     </a:t>
            </a:r>
            <a:r>
              <a:rPr lang="en-US" sz="2800" b="0" smtClean="0">
                <a:solidFill>
                  <a:srgbClr val="0E0458"/>
                </a:solidFill>
                <a:effectLst/>
              </a:rPr>
              <a:t>d </a:t>
            </a:r>
            <a:r>
              <a:rPr lang="ru-RU" sz="2800" b="0" smtClean="0">
                <a:solidFill>
                  <a:srgbClr val="0E0458"/>
                </a:solidFill>
                <a:effectLst/>
              </a:rPr>
              <a:t>=7.</a:t>
            </a:r>
            <a:br>
              <a:rPr lang="ru-RU" sz="2800" b="0" smtClean="0">
                <a:solidFill>
                  <a:srgbClr val="0E0458"/>
                </a:solidFill>
                <a:effectLst/>
              </a:rPr>
            </a:br>
            <a:endParaRPr lang="ru-RU" sz="2800" b="0" smtClean="0">
              <a:solidFill>
                <a:srgbClr val="0E0458"/>
              </a:solidFill>
              <a:effectLst/>
            </a:endParaRPr>
          </a:p>
        </p:txBody>
      </p:sp>
      <p:sp>
        <p:nvSpPr>
          <p:cNvPr id="44152" name="Rectangle 120"/>
          <p:cNvSpPr>
            <a:spLocks noChangeArrowheads="1"/>
          </p:cNvSpPr>
          <p:nvPr/>
        </p:nvSpPr>
        <p:spPr bwMode="auto">
          <a:xfrm>
            <a:off x="1462088" y="4019550"/>
            <a:ext cx="158591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44151" name="Rectangle 119"/>
          <p:cNvSpPr>
            <a:spLocks noChangeArrowheads="1"/>
          </p:cNvSpPr>
          <p:nvPr/>
        </p:nvSpPr>
        <p:spPr bwMode="auto">
          <a:xfrm>
            <a:off x="503238" y="4019550"/>
            <a:ext cx="9588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400">
                <a:latin typeface="Verdana" pitchFamily="34" charset="0"/>
              </a:rPr>
              <a:t>5</a:t>
            </a:r>
            <a:endParaRPr lang="ru-RU" sz="2400">
              <a:latin typeface="Verdana" pitchFamily="34" charset="0"/>
            </a:endParaRPr>
          </a:p>
        </p:txBody>
      </p:sp>
      <p:sp>
        <p:nvSpPr>
          <p:cNvPr id="44150" name="Rectangle 118"/>
          <p:cNvSpPr>
            <a:spLocks noChangeArrowheads="1"/>
          </p:cNvSpPr>
          <p:nvPr/>
        </p:nvSpPr>
        <p:spPr bwMode="auto">
          <a:xfrm>
            <a:off x="1462088" y="3321050"/>
            <a:ext cx="158591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44149" name="Rectangle 117"/>
          <p:cNvSpPr>
            <a:spLocks noChangeArrowheads="1"/>
          </p:cNvSpPr>
          <p:nvPr/>
        </p:nvSpPr>
        <p:spPr bwMode="auto">
          <a:xfrm>
            <a:off x="503238" y="3321050"/>
            <a:ext cx="9588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400">
                <a:latin typeface="Verdana" pitchFamily="34" charset="0"/>
              </a:rPr>
              <a:t>4</a:t>
            </a:r>
            <a:endParaRPr lang="ru-RU" sz="2400">
              <a:latin typeface="Verdana" pitchFamily="34" charset="0"/>
            </a:endParaRPr>
          </a:p>
        </p:txBody>
      </p:sp>
      <p:sp>
        <p:nvSpPr>
          <p:cNvPr id="44148" name="Rectangle 116"/>
          <p:cNvSpPr>
            <a:spLocks noChangeArrowheads="1"/>
          </p:cNvSpPr>
          <p:nvPr/>
        </p:nvSpPr>
        <p:spPr bwMode="auto">
          <a:xfrm>
            <a:off x="1447800" y="2590800"/>
            <a:ext cx="1585913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44147" name="Rectangle 115"/>
          <p:cNvSpPr>
            <a:spLocks noChangeArrowheads="1"/>
          </p:cNvSpPr>
          <p:nvPr/>
        </p:nvSpPr>
        <p:spPr bwMode="auto">
          <a:xfrm>
            <a:off x="503238" y="2620963"/>
            <a:ext cx="95885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400">
                <a:latin typeface="Verdana" pitchFamily="34" charset="0"/>
              </a:rPr>
              <a:t>3</a:t>
            </a:r>
            <a:endParaRPr lang="ru-RU" sz="2400">
              <a:latin typeface="Verdana" pitchFamily="34" charset="0"/>
            </a:endParaRPr>
          </a:p>
        </p:txBody>
      </p:sp>
      <p:sp>
        <p:nvSpPr>
          <p:cNvPr id="44146" name="Rectangle 114"/>
          <p:cNvSpPr>
            <a:spLocks noChangeArrowheads="1"/>
          </p:cNvSpPr>
          <p:nvPr/>
        </p:nvSpPr>
        <p:spPr bwMode="auto">
          <a:xfrm>
            <a:off x="1462088" y="1927225"/>
            <a:ext cx="1585912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400">
                <a:latin typeface="Verdana" pitchFamily="34" charset="0"/>
              </a:rPr>
              <a:t>=A1+7</a:t>
            </a:r>
            <a:endParaRPr lang="ru-RU" sz="2400">
              <a:latin typeface="Verdana" pitchFamily="34" charset="0"/>
            </a:endParaRPr>
          </a:p>
        </p:txBody>
      </p:sp>
      <p:sp>
        <p:nvSpPr>
          <p:cNvPr id="44145" name="Rectangle 113"/>
          <p:cNvSpPr>
            <a:spLocks noChangeArrowheads="1"/>
          </p:cNvSpPr>
          <p:nvPr/>
        </p:nvSpPr>
        <p:spPr bwMode="auto">
          <a:xfrm>
            <a:off x="503238" y="1927225"/>
            <a:ext cx="95885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400">
                <a:latin typeface="Verdana" pitchFamily="34" charset="0"/>
              </a:rPr>
              <a:t>2</a:t>
            </a:r>
            <a:endParaRPr lang="ru-RU" sz="2400">
              <a:latin typeface="Verdana" pitchFamily="34" charset="0"/>
            </a:endParaRPr>
          </a:p>
        </p:txBody>
      </p:sp>
      <p:sp>
        <p:nvSpPr>
          <p:cNvPr id="44144" name="Rectangle 112"/>
          <p:cNvSpPr>
            <a:spLocks noChangeArrowheads="1"/>
          </p:cNvSpPr>
          <p:nvPr/>
        </p:nvSpPr>
        <p:spPr bwMode="auto">
          <a:xfrm>
            <a:off x="1462088" y="1228725"/>
            <a:ext cx="158591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400">
                <a:latin typeface="Verdana" pitchFamily="34" charset="0"/>
              </a:rPr>
              <a:t>4</a:t>
            </a:r>
            <a:endParaRPr lang="ru-RU" sz="2400">
              <a:latin typeface="Verdana" pitchFamily="34" charset="0"/>
            </a:endParaRPr>
          </a:p>
        </p:txBody>
      </p:sp>
      <p:sp>
        <p:nvSpPr>
          <p:cNvPr id="44143" name="Rectangle 111"/>
          <p:cNvSpPr>
            <a:spLocks noChangeArrowheads="1"/>
          </p:cNvSpPr>
          <p:nvPr/>
        </p:nvSpPr>
        <p:spPr bwMode="auto">
          <a:xfrm>
            <a:off x="503238" y="1228725"/>
            <a:ext cx="9588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400">
                <a:latin typeface="Verdana" pitchFamily="34" charset="0"/>
              </a:rPr>
              <a:t>1</a:t>
            </a:r>
            <a:endParaRPr lang="ru-RU" sz="2400">
              <a:latin typeface="Verdana" pitchFamily="34" charset="0"/>
            </a:endParaRPr>
          </a:p>
        </p:txBody>
      </p:sp>
      <p:sp>
        <p:nvSpPr>
          <p:cNvPr id="44142" name="Rectangle 110"/>
          <p:cNvSpPr>
            <a:spLocks noChangeArrowheads="1"/>
          </p:cNvSpPr>
          <p:nvPr/>
        </p:nvSpPr>
        <p:spPr bwMode="auto">
          <a:xfrm>
            <a:off x="1462088" y="530225"/>
            <a:ext cx="158591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400">
                <a:latin typeface="Verdana" pitchFamily="34" charset="0"/>
              </a:rPr>
              <a:t>A</a:t>
            </a:r>
            <a:endParaRPr lang="ru-RU" sz="2400">
              <a:latin typeface="Verdana" pitchFamily="34" charset="0"/>
            </a:endParaRPr>
          </a:p>
        </p:txBody>
      </p:sp>
      <p:sp>
        <p:nvSpPr>
          <p:cNvPr id="44141" name="Rectangle 109"/>
          <p:cNvSpPr>
            <a:spLocks noChangeArrowheads="1"/>
          </p:cNvSpPr>
          <p:nvPr/>
        </p:nvSpPr>
        <p:spPr bwMode="auto">
          <a:xfrm>
            <a:off x="503238" y="530225"/>
            <a:ext cx="9588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44153" name="Line 121"/>
          <p:cNvSpPr>
            <a:spLocks noChangeShapeType="1"/>
          </p:cNvSpPr>
          <p:nvPr/>
        </p:nvSpPr>
        <p:spPr bwMode="auto">
          <a:xfrm>
            <a:off x="503238" y="530225"/>
            <a:ext cx="2544762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154" name="Line 122"/>
          <p:cNvSpPr>
            <a:spLocks noChangeShapeType="1"/>
          </p:cNvSpPr>
          <p:nvPr/>
        </p:nvSpPr>
        <p:spPr bwMode="auto">
          <a:xfrm>
            <a:off x="503238" y="1228725"/>
            <a:ext cx="2544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155" name="Line 123"/>
          <p:cNvSpPr>
            <a:spLocks noChangeShapeType="1"/>
          </p:cNvSpPr>
          <p:nvPr/>
        </p:nvSpPr>
        <p:spPr bwMode="auto">
          <a:xfrm>
            <a:off x="503238" y="1927225"/>
            <a:ext cx="2544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156" name="Line 124"/>
          <p:cNvSpPr>
            <a:spLocks noChangeShapeType="1"/>
          </p:cNvSpPr>
          <p:nvPr/>
        </p:nvSpPr>
        <p:spPr bwMode="auto">
          <a:xfrm>
            <a:off x="503238" y="2620963"/>
            <a:ext cx="2544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157" name="Line 125"/>
          <p:cNvSpPr>
            <a:spLocks noChangeShapeType="1"/>
          </p:cNvSpPr>
          <p:nvPr/>
        </p:nvSpPr>
        <p:spPr bwMode="auto">
          <a:xfrm>
            <a:off x="503238" y="3321050"/>
            <a:ext cx="2544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158" name="Line 126"/>
          <p:cNvSpPr>
            <a:spLocks noChangeShapeType="1"/>
          </p:cNvSpPr>
          <p:nvPr/>
        </p:nvSpPr>
        <p:spPr bwMode="auto">
          <a:xfrm>
            <a:off x="503238" y="4019550"/>
            <a:ext cx="2544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159" name="Line 127"/>
          <p:cNvSpPr>
            <a:spLocks noChangeShapeType="1"/>
          </p:cNvSpPr>
          <p:nvPr/>
        </p:nvSpPr>
        <p:spPr bwMode="auto">
          <a:xfrm>
            <a:off x="503238" y="4718050"/>
            <a:ext cx="2544762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160" name="Line 128"/>
          <p:cNvSpPr>
            <a:spLocks noChangeShapeType="1"/>
          </p:cNvSpPr>
          <p:nvPr/>
        </p:nvSpPr>
        <p:spPr bwMode="auto">
          <a:xfrm>
            <a:off x="503238" y="530225"/>
            <a:ext cx="0" cy="41878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161" name="Line 129"/>
          <p:cNvSpPr>
            <a:spLocks noChangeShapeType="1"/>
          </p:cNvSpPr>
          <p:nvPr/>
        </p:nvSpPr>
        <p:spPr bwMode="auto">
          <a:xfrm>
            <a:off x="1462088" y="530225"/>
            <a:ext cx="0" cy="4187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162" name="Line 130"/>
          <p:cNvSpPr>
            <a:spLocks noChangeShapeType="1"/>
          </p:cNvSpPr>
          <p:nvPr/>
        </p:nvSpPr>
        <p:spPr bwMode="auto">
          <a:xfrm>
            <a:off x="3048000" y="530225"/>
            <a:ext cx="0" cy="41878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167" name="Oval 135"/>
          <p:cNvSpPr>
            <a:spLocks noChangeArrowheads="1"/>
          </p:cNvSpPr>
          <p:nvPr/>
        </p:nvSpPr>
        <p:spPr bwMode="auto">
          <a:xfrm>
            <a:off x="2895600" y="2514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168" name="Line 136"/>
          <p:cNvSpPr>
            <a:spLocks noChangeShapeType="1"/>
          </p:cNvSpPr>
          <p:nvPr/>
        </p:nvSpPr>
        <p:spPr bwMode="auto">
          <a:xfrm>
            <a:off x="3048000" y="2667000"/>
            <a:ext cx="0" cy="2057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169" name="AutoShape 137"/>
          <p:cNvSpPr>
            <a:spLocks noChangeArrowheads="1"/>
          </p:cNvSpPr>
          <p:nvPr/>
        </p:nvSpPr>
        <p:spPr bwMode="auto">
          <a:xfrm>
            <a:off x="3581400" y="2971800"/>
            <a:ext cx="1295400" cy="533400"/>
          </a:xfrm>
          <a:prstGeom prst="rightArrow">
            <a:avLst>
              <a:gd name="adj1" fmla="val 50000"/>
              <a:gd name="adj2" fmla="val 607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4196" name="Group 164"/>
          <p:cNvGraphicFramePr>
            <a:graphicFrameLocks noGrp="1"/>
          </p:cNvGraphicFramePr>
          <p:nvPr>
            <p:ph sz="half" idx="4294967295"/>
          </p:nvPr>
        </p:nvGraphicFramePr>
        <p:xfrm>
          <a:off x="5715000" y="609600"/>
          <a:ext cx="2236788" cy="4187826"/>
        </p:xfrm>
        <a:graphic>
          <a:graphicData uri="http://schemas.openxmlformats.org/drawingml/2006/table">
            <a:tbl>
              <a:tblPr/>
              <a:tblGrid>
                <a:gridCol w="958850"/>
                <a:gridCol w="1277938"/>
              </a:tblGrid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4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4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4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4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4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4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4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67" grpId="0" animBg="1"/>
      <p:bldP spid="44168" grpId="0" animBg="1"/>
      <p:bldP spid="4416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706</TotalTime>
  <Words>877</Words>
  <PresentationFormat>Экран (4:3)</PresentationFormat>
  <Paragraphs>214</Paragraphs>
  <Slides>28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Аспект</vt:lpstr>
      <vt:lpstr>Формула</vt:lpstr>
      <vt:lpstr>Учитель математики: Голиченко Г.Н. Учитель информатики: Мазурек В.В. </vt:lpstr>
      <vt:lpstr>Арифметическая и геометрическая прогрессии</vt:lpstr>
      <vt:lpstr>Хочу... Могу... Умею... Делаю...</vt:lpstr>
      <vt:lpstr>  Умение применять формулы… Умение грамотно говорить … Умение обобщать, систематизировать … Умение логически мыслить … Умение пересказывать … Умение молчать …</vt:lpstr>
      <vt:lpstr>Цели урока:</vt:lpstr>
      <vt:lpstr>Слайд 6</vt:lpstr>
      <vt:lpstr>Устная   работа:</vt:lpstr>
      <vt:lpstr>Слайд 8</vt:lpstr>
      <vt:lpstr>Решение с помощью электронной таблицы: Найдите   а5, если   а1 = 4,     d =7. </vt:lpstr>
      <vt:lpstr>Решение с помощью электронной таблицы: Найдите   а3, если   а1 = 20,   q  = 3. </vt:lpstr>
      <vt:lpstr>Заполните пропуски в решении.</vt:lpstr>
      <vt:lpstr>Задача</vt:lpstr>
      <vt:lpstr>Слайд 13</vt:lpstr>
      <vt:lpstr>Слайд 14</vt:lpstr>
      <vt:lpstr>История математики.</vt:lpstr>
      <vt:lpstr>Последовательности: путешествие в глубь веков</vt:lpstr>
      <vt:lpstr>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        Рефлексия– это способность человека взглянуть на себя со стороны, проанализировать свои действия и поступки..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Арифметическая и геометрическая прогрессии</dc:title>
  <dc:creator>User</dc:creator>
  <cp:lastModifiedBy>User</cp:lastModifiedBy>
  <cp:revision>78</cp:revision>
  <dcterms:created xsi:type="dcterms:W3CDTF">2012-12-09T06:53:24Z</dcterms:created>
  <dcterms:modified xsi:type="dcterms:W3CDTF">2012-12-13T13:41:43Z</dcterms:modified>
</cp:coreProperties>
</file>