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1" r:id="rId4"/>
    <p:sldId id="257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82" r:id="rId13"/>
    <p:sldId id="270" r:id="rId14"/>
    <p:sldId id="280" r:id="rId15"/>
    <p:sldId id="273" r:id="rId16"/>
    <p:sldId id="274" r:id="rId17"/>
    <p:sldId id="271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57476D-D2DB-4AB4-8B3B-4A7F6EE98E61}">
          <p14:sldIdLst>
            <p14:sldId id="256"/>
            <p14:sldId id="283"/>
            <p14:sldId id="281"/>
            <p14:sldId id="257"/>
            <p14:sldId id="259"/>
            <p14:sldId id="260"/>
            <p14:sldId id="262"/>
            <p14:sldId id="264"/>
            <p14:sldId id="265"/>
            <p14:sldId id="266"/>
            <p14:sldId id="267"/>
            <p14:sldId id="282"/>
          </p14:sldIdLst>
        </p14:section>
        <p14:section name="Раздел без заголовка" id="{CE4C2904-67D0-49FF-A892-AE549177EB18}">
          <p14:sldIdLst>
            <p14:sldId id="270"/>
            <p14:sldId id="280"/>
            <p14:sldId id="273"/>
            <p14:sldId id="274"/>
            <p14:sldId id="271"/>
            <p14:sldId id="276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5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6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1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7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5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5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D9CB-0B9E-4505-93F6-4F9EC3B92581}" type="datetimeFigureOut">
              <a:rPr lang="ru-RU" smtClean="0"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414E6-36FE-4D88-AFAE-35EE40CD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/>
              <a:t>Использование информационно-коммуникативных технологий </a:t>
            </a:r>
            <a:r>
              <a:rPr lang="ru-RU" sz="3600" dirty="0"/>
              <a:t>обучения на уроке.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581128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i="1" dirty="0" smtClean="0">
                <a:solidFill>
                  <a:schemeClr val="tx1"/>
                </a:solidFill>
              </a:rPr>
              <a:t>                                                                           </a:t>
            </a:r>
            <a:r>
              <a:rPr lang="ru-RU" sz="2000" i="1" dirty="0" err="1" smtClean="0">
                <a:solidFill>
                  <a:schemeClr val="tx1"/>
                </a:solidFill>
              </a:rPr>
              <a:t>Ломанова</a:t>
            </a:r>
            <a:r>
              <a:rPr lang="ru-RU" sz="2000" i="1" dirty="0" smtClean="0">
                <a:solidFill>
                  <a:schemeClr val="tx1"/>
                </a:solidFill>
              </a:rPr>
              <a:t> З. П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/>
          </a:bodyPr>
          <a:lstStyle/>
          <a:p>
            <a:r>
              <a:rPr lang="ru-RU" sz="2400" b="1" i="1" dirty="0"/>
              <a:t>в) по типу информации: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Autofit/>
          </a:bodyPr>
          <a:lstStyle/>
          <a:p>
            <a:r>
              <a:rPr lang="ru-RU" sz="2000" dirty="0"/>
              <a:t>с </a:t>
            </a:r>
            <a:r>
              <a:rPr lang="ru-RU" sz="2000" i="1" dirty="0"/>
              <a:t>текстовой</a:t>
            </a:r>
            <a:r>
              <a:rPr lang="ru-RU" sz="2000" dirty="0"/>
              <a:t> информацией (учебники, учебные пособия, задачники, тесты, словари, справочники, энциклопедии, периодические издания, числовые данные, программно- и учебно-методические материалы);</a:t>
            </a:r>
          </a:p>
          <a:p>
            <a:r>
              <a:rPr lang="ru-RU" sz="2000" dirty="0"/>
              <a:t>с </a:t>
            </a:r>
            <a:r>
              <a:rPr lang="ru-RU" sz="2000" i="1" dirty="0"/>
              <a:t>визуальной информацией </a:t>
            </a:r>
            <a:r>
              <a:rPr lang="ru-RU" sz="2000" dirty="0"/>
              <a:t>(коллекции: фотографии, портреты, иллюстрации, видеофрагменты процессов и явлений, демонстрации опытов, </a:t>
            </a:r>
            <a:r>
              <a:rPr lang="ru-RU" sz="2000" dirty="0" err="1"/>
              <a:t>видеоэкскурсии</a:t>
            </a:r>
            <a:r>
              <a:rPr lang="ru-RU" sz="2000" dirty="0"/>
              <a:t>; статистические и динамические модели, интерактивные модели: предметные лабораторные практикумы, предметные виртуальные лаборатории; символьные объекты: схемы, диаграммы);</a:t>
            </a:r>
          </a:p>
          <a:p>
            <a:r>
              <a:rPr lang="ru-RU" sz="2000" dirty="0"/>
              <a:t>с </a:t>
            </a:r>
            <a:r>
              <a:rPr lang="ru-RU" sz="2000" i="1" dirty="0"/>
              <a:t>аудиоинформацией</a:t>
            </a:r>
            <a:r>
              <a:rPr lang="ru-RU" sz="2000" dirty="0"/>
              <a:t> (звукозаписи выступлений, музыкальных произведений, звуков живой и неживой природы, синхронизированные </a:t>
            </a:r>
            <a:r>
              <a:rPr lang="ru-RU" sz="2000" dirty="0" err="1"/>
              <a:t>аудиообъекты</a:t>
            </a:r>
            <a:r>
              <a:rPr lang="ru-RU" sz="2000" dirty="0"/>
              <a:t>);</a:t>
            </a:r>
          </a:p>
          <a:p>
            <a:r>
              <a:rPr lang="ru-RU" sz="2000" i="1" dirty="0"/>
              <a:t>с аудио- и видеоинформацией </a:t>
            </a:r>
            <a:r>
              <a:rPr lang="ru-RU" sz="2000" dirty="0"/>
              <a:t>(аудио- </a:t>
            </a:r>
            <a:r>
              <a:rPr lang="ru-RU" sz="2000" dirty="0" err="1"/>
              <a:t>видеообъекты</a:t>
            </a:r>
            <a:r>
              <a:rPr lang="ru-RU" sz="2000" dirty="0"/>
              <a:t> живой и неживой природы, предметные экскурсии);</a:t>
            </a:r>
          </a:p>
          <a:p>
            <a:r>
              <a:rPr lang="ru-RU" sz="2000" dirty="0"/>
              <a:t>с </a:t>
            </a:r>
            <a:r>
              <a:rPr lang="ru-RU" sz="2000" i="1" dirty="0"/>
              <a:t>комбинированной</a:t>
            </a:r>
            <a:r>
              <a:rPr lang="ru-RU" sz="2000" dirty="0"/>
              <a:t> информацией (учебники, учебные пособия, первоисточники, хрестоматии, задачники, энциклопедии, словари, периодические издания).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649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Компьютерная технология может осуществляться в трех вариантах: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>
            <a:normAutofit/>
          </a:bodyPr>
          <a:lstStyle/>
          <a:p>
            <a:r>
              <a:rPr lang="ru-RU" sz="2000" b="1" dirty="0"/>
              <a:t>I -</a:t>
            </a:r>
            <a:r>
              <a:rPr lang="ru-RU" sz="2000" dirty="0"/>
              <a:t> как </a:t>
            </a:r>
            <a:r>
              <a:rPr lang="ru-RU" sz="2000" i="1" dirty="0"/>
              <a:t>«проникающая» технология</a:t>
            </a:r>
            <a:r>
              <a:rPr lang="ru-RU" sz="2000" dirty="0"/>
              <a:t> - применение компьютерного обучения  по отдельным темам, разделам для отдельных дидактических задач;</a:t>
            </a:r>
          </a:p>
          <a:p>
            <a:r>
              <a:rPr lang="ru-RU" sz="2000" b="1" dirty="0"/>
              <a:t>II –</a:t>
            </a:r>
            <a:r>
              <a:rPr lang="ru-RU" sz="2000" dirty="0"/>
              <a:t> </a:t>
            </a:r>
            <a:r>
              <a:rPr lang="ru-RU" sz="2000" i="1" dirty="0"/>
              <a:t>«основная»</a:t>
            </a:r>
            <a:r>
              <a:rPr lang="ru-RU" sz="2000" dirty="0"/>
              <a:t> - определяющая наиболее значимые из используемых в данной технологии  частей;</a:t>
            </a:r>
          </a:p>
          <a:p>
            <a:r>
              <a:rPr lang="ru-RU" sz="2000" b="1" dirty="0"/>
              <a:t>III –</a:t>
            </a:r>
            <a:r>
              <a:rPr lang="ru-RU" sz="2000" dirty="0"/>
              <a:t> </a:t>
            </a:r>
            <a:r>
              <a:rPr lang="ru-RU" sz="2000" i="1" dirty="0"/>
              <a:t>«</a:t>
            </a:r>
            <a:r>
              <a:rPr lang="ru-RU" sz="2000" i="1" dirty="0" err="1"/>
              <a:t>монотехнология</a:t>
            </a:r>
            <a:r>
              <a:rPr lang="ru-RU" sz="2000" i="1" dirty="0"/>
              <a:t>»</a:t>
            </a:r>
            <a:r>
              <a:rPr lang="ru-RU" sz="2000" dirty="0"/>
              <a:t> - когда все обучение, все управление учебным процессом, включая все виды диагностики, мониторинг, опираются на применение компьютера.</a:t>
            </a:r>
          </a:p>
          <a:p>
            <a:pPr marL="0" indent="0">
              <a:buNone/>
            </a:pPr>
            <a:r>
              <a:rPr lang="ru-RU" sz="2000" dirty="0" smtClean="0"/>
              <a:t>      При </a:t>
            </a:r>
            <a:r>
              <a:rPr lang="ru-RU" sz="2000" dirty="0"/>
              <a:t>применении компьютерных технологий весьма актуален вопрос о соотношении компьютера и элементов других технологий. Компьютер может использоваться на всех этапах процесса обучения: при объяснении нового материала, закреплении, повторении, контроле знаний, умений и навыков.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38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892480" cy="56166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Одним из важнейших направлений российского образования  на современном этапе развития является его информатизация, поэтому важно и необходимо вести целенаправленную  работу  по внедрению и применению информационных и коммуникационных технологий в образовательном процессе. В ходе данной работы, учащиеся  обучаются  поиску новой информации и практическим способам работы с ней, овладевают  компьютерной грамотностью, в результате  чего повышается мотивация усвоения знаний в учебном процессе, ребёнок становится активным субъектом учебной деятельности, появляется огромная возможность для самореализации своих способностей.  </a:t>
            </a:r>
          </a:p>
        </p:txBody>
      </p:sp>
    </p:spTree>
    <p:extLst>
      <p:ext uri="{BB962C8B-B14F-4D97-AF65-F5344CB8AC3E}">
        <p14:creationId xmlns:p14="http://schemas.microsoft.com/office/powerpoint/2010/main" val="7445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91264" cy="1354162"/>
          </a:xfrm>
        </p:spPr>
        <p:txBody>
          <a:bodyPr>
            <a:noAutofit/>
          </a:bodyPr>
          <a:lstStyle/>
          <a:p>
            <a:r>
              <a:rPr lang="ru-RU" sz="2400" b="1" dirty="0"/>
              <a:t>Сборники "Уроки Кирилла и </a:t>
            </a:r>
            <a:r>
              <a:rPr lang="ru-RU" sz="2400" b="1" dirty="0" err="1"/>
              <a:t>Мефодия</a:t>
            </a:r>
            <a:r>
              <a:rPr lang="ru-RU" sz="2400" b="1" dirty="0"/>
              <a:t> для 1,2,3,4 класса" - мультимедийная обучающая программа по основным дисциплинам: русский язык, математика, окружающий мир.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«</a:t>
            </a:r>
            <a:r>
              <a:rPr lang="ru-RU" sz="2400" dirty="0" smtClean="0"/>
              <a:t>О программе: Учебный материал уроков представлен в игровой форме, наиболее подходящей для детского восприятия. Учебники серии «Начальная школа» рекомендованы учителями и психологами и являются современными эффективными пособиями для изучения школьных предметов. Все задания разработаны в соответствии </a:t>
            </a:r>
            <a:r>
              <a:rPr lang="ru-RU" sz="2400" b="1" dirty="0" smtClean="0"/>
              <a:t>с ФГОС, и рекомендованы как электронное дополнение к любой системе уроков</a:t>
            </a:r>
            <a:r>
              <a:rPr lang="ru-RU" sz="2400" dirty="0" smtClean="0"/>
              <a:t> Федерального перечня.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Уроки </a:t>
            </a:r>
            <a:r>
              <a:rPr lang="ru-RU" sz="2400" dirty="0"/>
              <a:t>Кирилла и </a:t>
            </a:r>
            <a:r>
              <a:rPr lang="ru-RU" sz="2400" dirty="0" err="1"/>
              <a:t>Мефодия</a:t>
            </a:r>
            <a:r>
              <a:rPr lang="ru-RU" sz="2400" dirty="0"/>
              <a:t> представляют собой наборы тематически организованных интерактивных слайдов для наглядного изложения учебных материалов, тренировки навыков и контроля успешности выполнения заданий.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18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Основные дидактические функции слайдов: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•    источник информации;</a:t>
            </a:r>
          </a:p>
          <a:p>
            <a:pPr marL="0" indent="0">
              <a:buNone/>
            </a:pPr>
            <a:r>
              <a:rPr lang="ru-RU" sz="2800" dirty="0" smtClean="0"/>
              <a:t>•    средство управления учебной деятельностью;</a:t>
            </a:r>
          </a:p>
          <a:p>
            <a:pPr marL="0" indent="0">
              <a:buNone/>
            </a:pPr>
            <a:r>
              <a:rPr lang="ru-RU" sz="2800" dirty="0" smtClean="0"/>
              <a:t>•    средство организации контроля и самоконтроля.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85584" cy="1152128"/>
          </a:xfrm>
        </p:spPr>
        <p:txBody>
          <a:bodyPr>
            <a:noAutofit/>
          </a:bodyPr>
          <a:lstStyle/>
          <a:p>
            <a:r>
              <a:rPr lang="ru-RU" sz="2800" dirty="0"/>
              <a:t>Отличительными особенностями мультимедийного УМК  являются: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84576"/>
          </a:xfrm>
        </p:spPr>
        <p:txBody>
          <a:bodyPr>
            <a:normAutofit/>
          </a:bodyPr>
          <a:lstStyle/>
          <a:p>
            <a:r>
              <a:rPr lang="ru-RU" sz="2400" dirty="0"/>
              <a:t>повышение мотивации детей к обучению и самостоятельной учебной активности, благодаря  увеличению разнообразия материала и усилению его интерактивности и наглядности;</a:t>
            </a:r>
          </a:p>
          <a:p>
            <a:r>
              <a:rPr lang="ru-RU" sz="2400" dirty="0"/>
              <a:t>возможность организации индивидуальных траекторий обучения учащихся;</a:t>
            </a:r>
          </a:p>
          <a:p>
            <a:r>
              <a:rPr lang="ru-RU" sz="2400" dirty="0"/>
              <a:t>достижение полной индивидуализации обучения: индивидуальная работа на компьютере позволяет настроить оптимальный для каждого ученика темп работы; определить и отобрать наиболее приемлемые для ученика способы представления информации (аудиально, визуально, </a:t>
            </a:r>
            <a:r>
              <a:rPr lang="ru-RU" sz="2400" dirty="0" err="1"/>
              <a:t>кинестетически</a:t>
            </a:r>
            <a:r>
              <a:rPr lang="ru-RU" sz="2400" dirty="0" smtClean="0"/>
              <a:t>);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6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24936" cy="5904656"/>
          </a:xfrm>
        </p:spPr>
        <p:txBody>
          <a:bodyPr>
            <a:noAutofit/>
          </a:bodyPr>
          <a:lstStyle/>
          <a:p>
            <a:r>
              <a:rPr lang="ru-RU" sz="2400" dirty="0"/>
              <a:t>возможность включения в учебную работу исследовательской составляющей на основе метода проб и ошибок: ученик не боится делать ошибки, так как на компьютере он имеет возможность вернуться назад, отменить ошибочный шаг и выполнить его заново правильно, достигнув тем самым педагогической цели – достичь в учебной ситуации правильного решения;</a:t>
            </a:r>
          </a:p>
          <a:p>
            <a:r>
              <a:rPr lang="ru-RU" sz="2400" dirty="0"/>
              <a:t>реализацию объективности в оценивании учебных достижений на занятии средствами компьютерных диагностических заданий, что снимает у детей психологическое напряжение, помогает сформировать  чувство критической самооценки выполненной работы;</a:t>
            </a:r>
          </a:p>
          <a:p>
            <a:r>
              <a:rPr lang="ru-RU" sz="2400" dirty="0"/>
              <a:t>обеспечивается возможность самостоятельной работы учащихся.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92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Показателями эффективности опыта работы с детьми являются: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хорошее </a:t>
            </a:r>
            <a:r>
              <a:rPr lang="ru-RU" sz="2000" dirty="0"/>
              <a:t>психологическое состояние детей на занятии;</a:t>
            </a:r>
          </a:p>
          <a:p>
            <a:r>
              <a:rPr lang="ru-RU" sz="2000" dirty="0" smtClean="0"/>
              <a:t>удовлетворенность </a:t>
            </a:r>
            <a:r>
              <a:rPr lang="ru-RU" sz="2000" dirty="0"/>
              <a:t>детей своей деятельностью и увеличение числа таких детей;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мотивации через устойчивый интерес к предмету;</a:t>
            </a:r>
          </a:p>
          <a:p>
            <a:r>
              <a:rPr lang="ru-RU" sz="2000" dirty="0" smtClean="0"/>
              <a:t>увеличение </a:t>
            </a:r>
            <a:r>
              <a:rPr lang="ru-RU" sz="2000" dirty="0"/>
              <a:t>количества детей, адекватно проявляющих свои интеллектуальные и творческие  способности;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уровня индивидуальных достижений детей в образовательных областях, к которым у них есть способности.</a:t>
            </a:r>
          </a:p>
          <a:p>
            <a:r>
              <a:rPr lang="ru-RU" sz="2000" dirty="0" smtClean="0"/>
              <a:t>успешность </a:t>
            </a:r>
            <a:r>
              <a:rPr lang="ru-RU" sz="2000" dirty="0"/>
              <a:t>выступлений на различных конкурсах, олимпиадах;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общей эрудиции;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качества знаний и умение применять их в нестандартной ситуации;</a:t>
            </a:r>
          </a:p>
          <a:p>
            <a:r>
              <a:rPr lang="ru-RU" sz="2000" dirty="0" smtClean="0"/>
              <a:t>повышение </a:t>
            </a:r>
            <a:r>
              <a:rPr lang="ru-RU" sz="2000" dirty="0"/>
              <a:t>уровня интеллектуального развития.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07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2482"/>
            <a:ext cx="8507288" cy="15121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В настоящее время социологическими исследованиями доказано, что школьники запоминают на слух до 30% материала, зрительно до 40%, письменное запоминание составляет 50%, при повторном  прослушивании усвояемость материала доходит до 60%. При использовании же современных технологий, а именно мультимедийных электронных учебников, запоминание информации может достигнуть 90%.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920880" cy="432047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34" y="2204864"/>
            <a:ext cx="29709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864096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Таким образом, в настоящее время возникает острая необходимость организации процесса обучения с использованием современных информационно-коммуникативных технологий как фактора самореализации младшего школьника, где в качестве источников информации всё шире используются электронные средства.  Использование информационно-коммуникативных технологий на  уроках в начальной школе позволяет развивать умение учащихся ориентироваться в информационных потоках окружающего мира, овладевать практическими способами работы с информацией, развивать умения, позволяющие обмениваться информацией с помощью современных технических средств.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46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Ломанова</a:t>
            </a:r>
            <a:r>
              <a:rPr lang="ru-RU" sz="2800" dirty="0" smtClean="0"/>
              <a:t> З.П.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Государственное бюджетное общеобразовательное учреждение школа № 561 Калининского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85504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7690048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Внедрение информационно-коммуникационных технологий в работу учителя начальных классов способствует достижению основной цели модернизации образования – улучшению качества обучения, увеличению доступности образования, обеспечению гармоничного развития личности, ориентирующейся в информационном пространстве, приобщенной к информационно-коммуникационным возможностям современных технологий. Использование информационных технологий в учебном процессе начальной школы позволяет не только модернизировать его, повысить эффективность, мотивировать учащихся, но и дифференцировать процесс с учётом индивидуальных особенностей каждого ученика.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66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Информационно‐коммуникационные технологии (ИКТ) в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совокупность методов, устройств и процессов, используемых для сбора, обработки и распространения информации и использования их в образовательном процессе, способы организации информационного взаимодействия между участниками учебного процесса. (</a:t>
            </a:r>
            <a:r>
              <a:rPr lang="ru-RU" sz="2400" dirty="0" err="1">
                <a:solidFill>
                  <a:prstClr val="black"/>
                </a:solidFill>
              </a:rPr>
              <a:t>Дырдина</a:t>
            </a:r>
            <a:r>
              <a:rPr lang="ru-RU" sz="2400" dirty="0">
                <a:solidFill>
                  <a:prstClr val="black"/>
                </a:solidFill>
              </a:rPr>
              <a:t> Е.В., </a:t>
            </a:r>
            <a:r>
              <a:rPr lang="ru-RU" sz="2400" dirty="0" err="1">
                <a:solidFill>
                  <a:prstClr val="black"/>
                </a:solidFill>
              </a:rPr>
              <a:t>Запорожко</a:t>
            </a:r>
            <a:r>
              <a:rPr lang="ru-RU" sz="2400" dirty="0">
                <a:solidFill>
                  <a:prstClr val="black"/>
                </a:solidFill>
              </a:rPr>
              <a:t> В.В., Кирьякова А.В.) 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1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42617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i="1" dirty="0"/>
              <a:t> «Смена исторических эпох определяется сменой коммуникационных технологий…» Герберт Маршалл </a:t>
            </a:r>
            <a:r>
              <a:rPr lang="ru-RU" sz="3600" i="1" dirty="0" err="1"/>
              <a:t>Маклюэн</a:t>
            </a:r>
            <a:r>
              <a:rPr lang="ru-RU" sz="3600" i="1" dirty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352928" cy="3849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Одна из важнейших задач нашей школы состоит </a:t>
            </a:r>
            <a:r>
              <a:rPr lang="ru-RU" sz="2000" dirty="0" smtClean="0"/>
              <a:t>в </a:t>
            </a:r>
            <a:r>
              <a:rPr lang="ru-RU" sz="2000" dirty="0"/>
              <a:t>воспитании гармонично развитой личности, умеющей  осуществить свои позитивные возможности, раскрыть свои задатки и </a:t>
            </a:r>
            <a:r>
              <a:rPr lang="ru-RU" sz="2000" dirty="0" smtClean="0"/>
              <a:t>способности.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Расширилось понятие грамотности: теперь грамотным считается тот человек, который не только пишет, читает, считает, но и способен к самореализации при помощи информационно-коммуникационных технологий. </a:t>
            </a:r>
          </a:p>
          <a:p>
            <a:pPr marL="0" indent="0">
              <a:buNone/>
            </a:pPr>
            <a:r>
              <a:rPr lang="ru-RU" sz="2000" dirty="0" smtClean="0"/>
              <a:t>Необходима смена приоритетов в расстановке целей образования: одним из результатов обучения и воспитания в школе первой ступени должна стать готовность детей к овладению современными компьютерными технологиями и способность актуализировать полученную с их помощью информацию для дальнейшего самообразования.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67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Использование ИКТ в начальной школе позволяет: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57592" cy="4381947"/>
          </a:xfrm>
        </p:spPr>
        <p:txBody>
          <a:bodyPr/>
          <a:lstStyle/>
          <a:p>
            <a:r>
              <a:rPr lang="ru-RU" dirty="0"/>
              <a:t>активизировать познавательную деятельность учащихся;</a:t>
            </a:r>
          </a:p>
          <a:p>
            <a:r>
              <a:rPr lang="ru-RU" dirty="0"/>
              <a:t>проводить уроки на высоком эстетическом уровне (музыка, анимация);</a:t>
            </a:r>
          </a:p>
          <a:p>
            <a:r>
              <a:rPr lang="ru-RU" dirty="0"/>
              <a:t>индивидуально подойти к ученику, применяя </a:t>
            </a:r>
            <a:r>
              <a:rPr lang="ru-RU" dirty="0" err="1"/>
              <a:t>разноуровневые</a:t>
            </a:r>
            <a:r>
              <a:rPr lang="ru-RU" dirty="0"/>
              <a:t>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2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8958"/>
          </a:xfrm>
        </p:spPr>
        <p:txBody>
          <a:bodyPr>
            <a:noAutofit/>
          </a:bodyPr>
          <a:lstStyle/>
          <a:p>
            <a:r>
              <a:rPr lang="ru-RU" sz="2000" dirty="0"/>
              <a:t>Урок с использованием ИКТ – это наглядно, красочно, информативно, интерактивно, экономит время учителя и ученика, позволяет ученику работать в своем темпе, позволяет учителю работать с учеником дифференцированно и индивидуально, дает возможность оперативно проконтролировать и оценить результаты обучения.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969180" cy="416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latin typeface="Calibri" pitchFamily="34" charset="0"/>
                <a:cs typeface="Calibri" pitchFamily="34" charset="0"/>
              </a:rPr>
              <a:t>Цели </a:t>
            </a:r>
            <a:r>
              <a:rPr lang="ru-RU" sz="2800" i="1" dirty="0">
                <a:latin typeface="Calibri" pitchFamily="34" charset="0"/>
                <a:cs typeface="Calibri" pitchFamily="34" charset="0"/>
              </a:rPr>
              <a:t>использования информационно-коммуникационных технологий в учебно-воспитательном процессе: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повышение мотивации обучения;</a:t>
            </a:r>
          </a:p>
          <a:p>
            <a:r>
              <a:rPr lang="ru-RU" sz="2400" dirty="0"/>
              <a:t>самореализация творческого  потенциала;</a:t>
            </a:r>
          </a:p>
          <a:p>
            <a:r>
              <a:rPr lang="ru-RU" sz="2400" dirty="0"/>
              <a:t>активизация познавательной сферы обучающихся;</a:t>
            </a:r>
          </a:p>
          <a:p>
            <a:r>
              <a:rPr lang="ru-RU" sz="2400" dirty="0"/>
              <a:t>совершенствование методик проведения уроков;</a:t>
            </a:r>
          </a:p>
          <a:p>
            <a:r>
              <a:rPr lang="ru-RU" sz="2400" dirty="0"/>
              <a:t>повышение эффективности процесса обучения;</a:t>
            </a:r>
          </a:p>
          <a:p>
            <a:r>
              <a:rPr lang="ru-RU" sz="2400" dirty="0"/>
              <a:t>своевременное отслеживание результатов обучения и воспитания младших школьников;</a:t>
            </a:r>
          </a:p>
          <a:p>
            <a:r>
              <a:rPr lang="ru-RU" sz="2400" dirty="0"/>
              <a:t>планирование и систематизация работы;</a:t>
            </a:r>
          </a:p>
          <a:p>
            <a:r>
              <a:rPr lang="ru-RU" sz="2400" dirty="0"/>
              <a:t>использование информационно-коммуникационных технологий, как средств самообразования;</a:t>
            </a:r>
          </a:p>
          <a:p>
            <a:r>
              <a:rPr lang="ru-RU" sz="2400" dirty="0"/>
              <a:t>качественная и быстрая подготовка урока (</a:t>
            </a:r>
            <a:r>
              <a:rPr lang="ru-RU" sz="2400" dirty="0" smtClean="0"/>
              <a:t>мероприятия).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82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7632" cy="2088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 средства  можно классифицировать по ряду параметров:</a:t>
            </a:r>
            <a:br>
              <a:rPr lang="ru-RU" sz="2800" dirty="0" smtClean="0"/>
            </a:br>
            <a:r>
              <a:rPr lang="ru-RU" sz="2400" b="1" i="1" dirty="0" smtClean="0"/>
              <a:t>а</a:t>
            </a:r>
            <a:r>
              <a:rPr lang="ru-RU" sz="2400" b="1" dirty="0" smtClean="0"/>
              <a:t>) по решаемым педагогическим задачам: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445624" cy="394989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средства</a:t>
            </a:r>
            <a:r>
              <a:rPr lang="ru-RU" sz="2400" dirty="0"/>
              <a:t>, </a:t>
            </a:r>
            <a:r>
              <a:rPr lang="ru-RU" sz="2400" i="1" dirty="0"/>
              <a:t>обеспечивающие базовую подготовку</a:t>
            </a:r>
            <a:r>
              <a:rPr lang="ru-RU" sz="2400" dirty="0"/>
              <a:t> (электронные учебники, обучающие системы, системы контроля знаний);</a:t>
            </a:r>
          </a:p>
          <a:p>
            <a:r>
              <a:rPr lang="ru-RU" sz="2400" dirty="0"/>
              <a:t>средства </a:t>
            </a:r>
            <a:r>
              <a:rPr lang="ru-RU" sz="2400" i="1" dirty="0"/>
              <a:t>практической подготовки</a:t>
            </a:r>
            <a:r>
              <a:rPr lang="ru-RU" sz="2400" dirty="0"/>
              <a:t> (задачники, практикумы, виртуальные конструкторы, программы имитационного моделирования, тренажеры);</a:t>
            </a:r>
          </a:p>
          <a:p>
            <a:r>
              <a:rPr lang="ru-RU" sz="2400" i="1" dirty="0"/>
              <a:t>вспомогательные </a:t>
            </a:r>
            <a:r>
              <a:rPr lang="ru-RU" sz="2400" dirty="0"/>
              <a:t>средства (энциклопедии, словари, хрестоматии, развивающие компьютерные игры, мультимедийные учебные занятия);</a:t>
            </a:r>
          </a:p>
          <a:p>
            <a:r>
              <a:rPr lang="ru-RU" sz="2400" i="1" dirty="0"/>
              <a:t>комплексные </a:t>
            </a:r>
            <a:r>
              <a:rPr lang="ru-RU" sz="2400" dirty="0"/>
              <a:t>средства (дистанционные учебные курсы).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05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б) по функциям в организации образовательного процесса: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209331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информационно-обучающие</a:t>
            </a:r>
            <a:r>
              <a:rPr lang="ru-RU" sz="2400" dirty="0"/>
              <a:t> (электронные библиотеки, электронные книги, электронные периодические издания, словари, справочники, обучающие компьютерные программы, информационные системы);</a:t>
            </a:r>
          </a:p>
          <a:p>
            <a:r>
              <a:rPr lang="ru-RU" sz="2400" i="1" dirty="0"/>
              <a:t>интерактивные</a:t>
            </a:r>
            <a:r>
              <a:rPr lang="ru-RU" sz="2400" dirty="0"/>
              <a:t> (электронная почта, электронные телеконференции);</a:t>
            </a:r>
          </a:p>
          <a:p>
            <a:r>
              <a:rPr lang="ru-RU" sz="2400" i="1" dirty="0"/>
              <a:t>поисковые</a:t>
            </a:r>
            <a:r>
              <a:rPr lang="ru-RU" sz="2400" dirty="0"/>
              <a:t> (реализуются через каталоги, поисковые системы).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8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698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Использование информационно-коммуникативных технологий обучения на уроке. </vt:lpstr>
      <vt:lpstr>Ломанова З.П.</vt:lpstr>
      <vt:lpstr>Информационно‐коммуникационные технологии (ИКТ) в образовании</vt:lpstr>
      <vt:lpstr>  «Смена исторических эпох определяется сменой коммуникационных технологий…» Герберт Маршалл Маклюэн.</vt:lpstr>
      <vt:lpstr>Использование ИКТ в начальной школе позволяет:</vt:lpstr>
      <vt:lpstr>Урок с использованием ИКТ – это наглядно, красочно, информативно, интерактивно, экономит время учителя и ученика, позволяет ученику работать в своем темпе, позволяет учителю работать с учеником дифференцированно и индивидуально, дает возможность оперативно проконтролировать и оценить результаты обучения.</vt:lpstr>
      <vt:lpstr>Цели использования информационно-коммуникационных технологий в учебно-воспитательном процессе:</vt:lpstr>
      <vt:lpstr>Образовательные  средства  можно классифицировать по ряду параметров: а) по решаемым педагогическим задачам:  </vt:lpstr>
      <vt:lpstr>б) по функциям в организации образовательного процесса: </vt:lpstr>
      <vt:lpstr>в) по типу информации:</vt:lpstr>
      <vt:lpstr>Компьютерная технология может осуществляться в трех вариантах:</vt:lpstr>
      <vt:lpstr>Презентация PowerPoint</vt:lpstr>
      <vt:lpstr>Сборники "Уроки Кирилла и Мефодия для 1,2,3,4 класса" - мультимедийная обучающая программа по основным дисциплинам: русский язык, математика, окружающий мир. </vt:lpstr>
      <vt:lpstr>Основные дидактические функции слайдов: </vt:lpstr>
      <vt:lpstr>Отличительными особенностями мультимедийного УМК  являются: </vt:lpstr>
      <vt:lpstr>Презентация PowerPoint</vt:lpstr>
      <vt:lpstr>Показателями эффективности опыта работы с детьми являются: </vt:lpstr>
      <vt:lpstr>В настоящее время социологическими исследованиями доказано, что школьники запоминают на слух до 30% материала, зрительно до 40%, письменное запоминание составляет 50%, при повторном  прослушивании усвояемость материала доходит до 60%. При использовании же современных технологий, а именно мультимедийных электронных учебников, запоминание информации может достигнуть 90%.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информационно-коммуникативных технологий обучения на уроке.</dc:title>
  <dc:creator>МамаДаша</dc:creator>
  <cp:lastModifiedBy>МамаДаша</cp:lastModifiedBy>
  <cp:revision>34</cp:revision>
  <dcterms:created xsi:type="dcterms:W3CDTF">2017-11-04T14:11:09Z</dcterms:created>
  <dcterms:modified xsi:type="dcterms:W3CDTF">2017-11-19T13:58:20Z</dcterms:modified>
</cp:coreProperties>
</file>