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4"/>
  </p:handoutMasterIdLst>
  <p:sldIdLst>
    <p:sldId id="256" r:id="rId2"/>
    <p:sldId id="257" r:id="rId3"/>
    <p:sldId id="258" r:id="rId4"/>
    <p:sldId id="259" r:id="rId5"/>
    <p:sldId id="260" r:id="rId6"/>
    <p:sldId id="263" r:id="rId7"/>
    <p:sldId id="264" r:id="rId8"/>
    <p:sldId id="265" r:id="rId9"/>
    <p:sldId id="261" r:id="rId10"/>
    <p:sldId id="262" r:id="rId11"/>
    <p:sldId id="266" r:id="rId12"/>
    <p:sldId id="267" r:id="rId13"/>
  </p:sldIdLst>
  <p:sldSz cx="9144000" cy="6858000" type="screen4x3"/>
  <p:notesSz cx="6877050" cy="100028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45" autoAdjust="0"/>
    <p:restoredTop sz="94660"/>
  </p:normalViewPr>
  <p:slideViewPr>
    <p:cSldViewPr>
      <p:cViewPr>
        <p:scale>
          <a:sx n="100" d="100"/>
          <a:sy n="100" d="100"/>
        </p:scale>
        <p:origin x="-528" y="9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0055" cy="500142"/>
          </a:xfrm>
          <a:prstGeom prst="rect">
            <a:avLst/>
          </a:prstGeom>
        </p:spPr>
        <p:txBody>
          <a:bodyPr vert="horz" lIns="96451" tIns="48225" rIns="96451" bIns="48225" rtlCol="0"/>
          <a:lstStyle>
            <a:lvl1pPr algn="l">
              <a:defRPr sz="1300"/>
            </a:lvl1pPr>
          </a:lstStyle>
          <a:p>
            <a:endParaRPr lang="ru-RU"/>
          </a:p>
        </p:txBody>
      </p:sp>
      <p:sp>
        <p:nvSpPr>
          <p:cNvPr id="3" name="Дата 2"/>
          <p:cNvSpPr>
            <a:spLocks noGrp="1"/>
          </p:cNvSpPr>
          <p:nvPr>
            <p:ph type="dt" sz="quarter" idx="1"/>
          </p:nvPr>
        </p:nvSpPr>
        <p:spPr>
          <a:xfrm>
            <a:off x="3895404" y="0"/>
            <a:ext cx="2980055" cy="500142"/>
          </a:xfrm>
          <a:prstGeom prst="rect">
            <a:avLst/>
          </a:prstGeom>
        </p:spPr>
        <p:txBody>
          <a:bodyPr vert="horz" lIns="96451" tIns="48225" rIns="96451" bIns="48225" rtlCol="0"/>
          <a:lstStyle>
            <a:lvl1pPr algn="r">
              <a:defRPr sz="1300"/>
            </a:lvl1pPr>
          </a:lstStyle>
          <a:p>
            <a:fld id="{566B3D41-DA5D-4B73-8667-137522618D35}" type="datetimeFigureOut">
              <a:rPr lang="ru-RU" smtClean="0"/>
              <a:t>10.02.2014</a:t>
            </a:fld>
            <a:endParaRPr lang="ru-RU"/>
          </a:p>
        </p:txBody>
      </p:sp>
      <p:sp>
        <p:nvSpPr>
          <p:cNvPr id="4" name="Нижний колонтитул 3"/>
          <p:cNvSpPr>
            <a:spLocks noGrp="1"/>
          </p:cNvSpPr>
          <p:nvPr>
            <p:ph type="ftr" sz="quarter" idx="2"/>
          </p:nvPr>
        </p:nvSpPr>
        <p:spPr>
          <a:xfrm>
            <a:off x="0" y="9500960"/>
            <a:ext cx="2980055" cy="500142"/>
          </a:xfrm>
          <a:prstGeom prst="rect">
            <a:avLst/>
          </a:prstGeom>
        </p:spPr>
        <p:txBody>
          <a:bodyPr vert="horz" lIns="96451" tIns="48225" rIns="96451" bIns="48225" rtlCol="0" anchor="b"/>
          <a:lstStyle>
            <a:lvl1pPr algn="l">
              <a:defRPr sz="1300"/>
            </a:lvl1pPr>
          </a:lstStyle>
          <a:p>
            <a:endParaRPr lang="ru-RU"/>
          </a:p>
        </p:txBody>
      </p:sp>
      <p:sp>
        <p:nvSpPr>
          <p:cNvPr id="5" name="Номер слайда 4"/>
          <p:cNvSpPr>
            <a:spLocks noGrp="1"/>
          </p:cNvSpPr>
          <p:nvPr>
            <p:ph type="sldNum" sz="quarter" idx="3"/>
          </p:nvPr>
        </p:nvSpPr>
        <p:spPr>
          <a:xfrm>
            <a:off x="3895404" y="9500960"/>
            <a:ext cx="2980055" cy="500142"/>
          </a:xfrm>
          <a:prstGeom prst="rect">
            <a:avLst/>
          </a:prstGeom>
        </p:spPr>
        <p:txBody>
          <a:bodyPr vert="horz" lIns="96451" tIns="48225" rIns="96451" bIns="48225" rtlCol="0" anchor="b"/>
          <a:lstStyle>
            <a:lvl1pPr algn="r">
              <a:defRPr sz="1300"/>
            </a:lvl1pPr>
          </a:lstStyle>
          <a:p>
            <a:fld id="{41917337-9AC9-4034-BBDE-895C5F890C1C}" type="slidenum">
              <a:rPr lang="ru-RU" smtClean="0"/>
              <a:t>‹#›</a:t>
            </a:fld>
            <a:endParaRPr lang="ru-RU"/>
          </a:p>
        </p:txBody>
      </p:sp>
    </p:spTree>
    <p:extLst>
      <p:ext uri="{BB962C8B-B14F-4D97-AF65-F5344CB8AC3E}">
        <p14:creationId xmlns:p14="http://schemas.microsoft.com/office/powerpoint/2010/main" val="72968230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E1E42F1-A45C-4941-97C2-39D8A8728EDD}"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860386-5C7F-4B6A-97A5-CEFDA795808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1E42F1-A45C-4941-97C2-39D8A8728EDD}"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860386-5C7F-4B6A-97A5-CEFDA795808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1E42F1-A45C-4941-97C2-39D8A8728EDD}"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860386-5C7F-4B6A-97A5-CEFDA795808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1E42F1-A45C-4941-97C2-39D8A8728EDD}"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860386-5C7F-4B6A-97A5-CEFDA795808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E1E42F1-A45C-4941-97C2-39D8A8728EDD}"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860386-5C7F-4B6A-97A5-CEFDA795808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E1E42F1-A45C-4941-97C2-39D8A8728EDD}" type="datetimeFigureOut">
              <a:rPr lang="ru-RU" smtClean="0"/>
              <a:pPr/>
              <a:t>10.02.2014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860386-5C7F-4B6A-97A5-CEFDA795808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E1E42F1-A45C-4941-97C2-39D8A8728EDD}" type="datetimeFigureOut">
              <a:rPr lang="ru-RU" smtClean="0"/>
              <a:pPr/>
              <a:t>10.02.2014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7860386-5C7F-4B6A-97A5-CEFDA795808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E1E42F1-A45C-4941-97C2-39D8A8728EDD}" type="datetimeFigureOut">
              <a:rPr lang="ru-RU" smtClean="0"/>
              <a:pPr/>
              <a:t>10.02.2014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7860386-5C7F-4B6A-97A5-CEFDA795808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E1E42F1-A45C-4941-97C2-39D8A8728EDD}" type="datetimeFigureOut">
              <a:rPr lang="ru-RU" smtClean="0"/>
              <a:pPr/>
              <a:t>10.02.2014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7860386-5C7F-4B6A-97A5-CEFDA795808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E1E42F1-A45C-4941-97C2-39D8A8728EDD}" type="datetimeFigureOut">
              <a:rPr lang="ru-RU" smtClean="0"/>
              <a:pPr/>
              <a:t>10.02.2014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860386-5C7F-4B6A-97A5-CEFDA795808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E1E42F1-A45C-4941-97C2-39D8A8728EDD}" type="datetimeFigureOut">
              <a:rPr lang="ru-RU" smtClean="0"/>
              <a:pPr/>
              <a:t>10.02.2014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860386-5C7F-4B6A-97A5-CEFDA795808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1E42F1-A45C-4941-97C2-39D8A8728EDD}" type="datetimeFigureOut">
              <a:rPr lang="ru-RU" smtClean="0"/>
              <a:pPr/>
              <a:t>10.02.2014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60386-5C7F-4B6A-97A5-CEFDA795808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16633"/>
            <a:ext cx="7772400" cy="2880319"/>
          </a:xfrm>
        </p:spPr>
        <p:txBody>
          <a:bodyPr>
            <a:noAutofit/>
          </a:bodyPr>
          <a:lstStyle/>
          <a:p>
            <a:r>
              <a:rPr lang="en-US" sz="8800" dirty="0" smtClean="0">
                <a:solidFill>
                  <a:schemeClr val="accent4">
                    <a:lumMod val="75000"/>
                  </a:schemeClr>
                </a:solidFill>
              </a:rPr>
              <a:t>Typical English House.</a:t>
            </a:r>
            <a:endParaRPr lang="ru-RU" sz="8800" dirty="0">
              <a:solidFill>
                <a:schemeClr val="accent4">
                  <a:lumMod val="75000"/>
                </a:schemeClr>
              </a:solidFill>
            </a:endParaRPr>
          </a:p>
        </p:txBody>
      </p:sp>
      <p:pic>
        <p:nvPicPr>
          <p:cNvPr id="3" name="Рисунок 2" descr="100779182_large_4.jpg"/>
          <p:cNvPicPr>
            <a:picLocks noChangeAspect="1"/>
          </p:cNvPicPr>
          <p:nvPr/>
        </p:nvPicPr>
        <p:blipFill>
          <a:blip r:embed="rId2" cstate="print"/>
          <a:stretch>
            <a:fillRect/>
          </a:stretch>
        </p:blipFill>
        <p:spPr>
          <a:xfrm>
            <a:off x="179512" y="2924944"/>
            <a:ext cx="5760640" cy="3487107"/>
          </a:xfrm>
          <a:prstGeom prst="rect">
            <a:avLst/>
          </a:prstGeom>
        </p:spPr>
      </p:pic>
      <p:sp>
        <p:nvSpPr>
          <p:cNvPr id="4" name="Прямоугольник 3"/>
          <p:cNvSpPr/>
          <p:nvPr/>
        </p:nvSpPr>
        <p:spPr>
          <a:xfrm>
            <a:off x="5940151" y="3717032"/>
            <a:ext cx="3223617" cy="3139321"/>
          </a:xfrm>
          <a:prstGeom prst="rect">
            <a:avLst/>
          </a:prstGeom>
        </p:spPr>
        <p:txBody>
          <a:bodyPr wrap="square">
            <a:spAutoFit/>
          </a:bodyPr>
          <a:lstStyle/>
          <a:p>
            <a:r>
              <a:rPr lang="ru-RU" dirty="0"/>
              <a:t> </a:t>
            </a:r>
            <a:endParaRPr lang="ru-RU" dirty="0" smtClean="0"/>
          </a:p>
          <a:p>
            <a:endParaRPr lang="ru-RU" dirty="0"/>
          </a:p>
          <a:p>
            <a:endParaRPr lang="ru-RU" dirty="0" smtClean="0"/>
          </a:p>
          <a:p>
            <a:endParaRPr lang="ru-RU" dirty="0" smtClean="0"/>
          </a:p>
          <a:p>
            <a:r>
              <a:rPr lang="ru-RU" dirty="0" smtClean="0"/>
              <a:t>Презентация</a:t>
            </a:r>
            <a:endParaRPr lang="ru-RU" dirty="0"/>
          </a:p>
          <a:p>
            <a:r>
              <a:rPr lang="ru-RU" dirty="0" smtClean="0"/>
              <a:t>к </a:t>
            </a:r>
            <a:r>
              <a:rPr lang="ru-RU" dirty="0"/>
              <a:t>уроку английского языка </a:t>
            </a:r>
          </a:p>
          <a:p>
            <a:r>
              <a:rPr lang="ru-RU" dirty="0"/>
              <a:t>Выполнила </a:t>
            </a:r>
          </a:p>
          <a:p>
            <a:r>
              <a:rPr lang="ru-RU" dirty="0"/>
              <a:t>Желтоножко Анна Владимировна </a:t>
            </a:r>
          </a:p>
          <a:p>
            <a:r>
              <a:rPr lang="ru-RU" dirty="0"/>
              <a:t>у</a:t>
            </a:r>
            <a:r>
              <a:rPr lang="ru-RU" dirty="0" smtClean="0"/>
              <a:t>читель </a:t>
            </a:r>
            <a:r>
              <a:rPr lang="ru-RU" dirty="0"/>
              <a:t>английского языка</a:t>
            </a:r>
          </a:p>
          <a:p>
            <a:r>
              <a:rPr lang="ru-RU" dirty="0"/>
              <a:t>ГБОУ школы №471</a:t>
            </a:r>
          </a:p>
        </p:txBody>
      </p:sp>
    </p:spTree>
  </p:cSld>
  <p:clrMapOvr>
    <a:masterClrMapping/>
  </p:clrMapOvr>
  <p:transition spd="slow">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3851920" cy="6858000"/>
          </a:xfrm>
        </p:spPr>
        <p:txBody>
          <a:bodyPr/>
          <a:lstStyle/>
          <a:p>
            <a:pPr marL="0" indent="0">
              <a:buNone/>
            </a:pPr>
            <a:r>
              <a:rPr lang="en-US" dirty="0" smtClean="0"/>
              <a:t>Traditionally there is a garage near the house or on the ground floor. All British families have cars of their own. They need cars to get to work, to bring children to school or to get to the city on business.</a:t>
            </a:r>
            <a:endParaRPr lang="ru-RU" dirty="0"/>
          </a:p>
        </p:txBody>
      </p:sp>
      <p:pic>
        <p:nvPicPr>
          <p:cNvPr id="6" name="Рисунок 5" descr="vorota1.jpg"/>
          <p:cNvPicPr>
            <a:picLocks noChangeAspect="1"/>
          </p:cNvPicPr>
          <p:nvPr/>
        </p:nvPicPr>
        <p:blipFill>
          <a:blip r:embed="rId2" cstate="print"/>
          <a:stretch>
            <a:fillRect/>
          </a:stretch>
        </p:blipFill>
        <p:spPr>
          <a:xfrm>
            <a:off x="4067944" y="1412776"/>
            <a:ext cx="4869330" cy="3528392"/>
          </a:xfrm>
          <a:prstGeom prst="rect">
            <a:avLst/>
          </a:prstGeom>
        </p:spPr>
      </p:pic>
    </p:spTree>
  </p:cSld>
  <p:clrMapOvr>
    <a:masterClrMapping/>
  </p:clrMapOvr>
  <p:transition spd="slow">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60648"/>
            <a:ext cx="9144000" cy="5865515"/>
          </a:xfrm>
        </p:spPr>
        <p:txBody>
          <a:bodyPr/>
          <a:lstStyle/>
          <a:p>
            <a:pPr>
              <a:buNone/>
            </a:pPr>
            <a:r>
              <a:rPr lang="en-US" dirty="0" smtClean="0"/>
              <a:t>There are perfect proverbs the English often use:</a:t>
            </a:r>
          </a:p>
          <a:p>
            <a:r>
              <a:rPr lang="en-US" dirty="0" smtClean="0"/>
              <a:t> “There’s no place like home!”</a:t>
            </a:r>
          </a:p>
          <a:p>
            <a:r>
              <a:rPr lang="en-US" dirty="0" smtClean="0"/>
              <a:t>“East or west – home is best!”</a:t>
            </a:r>
          </a:p>
          <a:p>
            <a:pPr>
              <a:buNone/>
            </a:pPr>
            <a:r>
              <a:rPr lang="en-US" dirty="0" smtClean="0"/>
              <a:t>	When they return home they like to say: ”Home, sweet home!”</a:t>
            </a:r>
          </a:p>
          <a:p>
            <a:pPr marL="0" indent="0">
              <a:buNone/>
            </a:pPr>
            <a:endParaRPr lang="ru-RU" dirty="0"/>
          </a:p>
        </p:txBody>
      </p:sp>
      <p:pic>
        <p:nvPicPr>
          <p:cNvPr id="4" name="Рисунок 3" descr="semejnyj-vecher-01.jpg"/>
          <p:cNvPicPr>
            <a:picLocks noChangeAspect="1"/>
          </p:cNvPicPr>
          <p:nvPr/>
        </p:nvPicPr>
        <p:blipFill>
          <a:blip r:embed="rId3" cstate="print"/>
          <a:stretch>
            <a:fillRect/>
          </a:stretch>
        </p:blipFill>
        <p:spPr>
          <a:xfrm>
            <a:off x="1979712" y="3140968"/>
            <a:ext cx="4830840" cy="3437359"/>
          </a:xfrm>
          <a:prstGeom prst="rect">
            <a:avLst/>
          </a:prstGeom>
        </p:spPr>
      </p:pic>
      <p:pic>
        <p:nvPicPr>
          <p:cNvPr id="9" name="MS900069795[1].wav">
            <a:hlinkClick r:id="" action="ppaction://media"/>
          </p:cNvPr>
          <p:cNvPicPr>
            <a:picLocks noRot="1" noChangeAspect="1"/>
          </p:cNvPicPr>
          <p:nvPr>
            <a:wavAudioFile r:embed="rId1" name="MS900069795[1].wav"/>
          </p:nvPr>
        </p:nvPicPr>
        <p:blipFill>
          <a:blip r:embed="rId4" cstate="print"/>
          <a:stretch>
            <a:fillRect/>
          </a:stretch>
        </p:blipFill>
        <p:spPr>
          <a:xfrm>
            <a:off x="0" y="6553200"/>
            <a:ext cx="304800" cy="304800"/>
          </a:xfrm>
          <a:prstGeom prst="rect">
            <a:avLst/>
          </a:prstGeom>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5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Answer the questions:</a:t>
            </a:r>
            <a:endParaRPr lang="ru-RU" dirty="0"/>
          </a:p>
        </p:txBody>
      </p:sp>
      <p:sp>
        <p:nvSpPr>
          <p:cNvPr id="3" name="Объект 2"/>
          <p:cNvSpPr>
            <a:spLocks noGrp="1"/>
          </p:cNvSpPr>
          <p:nvPr>
            <p:ph idx="1"/>
          </p:nvPr>
        </p:nvSpPr>
        <p:spPr/>
        <p:txBody>
          <a:bodyPr/>
          <a:lstStyle/>
          <a:p>
            <a:pPr marL="514350" indent="-514350">
              <a:buFont typeface="+mj-lt"/>
              <a:buAutoNum type="arabicPeriod"/>
            </a:pPr>
            <a:r>
              <a:rPr lang="en-US" dirty="0" smtClean="0"/>
              <a:t>How many floors are there in the typical English house?</a:t>
            </a:r>
          </a:p>
          <a:p>
            <a:pPr marL="514350" indent="-514350">
              <a:buFont typeface="+mj-lt"/>
              <a:buAutoNum type="arabicPeriod"/>
            </a:pPr>
            <a:r>
              <a:rPr lang="en-US" smtClean="0"/>
              <a:t>Are </a:t>
            </a:r>
            <a:r>
              <a:rPr lang="en-US" smtClean="0"/>
              <a:t>the</a:t>
            </a:r>
            <a:r>
              <a:rPr lang="en-US" smtClean="0"/>
              <a:t>re</a:t>
            </a:r>
            <a:r>
              <a:rPr lang="en-US" smtClean="0"/>
              <a:t> </a:t>
            </a:r>
            <a:r>
              <a:rPr lang="en-US" dirty="0" smtClean="0"/>
              <a:t>bedrooms upstairs or downstairs?</a:t>
            </a:r>
          </a:p>
          <a:p>
            <a:pPr marL="514350" indent="-514350">
              <a:buFont typeface="+mj-lt"/>
              <a:buAutoNum type="arabicPeriod"/>
            </a:pPr>
            <a:r>
              <a:rPr lang="en-US" dirty="0" smtClean="0"/>
              <a:t>Where do they have the fireplace?</a:t>
            </a:r>
          </a:p>
          <a:p>
            <a:pPr marL="514350" indent="-514350">
              <a:buFont typeface="+mj-lt"/>
              <a:buAutoNum type="arabicPeriod"/>
            </a:pPr>
            <a:r>
              <a:rPr lang="en-US" dirty="0" smtClean="0"/>
              <a:t>What </a:t>
            </a:r>
            <a:r>
              <a:rPr lang="en-US" dirty="0" smtClean="0"/>
              <a:t>is there near the house?</a:t>
            </a:r>
          </a:p>
          <a:p>
            <a:pPr marL="514350" indent="-514350">
              <a:buFont typeface="+mj-lt"/>
              <a:buAutoNum type="arabicPeriod"/>
            </a:pPr>
            <a:r>
              <a:rPr lang="en-US" dirty="0" smtClean="0"/>
              <a:t>In what room do they have their meals?</a:t>
            </a:r>
          </a:p>
          <a:p>
            <a:pPr marL="0" indent="0">
              <a:buNone/>
            </a:pPr>
            <a:endParaRPr lang="ru-RU" dirty="0"/>
          </a:p>
        </p:txBody>
      </p:sp>
    </p:spTree>
    <p:extLst>
      <p:ext uri="{BB962C8B-B14F-4D97-AF65-F5344CB8AC3E}">
        <p14:creationId xmlns:p14="http://schemas.microsoft.com/office/powerpoint/2010/main" val="4026833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188640"/>
            <a:ext cx="8856984" cy="5937523"/>
          </a:xfrm>
        </p:spPr>
        <p:txBody>
          <a:bodyPr/>
          <a:lstStyle/>
          <a:p>
            <a:pPr marL="0" indent="0">
              <a:buNone/>
            </a:pPr>
            <a:r>
              <a:rPr lang="en-US" sz="4000" dirty="0" smtClean="0"/>
              <a:t>Traditionally English families prefer to live in big houses in suburb far from the crowded cities.</a:t>
            </a:r>
            <a:endParaRPr lang="ru-RU" sz="4000" dirty="0"/>
          </a:p>
        </p:txBody>
      </p:sp>
      <p:pic>
        <p:nvPicPr>
          <p:cNvPr id="5" name="Рисунок 4" descr="163_big.jpg"/>
          <p:cNvPicPr>
            <a:picLocks noChangeAspect="1"/>
          </p:cNvPicPr>
          <p:nvPr/>
        </p:nvPicPr>
        <p:blipFill>
          <a:blip r:embed="rId3" cstate="print"/>
          <a:stretch>
            <a:fillRect/>
          </a:stretch>
        </p:blipFill>
        <p:spPr>
          <a:xfrm>
            <a:off x="1907704" y="2348880"/>
            <a:ext cx="5544616" cy="3797801"/>
          </a:xfrm>
          <a:prstGeom prst="rect">
            <a:avLst/>
          </a:prstGeom>
        </p:spPr>
      </p:pic>
      <p:pic>
        <p:nvPicPr>
          <p:cNvPr id="6" name="MS900075064[2].wav">
            <a:hlinkClick r:id="" action="ppaction://media"/>
          </p:cNvPr>
          <p:cNvPicPr>
            <a:picLocks noRot="1" noChangeAspect="1"/>
          </p:cNvPicPr>
          <p:nvPr>
            <a:wavAudioFile r:embed="rId1" name="MS900075064[2].wav"/>
          </p:nvPr>
        </p:nvPicPr>
        <p:blipFill>
          <a:blip r:embed="rId4" cstate="print"/>
          <a:stretch>
            <a:fillRect/>
          </a:stretch>
        </p:blipFill>
        <p:spPr>
          <a:xfrm>
            <a:off x="179512" y="6237312"/>
            <a:ext cx="304800" cy="304800"/>
          </a:xfrm>
          <a:prstGeom prst="rect">
            <a:avLst/>
          </a:prstGeom>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4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476672"/>
            <a:ext cx="8784976" cy="5649491"/>
          </a:xfrm>
        </p:spPr>
        <p:txBody>
          <a:bodyPr>
            <a:normAutofit/>
          </a:bodyPr>
          <a:lstStyle/>
          <a:p>
            <a:pPr marL="0" indent="0">
              <a:buNone/>
            </a:pPr>
            <a:r>
              <a:rPr lang="en-US" sz="4800" dirty="0"/>
              <a:t>U</a:t>
            </a:r>
            <a:r>
              <a:rPr lang="en-US" sz="4800" dirty="0" smtClean="0"/>
              <a:t>sually there are two floors in a typical </a:t>
            </a:r>
            <a:r>
              <a:rPr lang="en-US" sz="4800" dirty="0"/>
              <a:t>English </a:t>
            </a:r>
            <a:r>
              <a:rPr lang="en-US" sz="4800" dirty="0" smtClean="0"/>
              <a:t>house. </a:t>
            </a:r>
            <a:endParaRPr lang="ru-RU" sz="4800" dirty="0"/>
          </a:p>
        </p:txBody>
      </p:sp>
      <p:pic>
        <p:nvPicPr>
          <p:cNvPr id="4" name="Рисунок 3" descr="Mlbrksec.jpg"/>
          <p:cNvPicPr>
            <a:picLocks noChangeAspect="1"/>
          </p:cNvPicPr>
          <p:nvPr/>
        </p:nvPicPr>
        <p:blipFill>
          <a:blip r:embed="rId2" cstate="print"/>
          <a:stretch>
            <a:fillRect/>
          </a:stretch>
        </p:blipFill>
        <p:spPr>
          <a:xfrm>
            <a:off x="2192387" y="1988840"/>
            <a:ext cx="4847980" cy="4632515"/>
          </a:xfrm>
          <a:prstGeom prst="rect">
            <a:avLst/>
          </a:prstGeom>
        </p:spPr>
      </p:pic>
    </p:spTree>
  </p:cSld>
  <p:clrMapOvr>
    <a:masterClrMapping/>
  </p:clrMapOvr>
  <p:transition spd="slow">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1"/>
            <a:ext cx="9036496" cy="1700808"/>
          </a:xfrm>
        </p:spPr>
        <p:txBody>
          <a:bodyPr>
            <a:normAutofit fontScale="92500" lnSpcReduction="20000"/>
          </a:bodyPr>
          <a:lstStyle/>
          <a:p>
            <a:pPr marL="0" indent="0">
              <a:buNone/>
            </a:pPr>
            <a:r>
              <a:rPr lang="en-US" sz="4800" dirty="0" smtClean="0"/>
              <a:t>There is a hall, a kitchen, a living room, a dining room and a pantry downstairs.</a:t>
            </a:r>
            <a:endParaRPr lang="ru-RU" sz="4800" dirty="0"/>
          </a:p>
        </p:txBody>
      </p:sp>
      <p:pic>
        <p:nvPicPr>
          <p:cNvPr id="4" name="Рисунок 3" descr="99293842_36.jpg"/>
          <p:cNvPicPr>
            <a:picLocks noChangeAspect="1"/>
          </p:cNvPicPr>
          <p:nvPr/>
        </p:nvPicPr>
        <p:blipFill>
          <a:blip r:embed="rId2" cstate="print"/>
          <a:stretch>
            <a:fillRect/>
          </a:stretch>
        </p:blipFill>
        <p:spPr>
          <a:xfrm>
            <a:off x="251520" y="1916832"/>
            <a:ext cx="2952328" cy="2214246"/>
          </a:xfrm>
          <a:prstGeom prst="rect">
            <a:avLst/>
          </a:prstGeom>
          <a:ln>
            <a:noFill/>
          </a:ln>
          <a:effectLst>
            <a:softEdge rad="112500"/>
          </a:effectLst>
        </p:spPr>
      </p:pic>
      <p:sp>
        <p:nvSpPr>
          <p:cNvPr id="5" name="TextBox 4"/>
          <p:cNvSpPr txBox="1"/>
          <p:nvPr/>
        </p:nvSpPr>
        <p:spPr>
          <a:xfrm>
            <a:off x="827584" y="4005064"/>
            <a:ext cx="2592288" cy="461665"/>
          </a:xfrm>
          <a:prstGeom prst="rect">
            <a:avLst/>
          </a:prstGeom>
          <a:noFill/>
        </p:spPr>
        <p:txBody>
          <a:bodyPr wrap="square" rtlCol="0">
            <a:spAutoFit/>
          </a:bodyPr>
          <a:lstStyle/>
          <a:p>
            <a:r>
              <a:rPr lang="en-US" sz="2400" dirty="0" smtClean="0"/>
              <a:t>dining room </a:t>
            </a:r>
            <a:endParaRPr lang="ru-RU" sz="2400" dirty="0"/>
          </a:p>
        </p:txBody>
      </p:sp>
      <p:pic>
        <p:nvPicPr>
          <p:cNvPr id="6" name="Рисунок 5" descr="35690411.jpg"/>
          <p:cNvPicPr>
            <a:picLocks noChangeAspect="1"/>
          </p:cNvPicPr>
          <p:nvPr/>
        </p:nvPicPr>
        <p:blipFill>
          <a:blip r:embed="rId3" cstate="print"/>
          <a:stretch>
            <a:fillRect/>
          </a:stretch>
        </p:blipFill>
        <p:spPr>
          <a:xfrm>
            <a:off x="5004048" y="1340768"/>
            <a:ext cx="3456384" cy="2419467"/>
          </a:xfrm>
          <a:prstGeom prst="rect">
            <a:avLst/>
          </a:prstGeom>
          <a:ln>
            <a:noFill/>
          </a:ln>
          <a:effectLst>
            <a:softEdge rad="112500"/>
          </a:effectLst>
        </p:spPr>
      </p:pic>
      <p:sp>
        <p:nvSpPr>
          <p:cNvPr id="7" name="TextBox 6"/>
          <p:cNvSpPr txBox="1"/>
          <p:nvPr/>
        </p:nvSpPr>
        <p:spPr>
          <a:xfrm>
            <a:off x="5868144" y="3573016"/>
            <a:ext cx="2376264" cy="461665"/>
          </a:xfrm>
          <a:prstGeom prst="rect">
            <a:avLst/>
          </a:prstGeom>
          <a:noFill/>
        </p:spPr>
        <p:txBody>
          <a:bodyPr wrap="square" rtlCol="0">
            <a:spAutoFit/>
          </a:bodyPr>
          <a:lstStyle/>
          <a:p>
            <a:r>
              <a:rPr lang="en-US" dirty="0" smtClean="0"/>
              <a:t> </a:t>
            </a:r>
            <a:r>
              <a:rPr lang="en-US" sz="2400" dirty="0" smtClean="0"/>
              <a:t>living room</a:t>
            </a:r>
            <a:endParaRPr lang="ru-RU" sz="2400" dirty="0"/>
          </a:p>
        </p:txBody>
      </p:sp>
      <p:pic>
        <p:nvPicPr>
          <p:cNvPr id="8" name="Рисунок 7" descr="b3c2bm.jpg"/>
          <p:cNvPicPr>
            <a:picLocks noChangeAspect="1"/>
          </p:cNvPicPr>
          <p:nvPr/>
        </p:nvPicPr>
        <p:blipFill>
          <a:blip r:embed="rId4" cstate="print"/>
          <a:stretch>
            <a:fillRect/>
          </a:stretch>
        </p:blipFill>
        <p:spPr>
          <a:xfrm>
            <a:off x="5508104" y="4149080"/>
            <a:ext cx="2921310" cy="2337048"/>
          </a:xfrm>
          <a:prstGeom prst="rect">
            <a:avLst/>
          </a:prstGeom>
          <a:ln>
            <a:noFill/>
          </a:ln>
          <a:effectLst>
            <a:softEdge rad="112500"/>
          </a:effectLst>
        </p:spPr>
      </p:pic>
      <p:pic>
        <p:nvPicPr>
          <p:cNvPr id="9" name="Рисунок 8" descr="1379329942_foto-kladovki-v-hruwevke.jpg"/>
          <p:cNvPicPr>
            <a:picLocks noChangeAspect="1"/>
          </p:cNvPicPr>
          <p:nvPr/>
        </p:nvPicPr>
        <p:blipFill>
          <a:blip r:embed="rId5" cstate="print"/>
          <a:stretch>
            <a:fillRect/>
          </a:stretch>
        </p:blipFill>
        <p:spPr>
          <a:xfrm>
            <a:off x="2555776" y="4005063"/>
            <a:ext cx="2628688" cy="2813371"/>
          </a:xfrm>
          <a:prstGeom prst="rect">
            <a:avLst/>
          </a:prstGeom>
          <a:ln>
            <a:noFill/>
          </a:ln>
          <a:effectLst>
            <a:softEdge rad="112500"/>
          </a:effectLst>
        </p:spPr>
      </p:pic>
      <p:sp>
        <p:nvSpPr>
          <p:cNvPr id="10" name="TextBox 9"/>
          <p:cNvSpPr txBox="1"/>
          <p:nvPr/>
        </p:nvSpPr>
        <p:spPr>
          <a:xfrm>
            <a:off x="3347864" y="3717032"/>
            <a:ext cx="1656184" cy="461665"/>
          </a:xfrm>
          <a:prstGeom prst="rect">
            <a:avLst/>
          </a:prstGeom>
          <a:noFill/>
        </p:spPr>
        <p:txBody>
          <a:bodyPr wrap="square" rtlCol="0">
            <a:spAutoFit/>
          </a:bodyPr>
          <a:lstStyle/>
          <a:p>
            <a:r>
              <a:rPr lang="en-US" sz="2400" dirty="0" smtClean="0"/>
              <a:t>pantry</a:t>
            </a:r>
            <a:endParaRPr lang="ru-RU" sz="2400" dirty="0"/>
          </a:p>
        </p:txBody>
      </p:sp>
      <p:sp>
        <p:nvSpPr>
          <p:cNvPr id="12" name="TextBox 11"/>
          <p:cNvSpPr txBox="1"/>
          <p:nvPr/>
        </p:nvSpPr>
        <p:spPr>
          <a:xfrm>
            <a:off x="6516216" y="6237312"/>
            <a:ext cx="1944216" cy="461665"/>
          </a:xfrm>
          <a:prstGeom prst="rect">
            <a:avLst/>
          </a:prstGeom>
          <a:noFill/>
        </p:spPr>
        <p:txBody>
          <a:bodyPr wrap="square" rtlCol="0">
            <a:spAutoFit/>
          </a:bodyPr>
          <a:lstStyle/>
          <a:p>
            <a:r>
              <a:rPr lang="en-US" sz="2400" dirty="0" smtClean="0"/>
              <a:t>kitchen</a:t>
            </a:r>
            <a:endParaRPr lang="ru-RU" sz="2400" dirty="0"/>
          </a:p>
        </p:txBody>
      </p:sp>
    </p:spTree>
  </p:cSld>
  <p:clrMapOvr>
    <a:masterClrMapping/>
  </p:clrMapOvr>
  <p:transition spd="slow">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476672"/>
            <a:ext cx="8856984" cy="5649491"/>
          </a:xfrm>
        </p:spPr>
        <p:txBody>
          <a:bodyPr/>
          <a:lstStyle/>
          <a:p>
            <a:pPr marL="0" indent="0">
              <a:buNone/>
            </a:pPr>
            <a:r>
              <a:rPr lang="en-US" sz="4800" dirty="0"/>
              <a:t>T</a:t>
            </a:r>
            <a:r>
              <a:rPr lang="en-US" sz="4800" dirty="0" smtClean="0"/>
              <a:t>here are bedrooms and bathrooms upstairs</a:t>
            </a:r>
            <a:r>
              <a:rPr lang="en-US" dirty="0" smtClean="0"/>
              <a:t>.</a:t>
            </a:r>
            <a:endParaRPr lang="ru-RU" dirty="0"/>
          </a:p>
        </p:txBody>
      </p:sp>
      <p:pic>
        <p:nvPicPr>
          <p:cNvPr id="4" name="Рисунок 3" descr="81859776_4497432_spal_.jpg"/>
          <p:cNvPicPr>
            <a:picLocks noChangeAspect="1"/>
          </p:cNvPicPr>
          <p:nvPr/>
        </p:nvPicPr>
        <p:blipFill>
          <a:blip r:embed="rId2" cstate="print"/>
          <a:stretch>
            <a:fillRect/>
          </a:stretch>
        </p:blipFill>
        <p:spPr>
          <a:xfrm>
            <a:off x="179512" y="2420888"/>
            <a:ext cx="4393671" cy="3295253"/>
          </a:xfrm>
          <a:prstGeom prst="rect">
            <a:avLst/>
          </a:prstGeom>
        </p:spPr>
      </p:pic>
      <p:pic>
        <p:nvPicPr>
          <p:cNvPr id="5" name="Рисунок 4" descr="75417330_large_getImage.jpg"/>
          <p:cNvPicPr>
            <a:picLocks noChangeAspect="1"/>
          </p:cNvPicPr>
          <p:nvPr/>
        </p:nvPicPr>
        <p:blipFill>
          <a:blip r:embed="rId3" cstate="print"/>
          <a:stretch>
            <a:fillRect/>
          </a:stretch>
        </p:blipFill>
        <p:spPr>
          <a:xfrm>
            <a:off x="4644008" y="2420888"/>
            <a:ext cx="4270301" cy="3312368"/>
          </a:xfrm>
          <a:prstGeom prst="rect">
            <a:avLst/>
          </a:prstGeom>
        </p:spPr>
      </p:pic>
    </p:spTree>
  </p:cSld>
  <p:clrMapOvr>
    <a:masterClrMapping/>
  </p:clrMapOvr>
  <p:transition spd="slow">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LIVING ROOM</a:t>
            </a:r>
            <a:endParaRPr lang="ru-RU" dirty="0"/>
          </a:p>
        </p:txBody>
      </p:sp>
      <p:sp>
        <p:nvSpPr>
          <p:cNvPr id="3" name="Содержимое 2"/>
          <p:cNvSpPr>
            <a:spLocks noGrp="1"/>
          </p:cNvSpPr>
          <p:nvPr>
            <p:ph idx="1"/>
          </p:nvPr>
        </p:nvSpPr>
        <p:spPr>
          <a:xfrm>
            <a:off x="107504" y="1340768"/>
            <a:ext cx="8928992" cy="4785395"/>
          </a:xfrm>
        </p:spPr>
        <p:txBody>
          <a:bodyPr/>
          <a:lstStyle/>
          <a:p>
            <a:pPr marL="0" indent="0">
              <a:buNone/>
            </a:pPr>
            <a:r>
              <a:rPr lang="en-US" dirty="0" smtClean="0"/>
              <a:t>In their living room they usually have a fireplace. It is the symbol of a typical English house. They like to spend the cold rainy evenings sitting at the fireplace and talking or watching TV or just reading a book.</a:t>
            </a:r>
            <a:endParaRPr lang="ru-RU" dirty="0"/>
          </a:p>
        </p:txBody>
      </p:sp>
      <p:pic>
        <p:nvPicPr>
          <p:cNvPr id="4" name="Рисунок 3" descr="Interior_Interior_of_a_room_at_a_fireplace_009417_29.jpg"/>
          <p:cNvPicPr>
            <a:picLocks noChangeAspect="1"/>
          </p:cNvPicPr>
          <p:nvPr/>
        </p:nvPicPr>
        <p:blipFill>
          <a:blip r:embed="rId2" cstate="print"/>
          <a:stretch>
            <a:fillRect/>
          </a:stretch>
        </p:blipFill>
        <p:spPr>
          <a:xfrm>
            <a:off x="2987824" y="3573016"/>
            <a:ext cx="4128459" cy="3096344"/>
          </a:xfrm>
          <a:prstGeom prst="rect">
            <a:avLst/>
          </a:prstGeom>
        </p:spPr>
      </p:pic>
    </p:spTree>
  </p:cSld>
  <p:clrMapOvr>
    <a:masterClrMapping/>
  </p:clrMapOvr>
  <p:transition spd="slow">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DINING ROOM</a:t>
            </a:r>
            <a:endParaRPr lang="ru-RU" dirty="0"/>
          </a:p>
        </p:txBody>
      </p:sp>
      <p:sp>
        <p:nvSpPr>
          <p:cNvPr id="3" name="Содержимое 2"/>
          <p:cNvSpPr>
            <a:spLocks noGrp="1"/>
          </p:cNvSpPr>
          <p:nvPr>
            <p:ph idx="1"/>
          </p:nvPr>
        </p:nvSpPr>
        <p:spPr>
          <a:xfrm>
            <a:off x="179512" y="1196752"/>
            <a:ext cx="8784976" cy="4929411"/>
          </a:xfrm>
        </p:spPr>
        <p:txBody>
          <a:bodyPr/>
          <a:lstStyle/>
          <a:p>
            <a:pPr marL="0" indent="0">
              <a:buNone/>
            </a:pPr>
            <a:r>
              <a:rPr lang="en-US" dirty="0" smtClean="0"/>
              <a:t>Dining room is the part of the house where the family sit at the dinner-table and have meals. It’s usually a spacious room with big windows.</a:t>
            </a:r>
            <a:endParaRPr lang="ru-RU" dirty="0"/>
          </a:p>
        </p:txBody>
      </p:sp>
      <p:pic>
        <p:nvPicPr>
          <p:cNvPr id="4" name="Рисунок 3" descr="99293842_36.jpg"/>
          <p:cNvPicPr>
            <a:picLocks noChangeAspect="1"/>
          </p:cNvPicPr>
          <p:nvPr/>
        </p:nvPicPr>
        <p:blipFill>
          <a:blip r:embed="rId2" cstate="print"/>
          <a:stretch>
            <a:fillRect/>
          </a:stretch>
        </p:blipFill>
        <p:spPr>
          <a:xfrm>
            <a:off x="1691679" y="2780928"/>
            <a:ext cx="5280587" cy="3960440"/>
          </a:xfrm>
          <a:prstGeom prst="rect">
            <a:avLst/>
          </a:prstGeom>
        </p:spPr>
      </p:pic>
    </p:spTree>
  </p:cSld>
  <p:clrMapOvr>
    <a:masterClrMapping/>
  </p:clrMapOvr>
  <p:transition spd="slow">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435280" cy="836712"/>
          </a:xfrm>
        </p:spPr>
        <p:txBody>
          <a:bodyPr>
            <a:normAutofit/>
          </a:bodyPr>
          <a:lstStyle/>
          <a:p>
            <a:r>
              <a:rPr lang="en-US" dirty="0" smtClean="0"/>
              <a:t>BEDROOMS</a:t>
            </a:r>
            <a:endParaRPr lang="ru-RU" dirty="0"/>
          </a:p>
        </p:txBody>
      </p:sp>
      <p:sp>
        <p:nvSpPr>
          <p:cNvPr id="3" name="Содержимое 2"/>
          <p:cNvSpPr>
            <a:spLocks noGrp="1"/>
          </p:cNvSpPr>
          <p:nvPr>
            <p:ph idx="1"/>
          </p:nvPr>
        </p:nvSpPr>
        <p:spPr>
          <a:xfrm>
            <a:off x="0" y="692696"/>
            <a:ext cx="8964488" cy="5433467"/>
          </a:xfrm>
        </p:spPr>
        <p:txBody>
          <a:bodyPr/>
          <a:lstStyle/>
          <a:p>
            <a:pPr marL="0" indent="0">
              <a:buNone/>
            </a:pPr>
            <a:r>
              <a:rPr lang="en-US" dirty="0" smtClean="0"/>
              <a:t>As a rule English people make their bedrooms upstairs. For more comfort there are bathrooms next to the bedrooms on the same floor. Usually each member of the family has his/her own bedroom</a:t>
            </a:r>
            <a:r>
              <a:rPr lang="ru-RU" dirty="0" smtClean="0"/>
              <a:t>.</a:t>
            </a:r>
            <a:endParaRPr lang="ru-RU" dirty="0"/>
          </a:p>
        </p:txBody>
      </p:sp>
      <p:pic>
        <p:nvPicPr>
          <p:cNvPr id="5" name="Рисунок 4" descr="0a0b4ae01ec15c3f2f2812e3e8665f51.jpg"/>
          <p:cNvPicPr>
            <a:picLocks noChangeAspect="1"/>
          </p:cNvPicPr>
          <p:nvPr/>
        </p:nvPicPr>
        <p:blipFill>
          <a:blip r:embed="rId2" cstate="print"/>
          <a:stretch>
            <a:fillRect/>
          </a:stretch>
        </p:blipFill>
        <p:spPr>
          <a:xfrm>
            <a:off x="2123728" y="2924944"/>
            <a:ext cx="4891527" cy="3672408"/>
          </a:xfrm>
          <a:prstGeom prst="rect">
            <a:avLst/>
          </a:prstGeom>
        </p:spPr>
      </p:pic>
    </p:spTree>
  </p:cSld>
  <p:clrMapOvr>
    <a:masterClrMapping/>
  </p:clrMapOvr>
  <p:transition spd="slow">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116632"/>
            <a:ext cx="9036496" cy="6009531"/>
          </a:xfrm>
        </p:spPr>
        <p:txBody>
          <a:bodyPr/>
          <a:lstStyle/>
          <a:p>
            <a:pPr marL="0" indent="0">
              <a:buNone/>
            </a:pPr>
            <a:r>
              <a:rPr lang="en-US" dirty="0" smtClean="0"/>
              <a:t>Usually there is a garden around the house. It’s rather beautiful with a lot of trees and flowers in it, because all English people like growing flowers and fruit trees.</a:t>
            </a:r>
            <a:endParaRPr lang="ru-RU" dirty="0"/>
          </a:p>
        </p:txBody>
      </p:sp>
      <p:pic>
        <p:nvPicPr>
          <p:cNvPr id="4" name="Рисунок 3" descr="1327249969_0_48ccb_d7d3c6a6_orig.jpg"/>
          <p:cNvPicPr>
            <a:picLocks noChangeAspect="1"/>
          </p:cNvPicPr>
          <p:nvPr/>
        </p:nvPicPr>
        <p:blipFill>
          <a:blip r:embed="rId2" cstate="print"/>
          <a:stretch>
            <a:fillRect/>
          </a:stretch>
        </p:blipFill>
        <p:spPr>
          <a:xfrm>
            <a:off x="1475656" y="2276872"/>
            <a:ext cx="6408712" cy="4266371"/>
          </a:xfrm>
          <a:prstGeom prst="rect">
            <a:avLst/>
          </a:prstGeom>
        </p:spPr>
      </p:pic>
    </p:spTree>
  </p:cSld>
  <p:clrMapOvr>
    <a:masterClrMapping/>
  </p:clrMapOvr>
  <p:transition spd="slow">
    <p:zoom dir="in"/>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TotalTime>
  <Words>344</Words>
  <Application>Microsoft Office PowerPoint</Application>
  <PresentationFormat>Экран (4:3)</PresentationFormat>
  <Paragraphs>37</Paragraphs>
  <Slides>12</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Typical English House.</vt:lpstr>
      <vt:lpstr>Презентация PowerPoint</vt:lpstr>
      <vt:lpstr>Презентация PowerPoint</vt:lpstr>
      <vt:lpstr>Презентация PowerPoint</vt:lpstr>
      <vt:lpstr>Презентация PowerPoint</vt:lpstr>
      <vt:lpstr>LIVING ROOM</vt:lpstr>
      <vt:lpstr>DINING ROOM</vt:lpstr>
      <vt:lpstr>BEDROOMS</vt:lpstr>
      <vt:lpstr>Презентация PowerPoint</vt:lpstr>
      <vt:lpstr>Презентация PowerPoint</vt:lpstr>
      <vt:lpstr>Презентация PowerPoint</vt:lpstr>
      <vt:lpstr>Answer the questions:</vt:lpstr>
    </vt:vector>
  </TitlesOfParts>
  <Company>Krokoz™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Typical English House</dc:title>
  <dc:creator>анна</dc:creator>
  <cp:lastModifiedBy>Пользователь</cp:lastModifiedBy>
  <cp:revision>37</cp:revision>
  <cp:lastPrinted>2014-02-10T17:46:10Z</cp:lastPrinted>
  <dcterms:created xsi:type="dcterms:W3CDTF">2013-11-16T19:00:40Z</dcterms:created>
  <dcterms:modified xsi:type="dcterms:W3CDTF">2014-02-10T17:47:41Z</dcterms:modified>
</cp:coreProperties>
</file>