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58" r:id="rId4"/>
    <p:sldId id="257" r:id="rId5"/>
    <p:sldId id="261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Статистика причин </a:t>
            </a:r>
            <a:r>
              <a:rPr lang="ru-RU" sz="2800" dirty="0" smtClean="0"/>
              <a:t>разводов  </a:t>
            </a:r>
            <a:r>
              <a:rPr lang="ru-RU" sz="2800" dirty="0"/>
              <a:t>(%)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Статистика причин разводов (%)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Алкоголизм, наркомания</c:v>
                </c:pt>
                <c:pt idx="1">
                  <c:v>Отсутствие квартиры</c:v>
                </c:pt>
                <c:pt idx="2">
                  <c:v>Сами супруги </c:v>
                </c:pt>
                <c:pt idx="3">
                  <c:v>Материальное неблагополучие</c:v>
                </c:pt>
                <c:pt idx="4">
                  <c:v>Родственники</c:v>
                </c:pt>
                <c:pt idx="5">
                  <c:v>Отсутствие детей</c:v>
                </c:pt>
                <c:pt idx="6">
                  <c:v>Долгая разлука</c:v>
                </c:pt>
                <c:pt idx="7">
                  <c:v>Физические недуги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0.27</c:v>
                </c:pt>
                <c:pt idx="1">
                  <c:v>0.21</c:v>
                </c:pt>
                <c:pt idx="2">
                  <c:v>0.16</c:v>
                </c:pt>
                <c:pt idx="3">
                  <c:v>0.15</c:v>
                </c:pt>
                <c:pt idx="4">
                  <c:v>0.09</c:v>
                </c:pt>
                <c:pt idx="5">
                  <c:v>0.06</c:v>
                </c:pt>
                <c:pt idx="6">
                  <c:v>0.04</c:v>
                </c:pt>
                <c:pt idx="7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Статистика разводов по времен, прожитому вместе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44444444444445E-2"/>
          <c:y val="0.34165645960921553"/>
          <c:w val="0.84444444444444444"/>
          <c:h val="0.618651501895596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Статистика разводов по времен, прожитому вместе.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 1-го года</c:v>
                </c:pt>
                <c:pt idx="1">
                  <c:v>1-2 года</c:v>
                </c:pt>
                <c:pt idx="2">
                  <c:v>2-4 года</c:v>
                </c:pt>
                <c:pt idx="3">
                  <c:v>5-9 лет</c:v>
                </c:pt>
                <c:pt idx="4">
                  <c:v>10-19 лет</c:v>
                </c:pt>
                <c:pt idx="5">
                  <c:v>Более 20 лет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0.16</c:v>
                </c:pt>
                <c:pt idx="2">
                  <c:v>0.18</c:v>
                </c:pt>
                <c:pt idx="3">
                  <c:v>0.28000000000000003</c:v>
                </c:pt>
                <c:pt idx="4">
                  <c:v>0.22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6944444444444443E-2"/>
          <c:y val="0.18400933216681248"/>
          <c:w val="0.9"/>
          <c:h val="0.1717688830562846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70647419072613E-2"/>
          <c:y val="0.15368051910177893"/>
          <c:w val="0.59067935258092741"/>
          <c:h val="0.731733158355205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продолжительность семейной жизни.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cat>
            <c:strRef>
              <c:f>Лист1!$A$2:$A$7</c:f>
              <c:strCache>
                <c:ptCount val="6"/>
                <c:pt idx="0">
                  <c:v>до 1-го года</c:v>
                </c:pt>
                <c:pt idx="1">
                  <c:v>1-2 года</c:v>
                </c:pt>
                <c:pt idx="2">
                  <c:v>2-4 года</c:v>
                </c:pt>
                <c:pt idx="3">
                  <c:v>5-9 лет</c:v>
                </c:pt>
                <c:pt idx="4">
                  <c:v>10-19 лет</c:v>
                </c:pt>
                <c:pt idx="5">
                  <c:v>более 20лет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16</c:v>
                </c:pt>
                <c:pt idx="2">
                  <c:v>18</c:v>
                </c:pt>
                <c:pt idx="3">
                  <c:v>28</c:v>
                </c:pt>
                <c:pt idx="4">
                  <c:v>22</c:v>
                </c:pt>
                <c:pt idx="5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89724800"/>
        <c:axId val="89732224"/>
      </c:lineChart>
      <c:catAx>
        <c:axId val="89724800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crossAx val="89732224"/>
        <c:crosses val="autoZero"/>
        <c:auto val="1"/>
        <c:lblAlgn val="ctr"/>
        <c:lblOffset val="100"/>
        <c:noMultiLvlLbl val="0"/>
      </c:catAx>
      <c:valAx>
        <c:axId val="8973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7248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3735C-B94F-4E93-859A-A7F000F44CC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D249-4D29-485C-991C-04A745F86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32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D249-4D29-485C-991C-04A745F86E5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6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D249-4D29-485C-991C-04A745F86E5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88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D249-4D29-485C-991C-04A745F86E5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83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85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44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68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81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24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29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08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38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7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83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5E5A-43A0-4C57-95E0-2428CED78282}" type="datetimeFigureOut">
              <a:rPr lang="ru-RU" smtClean="0"/>
              <a:t>14.04.2012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C0C8-C598-4690-BD36-A67FEAC4CE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0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6" y="476672"/>
            <a:ext cx="7416824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Статистика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Бракосочетаний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разводов.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3284984"/>
            <a:ext cx="5381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Егорова Зинаида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089846"/>
            <a:ext cx="5928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Егорова Екатерина</a:t>
            </a:r>
            <a:endParaRPr lang="ru-RU" sz="5400" b="1" cap="none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881934"/>
            <a:ext cx="489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Андреева Анна</a:t>
            </a:r>
            <a:endParaRPr lang="ru-RU" sz="5400" b="1" cap="none" spc="5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3476" y="5674022"/>
            <a:ext cx="5412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Дударенко Тома</a:t>
            </a:r>
            <a:endParaRPr lang="ru-RU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84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06250"/>
              </p:ext>
            </p:extLst>
          </p:nvPr>
        </p:nvGraphicFramePr>
        <p:xfrm>
          <a:off x="-1317" y="978614"/>
          <a:ext cx="9180512" cy="5904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312"/>
                <a:gridCol w="1828800"/>
                <a:gridCol w="1828800"/>
                <a:gridCol w="1828800"/>
                <a:gridCol w="1828800"/>
              </a:tblGrid>
              <a:tr h="7626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Года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Кол-во браков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Кол-во разводов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Браков</a:t>
                      </a:r>
                      <a:r>
                        <a:rPr lang="ru-RU" sz="2000" baseline="0" dirty="0" smtClean="0"/>
                        <a:t> на 1000 человек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Разводов  на 1000 чел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1019789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853647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7,1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5,9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2006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1091778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798824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7,6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5,5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2007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979667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635835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6,8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4,4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1066366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604942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7,5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4,2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2009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1113562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640837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7,8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4,5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1262500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685910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8,9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4,8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2011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1179007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703412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8,3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4,9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5822" y="188640"/>
            <a:ext cx="8912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Статистика браков и разводов в России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22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42210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27809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52679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0"/>
            <a:ext cx="0" cy="5526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07904" y="0"/>
            <a:ext cx="0" cy="5535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835696" y="0"/>
            <a:ext cx="0" cy="5535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1600" y="0"/>
            <a:ext cx="0" cy="5526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699792" y="-44624"/>
            <a:ext cx="0" cy="5579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43850" y="44624"/>
            <a:ext cx="0" cy="5490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236296" y="27384"/>
            <a:ext cx="0" cy="548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100392" y="27384"/>
            <a:ext cx="0" cy="5507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67" idx="2"/>
          </p:cNvCxnSpPr>
          <p:nvPr/>
        </p:nvCxnSpPr>
        <p:spPr>
          <a:xfrm flipH="1">
            <a:off x="6256242" y="-44624"/>
            <a:ext cx="43950" cy="5560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09860">
            <a:off x="-141983" y="61669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Варианта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3100179">
            <a:off x="-101154" y="187042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Кратность варианты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3065274" flipH="1">
            <a:off x="-67632" y="3516735"/>
            <a:ext cx="132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Частота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 rot="2463821">
            <a:off x="-233266" y="491374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Частота (%)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 rot="4025550">
            <a:off x="645979" y="588935"/>
            <a:ext cx="1828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Алкоголизм,</a:t>
            </a:r>
          </a:p>
          <a:p>
            <a:r>
              <a:rPr lang="ru-RU" dirty="0" smtClean="0"/>
              <a:t>наркомания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4123068">
            <a:off x="1351192" y="979618"/>
            <a:ext cx="230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Отсутствие</a:t>
            </a:r>
          </a:p>
          <a:p>
            <a:r>
              <a:rPr lang="ru-RU" dirty="0" smtClean="0"/>
              <a:t> квартиры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 rot="3989042">
            <a:off x="2276995" y="861225"/>
            <a:ext cx="221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Сами супруги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 rot="4577936">
            <a:off x="3290129" y="549588"/>
            <a:ext cx="1843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Материальное </a:t>
            </a:r>
          </a:p>
          <a:p>
            <a:r>
              <a:rPr lang="ru-RU" dirty="0" smtClean="0"/>
              <a:t>Неблагопол.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 rot="3781982">
            <a:off x="3679654" y="14440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Родственники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 rot="4232431">
            <a:off x="5172551" y="63320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Отсутствие</a:t>
            </a:r>
          </a:p>
          <a:p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 rot="3273083">
            <a:off x="6364520" y="372336"/>
            <a:ext cx="94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Долгая </a:t>
            </a:r>
          </a:p>
          <a:p>
            <a:r>
              <a:rPr lang="ru-RU" dirty="0" smtClean="0"/>
              <a:t>разлука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 rot="3735260">
            <a:off x="6984183" y="503707"/>
            <a:ext cx="14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Физические</a:t>
            </a:r>
          </a:p>
          <a:p>
            <a:r>
              <a:rPr lang="ru-RU" dirty="0" smtClean="0"/>
              <a:t>недуги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 rot="19304621">
            <a:off x="8057277" y="590911"/>
            <a:ext cx="120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Объём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115616" y="18448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270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979712" y="1916832"/>
            <a:ext cx="732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210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2843808" y="191683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160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3851920" y="1916832"/>
            <a:ext cx="958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150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4716016" y="1917696"/>
            <a:ext cx="1039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90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5668013" y="1897668"/>
            <a:ext cx="1064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556438" y="1897668"/>
            <a:ext cx="1543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40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7473966" y="1916832"/>
            <a:ext cx="84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8172400" y="1916832"/>
            <a:ext cx="94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1000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8316416" y="3284844"/>
            <a:ext cx="799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8244408" y="4581128"/>
            <a:ext cx="871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100</a:t>
            </a:r>
          </a:p>
          <a:p>
            <a:r>
              <a:rPr lang="ru-RU" sz="2800" dirty="0" smtClean="0"/>
              <a:t>   %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1043608" y="328484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0.27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1835696" y="327080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0.21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2771800" y="3284984"/>
            <a:ext cx="111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0.16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3679649" y="3291328"/>
            <a:ext cx="2694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0.15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644008" y="3339484"/>
            <a:ext cx="895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0.09</a:t>
            </a:r>
            <a:endParaRPr lang="ru-RU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442274" y="3314996"/>
            <a:ext cx="954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0.06</a:t>
            </a:r>
            <a:endParaRPr lang="ru-RU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6360779" y="3337828"/>
            <a:ext cx="96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0.04</a:t>
            </a:r>
            <a:endParaRPr lang="ru-RU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7329950" y="3356992"/>
            <a:ext cx="84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0.02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1115616" y="4561964"/>
            <a:ext cx="624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27%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1979712" y="4561964"/>
            <a:ext cx="732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21%</a:t>
            </a:r>
            <a:endParaRPr lang="ru-RU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3851920" y="4581128"/>
            <a:ext cx="958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</a:t>
            </a:r>
          </a:p>
          <a:p>
            <a:r>
              <a:rPr lang="ru-RU" sz="2800" dirty="0" smtClean="0"/>
              <a:t>%</a:t>
            </a:r>
            <a:endParaRPr lang="ru-RU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4868416" y="4561964"/>
            <a:ext cx="1039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</a:p>
          <a:p>
            <a:r>
              <a:rPr lang="ru-RU" sz="2800" dirty="0"/>
              <a:t>%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5724128" y="4561964"/>
            <a:ext cx="1064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</a:p>
          <a:p>
            <a:r>
              <a:rPr lang="ru-RU" sz="2800" dirty="0"/>
              <a:t>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88224" y="4561964"/>
            <a:ext cx="1543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</a:p>
          <a:p>
            <a:r>
              <a:rPr lang="ru-RU" sz="2800" dirty="0"/>
              <a:t>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52320" y="4561964"/>
            <a:ext cx="842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</a:p>
          <a:p>
            <a:r>
              <a:rPr lang="ru-RU" sz="2800" dirty="0"/>
              <a:t>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903003" y="4509120"/>
            <a:ext cx="550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16</a:t>
            </a:r>
          </a:p>
          <a:p>
            <a:r>
              <a:rPr lang="ru-RU" sz="2800" dirty="0"/>
              <a:t>%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5536" y="5715253"/>
            <a:ext cx="8485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Мода: алкоголизм, наркомания.</a:t>
            </a:r>
          </a:p>
          <a:p>
            <a:r>
              <a:rPr lang="ru-RU" sz="2800" dirty="0" smtClean="0"/>
              <a:t>Медиана: сами супруги.</a:t>
            </a:r>
            <a:endParaRPr lang="ru-RU" sz="28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114" y="5642769"/>
            <a:ext cx="67912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Причины </a:t>
            </a:r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разводов.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4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4" grpId="1"/>
      <p:bldP spid="85" grpId="0"/>
      <p:bldP spid="85" grpId="1"/>
      <p:bldP spid="8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70265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00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499992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948264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24128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100392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39752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0"/>
            <a:ext cx="0" cy="5085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28529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77281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0851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475510">
            <a:off x="-231464" y="645263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Варианта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 rot="2404415">
            <a:off x="-359937" y="2133221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Кратность</a:t>
            </a:r>
          </a:p>
          <a:p>
            <a:r>
              <a:rPr lang="ru-RU" sz="2800" dirty="0" smtClean="0"/>
              <a:t>     вар.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 rot="2641880">
            <a:off x="-159021" y="3183941"/>
            <a:ext cx="169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Частота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 rot="2553737">
            <a:off x="-317344" y="4009488"/>
            <a:ext cx="1875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Кратность</a:t>
            </a:r>
          </a:p>
          <a:p>
            <a:r>
              <a:rPr lang="ru-RU" sz="2800" dirty="0" smtClean="0"/>
              <a:t>     в %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 rot="2674674">
            <a:off x="1070138" y="767697"/>
            <a:ext cx="194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 1 года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 rot="2647969">
            <a:off x="2294505" y="724167"/>
            <a:ext cx="14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1-2 года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 rot="2764330">
            <a:off x="3415554" y="76042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2-4 года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 rot="2712277">
            <a:off x="4394165" y="1085109"/>
            <a:ext cx="2312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5-9 лет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 rot="2645802">
            <a:off x="5486600" y="107537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10-19 лет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 rot="2958381">
            <a:off x="6387887" y="1327088"/>
            <a:ext cx="3398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Более 20 лет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 rot="2559217">
            <a:off x="8050887" y="879792"/>
            <a:ext cx="1453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  <a:r>
              <a:rPr lang="ru-RU" sz="2400" dirty="0" smtClean="0"/>
              <a:t>бъем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547664" y="2060848"/>
            <a:ext cx="1390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2555776" y="206084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16</a:t>
            </a:r>
            <a:endParaRPr lang="ru-RU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3665397" y="2062589"/>
            <a:ext cx="978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18</a:t>
            </a:r>
            <a:endParaRPr lang="ru-RU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4788024" y="20608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28</a:t>
            </a:r>
            <a:endParaRPr lang="ru-RU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5940152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22</a:t>
            </a:r>
            <a:endParaRPr lang="ru-RU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7164288" y="19888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12</a:t>
            </a:r>
            <a:endParaRPr lang="ru-RU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8028384" y="1988840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100 </a:t>
            </a:r>
          </a:p>
          <a:p>
            <a:r>
              <a:rPr lang="ru-RU" sz="2400" dirty="0" smtClean="0"/>
              <a:t>человек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61531"/>
            <a:ext cx="15795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89040"/>
            <a:ext cx="12620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61531"/>
            <a:ext cx="116522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61531"/>
            <a:ext cx="13350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877" y="3789040"/>
            <a:ext cx="11953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797" y="3833539"/>
            <a:ext cx="10175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1259632" y="2996952"/>
            <a:ext cx="111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0.04</a:t>
            </a:r>
            <a:endParaRPr lang="ru-RU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466871" y="2996952"/>
            <a:ext cx="138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0.16</a:t>
            </a:r>
            <a:endParaRPr lang="ru-RU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3563888" y="2996952"/>
            <a:ext cx="1071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0.18</a:t>
            </a:r>
            <a:endParaRPr lang="ru-RU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4644008" y="2996952"/>
            <a:ext cx="160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0.28</a:t>
            </a:r>
            <a:endParaRPr lang="ru-RU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8144" y="2996952"/>
            <a:ext cx="171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0.22</a:t>
            </a:r>
            <a:endParaRPr lang="ru-RU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6979557" y="2998693"/>
            <a:ext cx="1624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0.12</a:t>
            </a:r>
            <a:endParaRPr lang="ru-RU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8254143" y="2998693"/>
            <a:ext cx="700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8147148" y="3789040"/>
            <a:ext cx="113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100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%</a:t>
            </a:r>
            <a:endParaRPr lang="ru-RU" sz="36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297475" y="4365104"/>
            <a:ext cx="51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%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01331" y="4294837"/>
            <a:ext cx="51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%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4788024" y="4293096"/>
            <a:ext cx="51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%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3707904" y="4294837"/>
            <a:ext cx="51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%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699792" y="4293096"/>
            <a:ext cx="51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%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475656" y="4221088"/>
            <a:ext cx="514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%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3528" y="5472075"/>
            <a:ext cx="8631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Мода: 5-9 лет</a:t>
            </a:r>
            <a:r>
              <a:rPr lang="ru-RU" sz="2400" dirty="0" smtClean="0"/>
              <a:t>.</a:t>
            </a:r>
          </a:p>
          <a:p>
            <a:r>
              <a:rPr lang="ru-RU" sz="2800" dirty="0" smtClean="0"/>
              <a:t>Медиана: 5-9 лет.</a:t>
            </a:r>
            <a:endParaRPr lang="ru-RU" sz="3200" dirty="0" smtClean="0"/>
          </a:p>
        </p:txBody>
      </p:sp>
      <p:sp>
        <p:nvSpPr>
          <p:cNvPr id="76" name="Прямоугольник 75"/>
          <p:cNvSpPr/>
          <p:nvPr/>
        </p:nvSpPr>
        <p:spPr>
          <a:xfrm>
            <a:off x="37859" y="5133520"/>
            <a:ext cx="923849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Статистика разводов</a:t>
            </a:r>
          </a:p>
          <a:p>
            <a:pPr algn="ctr"/>
            <a:r>
              <a:rPr lang="ru-RU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 времени, прожитому вместе.</a:t>
            </a:r>
            <a:endParaRPr lang="ru-RU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33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76" grpId="0"/>
      <p:bldP spid="76" grpId="1"/>
      <p:bldP spid="7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134667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61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8200389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3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260648"/>
            <a:ext cx="2350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Вывод.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88" y="1183978"/>
            <a:ext cx="91148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Наибольшее количество разводов происходит в возрастном диапазоне  18-35 лет. Таким образом, в зону максимального риска попадают  молодые пары.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Самым активным возрастом для заключения браков является период от 25 до 29 лет среди мужчин и от 20 до 24 лет среди женщин.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Что касается разводов, то наиболее критичным возрастом для мужчин является возраст от 30 до 34 лет – на него приходится 11,8% от общего числа разводов, для женщин – 25-29 лет (16,8%).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Особенно уязвим супружеский союз в первые 4 года брака: на этот период приходится почти 40% разводов.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В 64% случаев суд предлагает разводящимся подумать и даёт на это несколько месяцев. Забирают заявление о разводе около 7% супругов.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В 68%  случаев подают на развод женщины (в Москве – 80%). Женщины превалируют в возрасте до 50 лет, особенно при этом активны молодые женщины. После  50 -  чаще инициатором развода выступают мужчины.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Подводя итог этим статистическим данным, приходим к выводу, что брак- это не пожизненное заключение в клетке для двоих.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7115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2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20962" y="379685"/>
            <a:ext cx="6902082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КОНЕЦ</a:t>
            </a:r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  <a:p>
            <a:pPr algn="ctr"/>
            <a:endParaRPr lang="ru-RU" sz="9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385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424</Words>
  <Application>Microsoft Office PowerPoint</Application>
  <PresentationFormat>Экран (4:3)</PresentationFormat>
  <Paragraphs>161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28</cp:revision>
  <dcterms:created xsi:type="dcterms:W3CDTF">2012-04-13T11:29:43Z</dcterms:created>
  <dcterms:modified xsi:type="dcterms:W3CDTF">2012-04-14T04:02:49Z</dcterms:modified>
</cp:coreProperties>
</file>