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7" r:id="rId3"/>
    <p:sldId id="265" r:id="rId4"/>
    <p:sldId id="26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984" y="-6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02.09.2020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02.09.2020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02.09.2020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02.09.2020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A%D0%BE%D1%80%D1%80%D0%BE%D0%B7%D0%B8%D1%8F" TargetMode="External"/><Relationship Id="rId2" Type="http://schemas.openxmlformats.org/officeDocument/2006/relationships/hyperlink" Target="http://bibliotekar.ru/spravochnik-33/118.htm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2420888"/>
            <a:ext cx="8458200" cy="1470025"/>
          </a:xfrm>
        </p:spPr>
        <p:txBody>
          <a:bodyPr/>
          <a:lstStyle/>
          <a:p>
            <a:pPr algn="ctr"/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Защита </a:t>
            </a:r>
            <a:r>
              <a:rPr lang="ru-RU" b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металлов </a:t>
            </a:r>
            <a:r>
              <a:rPr lang="ru-RU" b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автомобилей </a:t>
            </a:r>
            <a:r>
              <a:rPr lang="ru-RU" b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от  </a:t>
            </a:r>
            <a:r>
              <a:rPr lang="ru-RU" b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коррозии</a:t>
            </a: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869160"/>
            <a:ext cx="6400800" cy="1224136"/>
          </a:xfrm>
        </p:spPr>
        <p:txBody>
          <a:bodyPr>
            <a:normAutofit fontScale="92500" lnSpcReduction="20000"/>
          </a:bodyPr>
          <a:lstStyle/>
          <a:p>
            <a:r>
              <a:rPr lang="ru-RU" sz="2800" dirty="0" err="1" smtClean="0"/>
              <a:t>Пузикова</a:t>
            </a:r>
            <a:r>
              <a:rPr lang="ru-RU" sz="2800" dirty="0" smtClean="0"/>
              <a:t> Н.И.</a:t>
            </a:r>
          </a:p>
          <a:p>
            <a:r>
              <a:rPr lang="ru-RU" sz="2800" dirty="0" smtClean="0"/>
              <a:t>СПб ГБПОУ «Техникум «Автосервис»</a:t>
            </a:r>
          </a:p>
          <a:p>
            <a:r>
              <a:rPr lang="ru-RU" sz="2800" smtClean="0"/>
              <a:t>(МЦПК)</a:t>
            </a:r>
            <a:r>
              <a:rPr lang="ru-RU" sz="3100" smtClean="0"/>
              <a:t>                       </a:t>
            </a:r>
            <a:endParaRPr lang="ru-RU" sz="3100" dirty="0"/>
          </a:p>
        </p:txBody>
      </p:sp>
    </p:spTree>
    <p:extLst>
      <p:ext uri="{BB962C8B-B14F-4D97-AF65-F5344CB8AC3E}">
        <p14:creationId xmlns:p14="http://schemas.microsoft.com/office/powerpoint/2010/main" val="305205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Активная защита.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dirty="0" smtClean="0"/>
              <a:t>Лучшим </a:t>
            </a:r>
            <a:r>
              <a:rPr lang="ru-RU" dirty="0"/>
              <a:t>представителям защитных активных средств, способных защитить внутренние полости автомобилей от коррозии, является препарат «</a:t>
            </a:r>
            <a:r>
              <a:rPr lang="ru-RU" dirty="0" err="1"/>
              <a:t>Мовиль</a:t>
            </a:r>
            <a:r>
              <a:rPr lang="ru-RU" dirty="0"/>
              <a:t>», разработанный совместными усилиями специалистов из Литвы и России. Главная особенность смеси заключается в высокой степени изоляции металлических частей автомобиля от влаги. Достигается это за счет присутствия в состав «</a:t>
            </a:r>
            <a:r>
              <a:rPr lang="ru-RU" dirty="0" err="1"/>
              <a:t>Мовиля</a:t>
            </a:r>
            <a:r>
              <a:rPr lang="ru-RU" dirty="0"/>
              <a:t>» ингибитора коррозии, который эффективно борется с ржавчиной. В основу препарата включены специализированные добавки, способствующие хорошей текучести «</a:t>
            </a:r>
            <a:r>
              <a:rPr lang="ru-RU" dirty="0" err="1"/>
              <a:t>Мовиля</a:t>
            </a:r>
            <a:r>
              <a:rPr lang="ru-RU" dirty="0"/>
              <a:t>». Именно они позволяют ему без остатка выталкивать влагу с металлической поверхности, независимо, присутствует ли на ней лакокрасочное покрытие, или нет. Некоторые автолюбители применяют эту смесь и для дополнительной защиты днища кузова, т.к. перед ее нанесением нет необходимости удалять старую битумную мастику. Однако при работе с данным веществом есть и определенные ограничительные меры. Категорически не рекомендуется допускать взаимодействия «</a:t>
            </a:r>
            <a:r>
              <a:rPr lang="ru-RU" dirty="0" err="1"/>
              <a:t>Мовиля</a:t>
            </a:r>
            <a:r>
              <a:rPr lang="ru-RU" dirty="0"/>
              <a:t>» с синтетическими смесями, иначе результатом станет разрыхление последних, с дальнейшим отслоением от кузова автомобиля. Также активная защита способна нанести повреждения резиновым покрытиям, поэтому лучше всего избегать соприкосновения смеси с защитными чехлами или тормозными резиновыми шлангами.</a:t>
            </a:r>
          </a:p>
        </p:txBody>
      </p:sp>
    </p:spTree>
    <p:extLst>
      <p:ext uri="{BB962C8B-B14F-4D97-AF65-F5344CB8AC3E}">
        <p14:creationId xmlns:p14="http://schemas.microsoft.com/office/powerpoint/2010/main" val="1457795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Преобразующая защита.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Такой </a:t>
            </a:r>
            <a:r>
              <a:rPr lang="ru-RU" dirty="0"/>
              <a:t>вид борьбы с коррозией целесообразно использовать в случае, когда на кузов транспортного средства вовремя не нанесли защитные материалы, вследствие чего на автомобиле появились очаги ржавчины. Оптимальным решением проблемы является обработка поверхности растворами, способными трансформировать коррозию в грунтовую смесь. В составе подобных средств присутствует ортофосфорная кислота, которая обладает высокими чистящими свойствами и успешно преобразует коррозию в грунт, на который без предварительных работ можно смело наносить лакокрасочные материалы либо защитные мастики.</a:t>
            </a:r>
          </a:p>
        </p:txBody>
      </p:sp>
    </p:spTree>
    <p:extLst>
      <p:ext uri="{BB962C8B-B14F-4D97-AF65-F5344CB8AC3E}">
        <p14:creationId xmlns:p14="http://schemas.microsoft.com/office/powerpoint/2010/main" val="3253269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0" dirty="0" smtClean="0"/>
              <a:t>Источники информации.</a:t>
            </a:r>
            <a:endParaRPr lang="ru-RU" sz="2800" b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0" lvl="0">
              <a:defRPr sz="1800">
                <a:solidFill>
                  <a:srgbClr val="000000"/>
                </a:solidFill>
              </a:defRPr>
            </a:pPr>
            <a:r>
              <a:rPr lang="en-US" sz="2400" dirty="0">
                <a:hlinkClick r:id="rId2"/>
              </a:rPr>
              <a:t>http://bibliotekar.ru/spravochnik-33/118.htm</a:t>
            </a:r>
          </a:p>
          <a:p>
            <a:pPr marL="0" lvl="0">
              <a:defRPr sz="1800">
                <a:solidFill>
                  <a:srgbClr val="000000"/>
                </a:solidFill>
              </a:defRPr>
            </a:pPr>
            <a:r>
              <a:rPr lang="en-US" sz="2400" dirty="0">
                <a:hlinkClick r:id="rId3"/>
              </a:rPr>
              <a:t>https://ru.wikipedia.org/wiki/</a:t>
            </a:r>
            <a:r>
              <a:rPr lang="ru-RU" sz="2400" dirty="0" smtClean="0">
                <a:hlinkClick r:id="rId3"/>
              </a:rPr>
              <a:t>Коррозия</a:t>
            </a:r>
          </a:p>
          <a:p>
            <a:pPr marL="0" lvl="0">
              <a:defRPr sz="1800">
                <a:solidFill>
                  <a:srgbClr val="000000"/>
                </a:solidFill>
              </a:defRPr>
            </a:pPr>
            <a:r>
              <a:rPr lang="ru-RU" sz="2400" dirty="0" smtClean="0">
                <a:hlinkClick r:id="rId3"/>
              </a:rPr>
              <a:t>Колесник П.А., </a:t>
            </a:r>
            <a:r>
              <a:rPr lang="ru-RU" sz="2400" dirty="0" err="1" smtClean="0">
                <a:hlinkClick r:id="rId3"/>
              </a:rPr>
              <a:t>Кланица</a:t>
            </a:r>
            <a:r>
              <a:rPr lang="ru-RU" sz="2400" dirty="0" smtClean="0">
                <a:hlinkClick r:id="rId3"/>
              </a:rPr>
              <a:t> В.С. Материаловедение на автомобильном транспорте. М. Академия.2012 г.</a:t>
            </a:r>
            <a:endParaRPr lang="ru-RU" sz="2400" dirty="0">
              <a:hlinkClick r:id="rId3"/>
            </a:endParaRPr>
          </a:p>
        </p:txBody>
      </p:sp>
    </p:spTree>
    <p:extLst>
      <p:ext uri="{BB962C8B-B14F-4D97-AF65-F5344CB8AC3E}">
        <p14:creationId xmlns:p14="http://schemas.microsoft.com/office/powerpoint/2010/main" val="11615528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Цели урока.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Изучить особенности различных видов коррозии, методы защиты металлов от коррозии.</a:t>
            </a:r>
          </a:p>
          <a:p>
            <a:r>
              <a:rPr lang="ru-RU" dirty="0" smtClean="0"/>
              <a:t>Ознакомить обучающихся с разрушающим действием коррозии.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25235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такое коррозия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Коррозия металлов — разрушение металлов вследствие химического или электрохимического взаимодействия их с коррозионной средой.</a:t>
            </a:r>
          </a:p>
        </p:txBody>
      </p:sp>
    </p:spTree>
    <p:extLst>
      <p:ext uri="{BB962C8B-B14F-4D97-AF65-F5344CB8AC3E}">
        <p14:creationId xmlns:p14="http://schemas.microsoft.com/office/powerpoint/2010/main" val="1505143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Типы коррозии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b="1" dirty="0"/>
              <a:t>Электрохимическая </a:t>
            </a:r>
            <a:r>
              <a:rPr lang="ru-RU" b="1" dirty="0" smtClean="0"/>
              <a:t>коррозия-</a:t>
            </a:r>
            <a:endParaRPr lang="ru-RU" b="1" dirty="0"/>
          </a:p>
          <a:p>
            <a:pPr marL="109728" indent="0">
              <a:buNone/>
            </a:pPr>
            <a:r>
              <a:rPr lang="ru-RU" dirty="0"/>
              <a:t>Разрушение металла под воздействием возникающих в коррозионной среде гальванических элементов называют электрохимической коррозией</a:t>
            </a:r>
            <a:r>
              <a:rPr lang="ru-RU" dirty="0" smtClean="0"/>
              <a:t>.</a:t>
            </a:r>
          </a:p>
          <a:p>
            <a:r>
              <a:rPr lang="ru-RU" b="1" dirty="0">
                <a:solidFill>
                  <a:srgbClr val="252525"/>
                </a:solidFill>
              </a:rPr>
              <a:t>Водородная и кислородная </a:t>
            </a:r>
            <a:r>
              <a:rPr lang="ru-RU" b="1" dirty="0" smtClean="0">
                <a:solidFill>
                  <a:srgbClr val="252525"/>
                </a:solidFill>
              </a:rPr>
              <a:t>коррозия-</a:t>
            </a:r>
            <a:endParaRPr lang="en-US" b="1" dirty="0" smtClean="0">
              <a:solidFill>
                <a:srgbClr val="252525"/>
              </a:solidFill>
            </a:endParaRPr>
          </a:p>
          <a:p>
            <a:pPr marL="109728" indent="0">
              <a:buNone/>
            </a:pPr>
            <a:r>
              <a:rPr lang="ru-RU" dirty="0">
                <a:solidFill>
                  <a:srgbClr val="252525"/>
                </a:solidFill>
              </a:rPr>
              <a:t>Если происходит восстановление ионов H</a:t>
            </a:r>
            <a:r>
              <a:rPr lang="ru-RU" baseline="-25000" dirty="0">
                <a:solidFill>
                  <a:srgbClr val="252525"/>
                </a:solidFill>
              </a:rPr>
              <a:t>3</a:t>
            </a:r>
            <a:r>
              <a:rPr lang="ru-RU" dirty="0">
                <a:solidFill>
                  <a:srgbClr val="252525"/>
                </a:solidFill>
              </a:rPr>
              <a:t>O</a:t>
            </a:r>
            <a:r>
              <a:rPr lang="ru-RU" baseline="30000" dirty="0">
                <a:solidFill>
                  <a:srgbClr val="252525"/>
                </a:solidFill>
              </a:rPr>
              <a:t>+</a:t>
            </a:r>
            <a:r>
              <a:rPr lang="ru-RU" dirty="0">
                <a:solidFill>
                  <a:srgbClr val="252525"/>
                </a:solidFill>
              </a:rPr>
              <a:t> или молекул воды H</a:t>
            </a:r>
            <a:r>
              <a:rPr lang="ru-RU" baseline="-25000" dirty="0">
                <a:solidFill>
                  <a:srgbClr val="252525"/>
                </a:solidFill>
              </a:rPr>
              <a:t>2</a:t>
            </a:r>
            <a:r>
              <a:rPr lang="ru-RU" dirty="0">
                <a:solidFill>
                  <a:srgbClr val="252525"/>
                </a:solidFill>
              </a:rPr>
              <a:t>O, говорят о водородной коррозии или коррозии с </a:t>
            </a:r>
            <a:r>
              <a:rPr lang="ru-RU" dirty="0" smtClean="0">
                <a:solidFill>
                  <a:srgbClr val="252525"/>
                </a:solidFill>
              </a:rPr>
              <a:t>водородной </a:t>
            </a:r>
            <a:r>
              <a:rPr lang="ru-RU" dirty="0">
                <a:solidFill>
                  <a:srgbClr val="252525"/>
                </a:solidFill>
              </a:rPr>
              <a:t>деполяризацией</a:t>
            </a:r>
            <a:r>
              <a:rPr lang="ru-RU" dirty="0" smtClean="0">
                <a:solidFill>
                  <a:srgbClr val="252525"/>
                </a:solidFill>
              </a:rPr>
              <a:t>.</a:t>
            </a:r>
            <a:endParaRPr lang="en-US" dirty="0" smtClean="0">
              <a:solidFill>
                <a:srgbClr val="252525"/>
              </a:solidFill>
            </a:endParaRPr>
          </a:p>
          <a:p>
            <a:r>
              <a:rPr lang="ru-RU" b="1" dirty="0">
                <a:solidFill>
                  <a:srgbClr val="000000"/>
                </a:solidFill>
              </a:rPr>
              <a:t>Химическая </a:t>
            </a:r>
            <a:r>
              <a:rPr lang="ru-RU" b="1" dirty="0" smtClean="0">
                <a:solidFill>
                  <a:srgbClr val="000000"/>
                </a:solidFill>
              </a:rPr>
              <a:t>коррозия</a:t>
            </a:r>
            <a:r>
              <a:rPr lang="en-US" b="1" dirty="0" smtClean="0">
                <a:solidFill>
                  <a:srgbClr val="000000"/>
                </a:solidFill>
              </a:rPr>
              <a:t>-</a:t>
            </a:r>
          </a:p>
          <a:p>
            <a:pPr marL="109728" indent="0">
              <a:buNone/>
            </a:pPr>
            <a:r>
              <a:rPr lang="ru-RU" dirty="0">
                <a:solidFill>
                  <a:srgbClr val="252525"/>
                </a:solidFill>
                <a:latin typeface="Arial"/>
              </a:rPr>
              <a:t>взаимодействие поверхности металла с </a:t>
            </a:r>
            <a:r>
              <a:rPr lang="ru-RU" dirty="0" smtClean="0">
                <a:solidFill>
                  <a:srgbClr val="252525"/>
                </a:solidFill>
                <a:latin typeface="Arial"/>
              </a:rPr>
              <a:t>коррозионно-активной</a:t>
            </a:r>
            <a:r>
              <a:rPr lang="ru-RU" dirty="0">
                <a:solidFill>
                  <a:srgbClr val="252525"/>
                </a:solidFill>
                <a:latin typeface="Arial"/>
              </a:rPr>
              <a:t> средой, не сопровождающееся возникновением электрохимических процессов на границе фаз.</a:t>
            </a:r>
            <a:endParaRPr lang="en-US" b="1" dirty="0" smtClean="0">
              <a:solidFill>
                <a:srgbClr val="000000"/>
              </a:solidFill>
            </a:endParaRPr>
          </a:p>
          <a:p>
            <a:endParaRPr lang="ru-RU" b="1" dirty="0">
              <a:solidFill>
                <a:srgbClr val="000000"/>
              </a:solidFill>
            </a:endParaRPr>
          </a:p>
          <a:p>
            <a:pPr marL="109728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00999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2098576" cy="845840"/>
          </a:xfrm>
        </p:spPr>
        <p:txBody>
          <a:bodyPr>
            <a:normAutofit/>
          </a:bodyPr>
          <a:lstStyle/>
          <a:p>
            <a:pPr algn="ctr"/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3968" y="980728"/>
            <a:ext cx="4402832" cy="5621256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С течением времени любое транспортное средство в той или иной мере подвергается процессу коррозии. Случается данная неприятность даже с автомобилями именитых брендов, использующих передовые технологии для защиты кузова от ржавчины. </a:t>
            </a:r>
            <a:r>
              <a:rPr lang="ru-RU" dirty="0" smtClean="0"/>
              <a:t>Логично</a:t>
            </a:r>
            <a:r>
              <a:rPr lang="ru-RU" dirty="0"/>
              <a:t>, что большинство владельцев автомобилей интересуются тем, как защитить кузов автомобиля от коррозии наиболее эффективно.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36912"/>
            <a:ext cx="4175787" cy="31318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6977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442392" cy="1066800"/>
          </a:xfrm>
        </p:spPr>
        <p:txBody>
          <a:bodyPr>
            <a:normAutofit/>
          </a:bodyPr>
          <a:lstStyle/>
          <a:p>
            <a:endParaRPr lang="ru-RU" sz="1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60032" y="836712"/>
            <a:ext cx="4104456" cy="5737824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Коррозия кузова является результатом взаимодействия металла транспортного средства с водой и кислородом. С течением времени на автомобиле появляются очаги ржавчины, которые способны значительно разрастаться, ослабляя и разрушая кузов транспортного средства.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88840"/>
            <a:ext cx="4608512" cy="34069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9597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02432" cy="1066800"/>
          </a:xfrm>
        </p:spPr>
        <p:txBody>
          <a:bodyPr>
            <a:normAutofit/>
          </a:bodyPr>
          <a:lstStyle/>
          <a:p>
            <a:endParaRPr lang="ru-RU" sz="9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27984" y="764704"/>
            <a:ext cx="4320480" cy="5809832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Чаще всего очаги коррозионных процессов возникают в местах сварных швов кузова. Именно там присутствует достаточно большое количество микротрещин, в которые легко проникает вода. Следует заметить, что из-за воздействия на сталь кузова высоких температур, сопровождающих процесс сварки, сварные швы автомобиля имеют недостаточную коррозионную стойкость.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132856"/>
            <a:ext cx="4036457" cy="32312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8985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24744"/>
            <a:ext cx="8229600" cy="1066800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Методы антикоррозионной защиты</a:t>
            </a:r>
            <a:br>
              <a:rPr lang="ru-RU" sz="3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endParaRPr lang="ru-RU" sz="3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ru-RU" dirty="0" smtClean="0"/>
              <a:t>Сегодня </a:t>
            </a:r>
            <a:r>
              <a:rPr lang="ru-RU" dirty="0"/>
              <a:t>наибольшей популярностью пользуются три основных способа, которые способны защитить металл кузова </a:t>
            </a:r>
            <a:r>
              <a:rPr lang="ru-RU" dirty="0" smtClean="0"/>
              <a:t>транспортного средства:</a:t>
            </a:r>
          </a:p>
          <a:p>
            <a:pPr marL="109728" indent="0">
              <a:buNone/>
            </a:pPr>
            <a:endParaRPr lang="ru-RU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ru-RU" b="1" u="sng" dirty="0"/>
              <a:t>Пассивная </a:t>
            </a:r>
            <a:r>
              <a:rPr lang="ru-RU" b="1" u="sng" dirty="0" smtClean="0"/>
              <a:t>защита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b="1" u="sng" dirty="0"/>
              <a:t>Активная </a:t>
            </a:r>
            <a:r>
              <a:rPr lang="ru-RU" b="1" u="sng" dirty="0" smtClean="0"/>
              <a:t>защита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b="1" u="sng" dirty="0"/>
              <a:t>Преобразующая защита</a:t>
            </a:r>
          </a:p>
        </p:txBody>
      </p:sp>
    </p:spTree>
    <p:extLst>
      <p:ext uri="{BB962C8B-B14F-4D97-AF65-F5344CB8AC3E}">
        <p14:creationId xmlns:p14="http://schemas.microsoft.com/office/powerpoint/2010/main" val="3154540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Пассивная защита.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Технология </a:t>
            </a:r>
            <a:r>
              <a:rPr lang="ru-RU" dirty="0"/>
              <a:t>метода заключается в полной изоляции металла днища кузова от взаимодействия с водой, воздухом и прочими агрессивными веществами. Для этой цели можно использовать специализированные мастики, имеющие каучуковую, смоляную или битумную основу. В состав таких смесей в определенных пропорциях добавляют специальные масла, графит и волокнистые вещества. Мастики препятствуют проникновению влаги, при этом остаются достаточно эластичными даже при минусовых температурах. Данные смеси не способны самостоятельно проникать в микротрещины и щели, поэтому перед их применением поверхность обрабатывается </a:t>
            </a:r>
            <a:r>
              <a:rPr lang="ru-RU" dirty="0" err="1"/>
              <a:t>антикором</a:t>
            </a:r>
            <a:r>
              <a:rPr lang="ru-RU" dirty="0"/>
              <a:t>. Далее защитные мастики равномерно наносятся на потенциально опасные места днища, которые предварительно тщательно очищают от влаги и грязи. При этом слой защитной смеси должен быть достаточно толстым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94408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34</TotalTime>
  <Words>657</Words>
  <Application>Microsoft Office PowerPoint</Application>
  <PresentationFormat>Экран (4:3)</PresentationFormat>
  <Paragraphs>35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Городская</vt:lpstr>
      <vt:lpstr>Защита металлов автомобилей от  коррозии</vt:lpstr>
      <vt:lpstr>Цели урока.</vt:lpstr>
      <vt:lpstr>Что такое коррозия</vt:lpstr>
      <vt:lpstr>Типы коррозии</vt:lpstr>
      <vt:lpstr>Презентация PowerPoint</vt:lpstr>
      <vt:lpstr>Презентация PowerPoint</vt:lpstr>
      <vt:lpstr>Презентация PowerPoint</vt:lpstr>
      <vt:lpstr>Методы антикоррозионной защиты </vt:lpstr>
      <vt:lpstr>Пассивная защита. </vt:lpstr>
      <vt:lpstr>Активная защита. </vt:lpstr>
      <vt:lpstr>Преобразующая защита. </vt:lpstr>
      <vt:lpstr>Источники информации.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Защита металлов авто от  коррозии.</dc:title>
  <dc:creator>Николай</dc:creator>
  <cp:lastModifiedBy>lLMS</cp:lastModifiedBy>
  <cp:revision>8</cp:revision>
  <dcterms:created xsi:type="dcterms:W3CDTF">2014-11-04T10:30:07Z</dcterms:created>
  <dcterms:modified xsi:type="dcterms:W3CDTF">2020-09-02T07:21:07Z</dcterms:modified>
</cp:coreProperties>
</file>