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57" r:id="rId4"/>
    <p:sldId id="272" r:id="rId5"/>
    <p:sldId id="276" r:id="rId6"/>
    <p:sldId id="275" r:id="rId7"/>
    <p:sldId id="274" r:id="rId8"/>
    <p:sldId id="264" r:id="rId9"/>
    <p:sldId id="265" r:id="rId10"/>
    <p:sldId id="263" r:id="rId11"/>
    <p:sldId id="258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16" autoAdjust="0"/>
    <p:restoredTop sz="94660"/>
  </p:normalViewPr>
  <p:slideViewPr>
    <p:cSldViewPr>
      <p:cViewPr>
        <p:scale>
          <a:sx n="60" d="100"/>
          <a:sy n="60" d="100"/>
        </p:scale>
        <p:origin x="-141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0;&#1072;&#1090;&#1103;\&#1056;&#1072;&#1073;&#1086;&#1095;&#1080;&#1081;%20&#1089;&#1090;&#1086;&#1083;\&#1053;&#1086;&#1074;&#1072;&#1103;%20&#1087;&#1072;&#1087;&#1082;&#1072;\&#1057;&#1090;&#1072;&#1090;&#1080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Лист1!$A$4</c:f>
              <c:strCache>
                <c:ptCount val="1"/>
                <c:pt idx="0">
                  <c:v>Кратность варианты</c:v>
                </c:pt>
              </c:strCache>
            </c:strRef>
          </c:tx>
          <c:marker>
            <c:symbol val="none"/>
          </c:marker>
          <c:cat>
            <c:strRef>
              <c:f>Лист1!$B$3:$I$3</c:f>
              <c:strCache>
                <c:ptCount val="8"/>
                <c:pt idx="0">
                  <c:v>1703-1750</c:v>
                </c:pt>
                <c:pt idx="1">
                  <c:v>1750-1800</c:v>
                </c:pt>
                <c:pt idx="2">
                  <c:v>1800-1852</c:v>
                </c:pt>
                <c:pt idx="3">
                  <c:v>1852-1901</c:v>
                </c:pt>
                <c:pt idx="4">
                  <c:v>1901-1944</c:v>
                </c:pt>
                <c:pt idx="5">
                  <c:v>1944-1988</c:v>
                </c:pt>
                <c:pt idx="6">
                  <c:v>1988-2002</c:v>
                </c:pt>
                <c:pt idx="7">
                  <c:v>2002-2010</c:v>
                </c:pt>
              </c:strCache>
            </c:strRef>
          </c:cat>
          <c:val>
            <c:numRef>
              <c:f>Лист1!$B$4:$I$4</c:f>
              <c:numCache>
                <c:formatCode>#,##0</c:formatCode>
                <c:ptCount val="8"/>
                <c:pt idx="0">
                  <c:v>150000</c:v>
                </c:pt>
                <c:pt idx="1">
                  <c:v>300000</c:v>
                </c:pt>
                <c:pt idx="2">
                  <c:v>485000</c:v>
                </c:pt>
                <c:pt idx="3">
                  <c:v>1439400</c:v>
                </c:pt>
                <c:pt idx="4">
                  <c:v>546000</c:v>
                </c:pt>
                <c:pt idx="5">
                  <c:v>5000000</c:v>
                </c:pt>
                <c:pt idx="6">
                  <c:v>4688414</c:v>
                </c:pt>
                <c:pt idx="7">
                  <c:v>4848700</c:v>
                </c:pt>
              </c:numCache>
            </c:numRef>
          </c:val>
        </c:ser>
        <c:marker val="1"/>
        <c:axId val="61750272"/>
        <c:axId val="61842944"/>
      </c:lineChart>
      <c:catAx>
        <c:axId val="61750272"/>
        <c:scaling>
          <c:orientation val="minMax"/>
        </c:scaling>
        <c:axPos val="b"/>
        <c:tickLblPos val="nextTo"/>
        <c:crossAx val="61842944"/>
        <c:crosses val="autoZero"/>
        <c:auto val="1"/>
        <c:lblAlgn val="ctr"/>
        <c:lblOffset val="100"/>
      </c:catAx>
      <c:valAx>
        <c:axId val="61842944"/>
        <c:scaling>
          <c:orientation val="minMax"/>
        </c:scaling>
        <c:axPos val="l"/>
        <c:majorGridlines/>
        <c:numFmt formatCode="#,##0" sourceLinked="1"/>
        <c:tickLblPos val="nextTo"/>
        <c:crossAx val="61750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Частота варианты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Лист1!$A$5</c:f>
              <c:strCache>
                <c:ptCount val="1"/>
                <c:pt idx="0">
                  <c:v>Частота варианты</c:v>
                </c:pt>
              </c:strCache>
            </c:strRef>
          </c:tx>
          <c:marker>
            <c:symbol val="none"/>
          </c:marker>
          <c:cat>
            <c:strRef>
              <c:f>Лист1!$B$3:$H$3</c:f>
              <c:strCache>
                <c:ptCount val="7"/>
                <c:pt idx="0">
                  <c:v>1703-1750</c:v>
                </c:pt>
                <c:pt idx="1">
                  <c:v>1750-1800</c:v>
                </c:pt>
                <c:pt idx="2">
                  <c:v>1800-1852</c:v>
                </c:pt>
                <c:pt idx="3">
                  <c:v>1852-1901</c:v>
                </c:pt>
                <c:pt idx="4">
                  <c:v>1901-1944</c:v>
                </c:pt>
                <c:pt idx="5">
                  <c:v>1944-2002</c:v>
                </c:pt>
                <c:pt idx="6">
                  <c:v>2002-2010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1.2E-2</c:v>
                </c:pt>
                <c:pt idx="1">
                  <c:v>2.4E-2</c:v>
                </c:pt>
                <c:pt idx="2">
                  <c:v>3.7999999999999999E-2</c:v>
                </c:pt>
                <c:pt idx="3">
                  <c:v>0.115</c:v>
                </c:pt>
                <c:pt idx="4">
                  <c:v>4.3000000000000003E-2</c:v>
                </c:pt>
                <c:pt idx="5">
                  <c:v>0.37600000000000011</c:v>
                </c:pt>
                <c:pt idx="6">
                  <c:v>0.38900000000000012</c:v>
                </c:pt>
              </c:numCache>
            </c:numRef>
          </c:val>
        </c:ser>
        <c:marker val="1"/>
        <c:axId val="62662144"/>
        <c:axId val="62663680"/>
      </c:lineChart>
      <c:catAx>
        <c:axId val="62662144"/>
        <c:scaling>
          <c:orientation val="minMax"/>
        </c:scaling>
        <c:axPos val="b"/>
        <c:tickLblPos val="nextTo"/>
        <c:crossAx val="62663680"/>
        <c:crosses val="autoZero"/>
        <c:auto val="1"/>
        <c:lblAlgn val="ctr"/>
        <c:lblOffset val="100"/>
      </c:catAx>
      <c:valAx>
        <c:axId val="62663680"/>
        <c:scaling>
          <c:orientation val="minMax"/>
        </c:scaling>
        <c:axPos val="l"/>
        <c:majorGridlines/>
        <c:numFmt formatCode="General" sourceLinked="1"/>
        <c:tickLblPos val="nextTo"/>
        <c:crossAx val="626621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Лист1!$A$7</c:f>
              <c:strCache>
                <c:ptCount val="1"/>
                <c:pt idx="0">
                  <c:v>Год</c:v>
                </c:pt>
              </c:strCache>
            </c:strRef>
          </c:tx>
          <c:val>
            <c:numRef>
              <c:f>Лист1!$A$8:$A$16</c:f>
              <c:numCache>
                <c:formatCode>General</c:formatCode>
                <c:ptCount val="9"/>
                <c:pt idx="0">
                  <c:v>1703</c:v>
                </c:pt>
                <c:pt idx="1">
                  <c:v>1725</c:v>
                </c:pt>
                <c:pt idx="2">
                  <c:v>1846</c:v>
                </c:pt>
                <c:pt idx="3">
                  <c:v>1891</c:v>
                </c:pt>
                <c:pt idx="4">
                  <c:v>1939</c:v>
                </c:pt>
                <c:pt idx="5">
                  <c:v>1944</c:v>
                </c:pt>
                <c:pt idx="6">
                  <c:v>1988</c:v>
                </c:pt>
                <c:pt idx="7">
                  <c:v>2002</c:v>
                </c:pt>
                <c:pt idx="8">
                  <c:v>2010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Население</c:v>
                </c:pt>
              </c:strCache>
            </c:strRef>
          </c:tx>
          <c:val>
            <c:numRef>
              <c:f>Лист1!$B$8:$B$16</c:f>
              <c:numCache>
                <c:formatCode>#,##0</c:formatCode>
                <c:ptCount val="9"/>
                <c:pt idx="0">
                  <c:v>50000</c:v>
                </c:pt>
                <c:pt idx="1">
                  <c:v>75000</c:v>
                </c:pt>
                <c:pt idx="2">
                  <c:v>336000</c:v>
                </c:pt>
                <c:pt idx="3">
                  <c:v>1035400</c:v>
                </c:pt>
                <c:pt idx="4">
                  <c:v>3191300</c:v>
                </c:pt>
                <c:pt idx="5">
                  <c:v>546000</c:v>
                </c:pt>
                <c:pt idx="6">
                  <c:v>5000000</c:v>
                </c:pt>
                <c:pt idx="7">
                  <c:v>4688414</c:v>
                </c:pt>
                <c:pt idx="8">
                  <c:v>4848700</c:v>
                </c:pt>
              </c:numCache>
            </c:numRef>
          </c:val>
        </c:ser>
        <c:shape val="box"/>
        <c:axId val="63263104"/>
        <c:axId val="63264640"/>
        <c:axId val="0"/>
      </c:bar3DChart>
      <c:catAx>
        <c:axId val="63263104"/>
        <c:scaling>
          <c:orientation val="minMax"/>
        </c:scaling>
        <c:delete val="1"/>
        <c:axPos val="b"/>
        <c:tickLblPos val="nextTo"/>
        <c:crossAx val="63264640"/>
        <c:crosses val="autoZero"/>
        <c:auto val="1"/>
        <c:lblAlgn val="ctr"/>
        <c:lblOffset val="100"/>
      </c:catAx>
      <c:valAx>
        <c:axId val="632646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3263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E59E-EAB3-4955-9C99-DD688448E354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08BBB-44AA-4FC7-807E-73FC35752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989238-3FB9-4867-9EE8-2208C087E2BD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AFE4D6-9F49-4B7A-B2D1-9461E9C37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по городу Санкт-Петербург.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714752"/>
            <a:ext cx="55392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численности населения.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/>
          <a:lstStyle/>
          <a:p>
            <a:r>
              <a:rPr lang="ru-RU" dirty="0" smtClean="0"/>
              <a:t>Сравнение  численности населения с городом Москва</a:t>
            </a:r>
            <a:endParaRPr lang="ru-RU" dirty="0"/>
          </a:p>
        </p:txBody>
      </p:sp>
      <p:pic>
        <p:nvPicPr>
          <p:cNvPr id="17410" name="Picture 2" descr="C:\Documents and Settings\Катя\Рабочий стол\94497b6ea72128805e4ee9ee64c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72362" cy="433931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57158" y="249747"/>
          <a:ext cx="6429420" cy="6836159"/>
        </p:xfrm>
        <a:graphic>
          <a:graphicData uri="http://schemas.openxmlformats.org/presentationml/2006/ole">
            <p:oleObj spid="_x0000_s16389" name="Документ" r:id="rId3" imgW="6189456" imgH="6335107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86248" y="1571612"/>
            <a:ext cx="371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С 1725 по 1939 гг. население Санкт-Петербурга увеличивалось,  так как  город был столицей России (с 75 000 до 3 191 300 человек).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3000372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  В военный период население Санкт-Петербурга резко уменьшается.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 В 1944 году  насчитывалось критически низкое  количество жителей (546 000 человек).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7686" y="450057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  Наивысшая отметка численности населения зарегистрировано в 1988 году (5 000 000 человек).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14290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Выводы о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аселении Санкт-Петербурга 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с 1725 по 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2010 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гг.</a:t>
            </a:r>
            <a:endParaRPr lang="ru-RU" sz="2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4948677" cy="6047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на конец…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785794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ndara" pitchFamily="34" charset="0"/>
              </a:rPr>
              <a:t>На картинке представлены результаты: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Рождаемости и смертности.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Естественное движения населения.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Изменение численности населения (на примере переписи населения). 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000240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Брышкина Ксения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Евдокимов Андрей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Толоченко Екатерина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Комлева Екатерина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выполнили ученики 9</a:t>
            </a:r>
            <a:r>
              <a:rPr lang="ru-RU" sz="480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класса: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285992"/>
            <a:ext cx="4503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Конец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55000">
    <p:dissolv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1785926"/>
            <a:ext cx="4071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Проблемы: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Снижение численности населения.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Падение  рождаемости и повышение смертности.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3500438"/>
            <a:ext cx="38576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Цели: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Выяснить как изменяются показатели численности  населения с 1725 по 2010 гг. в Санкт-Петербурге.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Представить  итоги исследования в виде диаграмм.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92933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Мы все жители Санкт-Петербурга,  поэтому эта тема должна быть актуальна для нас.</a:t>
            </a:r>
            <a:endParaRPr lang="ru-RU" dirty="0">
              <a:latin typeface="Impact" pitchFamily="34" charset="0"/>
            </a:endParaRPr>
          </a:p>
        </p:txBody>
      </p:sp>
      <p:pic>
        <p:nvPicPr>
          <p:cNvPr id="12" name="Рисунок 11" descr="probl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3286148" cy="23441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428604"/>
            <a:ext cx="7140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проблемы исследования</a:t>
            </a:r>
            <a:endParaRPr lang="ru-RU" sz="3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3d-character-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429000"/>
            <a:ext cx="1928826" cy="25717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64293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Санкт-Петербург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Санкт-Петербург</a:t>
            </a:r>
            <a:r>
              <a:rPr lang="ru-RU" sz="1600" dirty="0"/>
              <a:t> — четвёртый по численности город Европы (после Стамбула, Москвы и </a:t>
            </a:r>
            <a:r>
              <a:rPr lang="ru-RU" sz="1600" dirty="0" smtClean="0"/>
              <a:t>Лондона) и </a:t>
            </a:r>
            <a:r>
              <a:rPr lang="ru-RU" sz="1600" dirty="0"/>
              <a:t>самый северный город с населением более миллиона </a:t>
            </a:r>
            <a:r>
              <a:rPr lang="ru-RU" sz="1600" dirty="0" smtClean="0"/>
              <a:t>человек.</a:t>
            </a:r>
            <a:endParaRPr lang="ru-RU" sz="1600" dirty="0"/>
          </a:p>
          <a:p>
            <a:r>
              <a:rPr lang="ru-RU" sz="1600" dirty="0"/>
              <a:t>По итогам переписи населения 2002 года </a:t>
            </a:r>
            <a:r>
              <a:rPr lang="ru-RU" sz="1600" dirty="0" smtClean="0"/>
              <a:t>население </a:t>
            </a:r>
            <a:r>
              <a:rPr lang="ru-RU" sz="1600" dirty="0"/>
              <a:t>Санкт-Петербурга составило 4 661 219 человек, в том числе: 44,9 % мужчин и 55,1 % женщин.</a:t>
            </a:r>
          </a:p>
        </p:txBody>
      </p:sp>
      <p:pic>
        <p:nvPicPr>
          <p:cNvPr id="1026" name="Picture 2" descr="http://school337.edusite.ru/images/gerbsp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-142900"/>
            <a:ext cx="3595095" cy="3929066"/>
          </a:xfrm>
          <a:prstGeom prst="rect">
            <a:avLst/>
          </a:prstGeom>
          <a:noFill/>
        </p:spPr>
      </p:pic>
      <p:pic>
        <p:nvPicPr>
          <p:cNvPr id="9" name="Рисунок 8" descr="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3643338" cy="2734213"/>
          </a:xfrm>
          <a:prstGeom prst="rect">
            <a:avLst/>
          </a:prstGeom>
        </p:spPr>
      </p:pic>
      <p:pic>
        <p:nvPicPr>
          <p:cNvPr id="10" name="Рисунок 9" descr="13004439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71876"/>
            <a:ext cx="4137708" cy="275205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71546"/>
          <a:ext cx="8358246" cy="4266264"/>
        </p:xfrm>
        <a:graphic>
          <a:graphicData uri="http://schemas.openxmlformats.org/drawingml/2006/table">
            <a:tbl>
              <a:tblPr/>
              <a:tblGrid>
                <a:gridCol w="1223163"/>
                <a:gridCol w="848539"/>
                <a:gridCol w="785818"/>
                <a:gridCol w="857256"/>
                <a:gridCol w="857256"/>
                <a:gridCol w="714380"/>
                <a:gridCol w="785818"/>
                <a:gridCol w="785818"/>
                <a:gridCol w="714380"/>
                <a:gridCol w="785818"/>
              </a:tblGrid>
              <a:tr h="126144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Варианта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1703-1750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1750-1800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1800-1852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1852-1901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1901-1944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1944-1988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1988-2002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2002-2010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1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Кратность варианты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</a:rPr>
                        <a:t>485 000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1 439 400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5 000 000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4 688 414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4 848 700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17 457 514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Частота варианты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Частота в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3042" y="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Таблица распределения данных</a:t>
            </a:r>
            <a:endParaRPr lang="ru-RU" sz="2800" b="1" dirty="0"/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по таблице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Мода: нет</a:t>
            </a:r>
          </a:p>
          <a:p>
            <a:r>
              <a:rPr lang="ru-RU" dirty="0" smtClean="0"/>
              <a:t>Размах: 4 925 000 ( 5 000 000-75 000)</a:t>
            </a:r>
          </a:p>
          <a:p>
            <a:r>
              <a:rPr lang="ru-RU" dirty="0" smtClean="0"/>
              <a:t>Медиана : 992 700</a:t>
            </a:r>
          </a:p>
          <a:p>
            <a:r>
              <a:rPr lang="ru-RU" dirty="0" smtClean="0"/>
              <a:t>Среднее значение: 2 182 189.25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85728"/>
          <a:ext cx="9215502" cy="614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635795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Многоугольник распределения данных.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285728"/>
          <a:ext cx="8358214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628652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Многоугольник распределения данных.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атя\Рабочий стол\Saint_Petersburg_population_histo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715304" cy="479497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571604" y="1071546"/>
          <a:ext cx="621510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121442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5 000 000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192880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4 848 700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285992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4 688 414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643182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3 191 300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3000372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1 035 400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3357562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546 000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3714752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336 000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407194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75 000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442913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50 000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4929198"/>
            <a:ext cx="785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1703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492919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1725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2928926" y="492919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1846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500430" y="492919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1891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4000496" y="492919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1939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4500562" y="4929198"/>
            <a:ext cx="714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1944</a:t>
            </a:r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5000628" y="4929198"/>
            <a:ext cx="500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1988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5572132" y="4929198"/>
            <a:ext cx="500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2002</a:t>
            </a:r>
            <a:endParaRPr lang="ru-RU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6072198" y="4929198"/>
            <a:ext cx="5715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2010</a:t>
            </a:r>
            <a:endParaRPr lang="ru-RU" sz="105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441</TotalTime>
  <Words>327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Документ</vt:lpstr>
      <vt:lpstr>Слайд 1</vt:lpstr>
      <vt:lpstr>Слайд 2</vt:lpstr>
      <vt:lpstr>Санкт-Петербург</vt:lpstr>
      <vt:lpstr>Слайд 4</vt:lpstr>
      <vt:lpstr>Данные по таблице</vt:lpstr>
      <vt:lpstr>Слайд 6</vt:lpstr>
      <vt:lpstr>Слайд 7</vt:lpstr>
      <vt:lpstr>Слайд 8</vt:lpstr>
      <vt:lpstr>Слайд 9</vt:lpstr>
      <vt:lpstr>Сравнение  численности населения с городом Москва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численности населения.</dc:title>
  <dc:creator>катя</dc:creator>
  <cp:lastModifiedBy>катя</cp:lastModifiedBy>
  <cp:revision>43</cp:revision>
  <dcterms:created xsi:type="dcterms:W3CDTF">2012-04-11T08:38:41Z</dcterms:created>
  <dcterms:modified xsi:type="dcterms:W3CDTF">2012-04-17T11:37:41Z</dcterms:modified>
</cp:coreProperties>
</file>