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8C56CA9-60EC-4FC4-835F-3FC7706217F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C56CA9-60EC-4FC4-835F-3FC7706217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C56CA9-60EC-4FC4-835F-3FC7706217F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C56CA9-60EC-4FC4-835F-3FC7706217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C56CA9-60EC-4FC4-835F-3FC7706217F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C56CA9-60EC-4FC4-835F-3FC7706217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C56CA9-60EC-4FC4-835F-3FC7706217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8" name="Номер слайда 7"/>
          <p:cNvSpPr>
            <a:spLocks noGrp="1"/>
          </p:cNvSpPr>
          <p:nvPr>
            <p:ph type="sldNum" sz="quarter" idx="11"/>
          </p:nvPr>
        </p:nvSpPr>
        <p:spPr/>
        <p:txBody>
          <a:bodyPr/>
          <a:lstStyle/>
          <a:p>
            <a:fld id="{E8C56CA9-60EC-4FC4-835F-3FC7706217F6}"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C56CA9-60EC-4FC4-835F-3FC7706217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1CF636-8068-4042-96FF-9663535A7809}" type="datetimeFigureOut">
              <a:rPr lang="ru-RU" smtClean="0"/>
              <a:pPr/>
              <a:t>20.04.2013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E8C56CA9-60EC-4FC4-835F-3FC7706217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3A1CF636-8068-4042-96FF-9663535A7809}" type="datetimeFigureOut">
              <a:rPr lang="ru-RU" smtClean="0"/>
              <a:pPr/>
              <a:t>20.04.2013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C56CA9-60EC-4FC4-835F-3FC7706217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A1CF636-8068-4042-96FF-9663535A7809}" type="datetimeFigureOut">
              <a:rPr lang="ru-RU" smtClean="0"/>
              <a:pPr/>
              <a:t>20.04.2013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8C56CA9-60EC-4FC4-835F-3FC7706217F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votpusk.ru/country/dostoprim_s.asp?CN=FI&amp;CT=X&amp;Q=X&amp;P=1"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www.votpusk.ru/country/dostoprim_s.asp?CN=FI&amp;CT=FI36&amp;Q=X&amp;P=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57" y="2967335"/>
            <a:ext cx="9124486"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Ближайшие соседи</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2636912"/>
            <a:ext cx="5694188"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Финляндия</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mp;Zcy;&amp;acy;&amp;mcy;&amp;ocy;&amp;kcy;"/>
          <p:cNvPicPr>
            <a:picLocks noChangeAspect="1" noChangeArrowheads="1"/>
          </p:cNvPicPr>
          <p:nvPr/>
        </p:nvPicPr>
        <p:blipFill>
          <a:blip r:embed="rId2" cstate="print"/>
          <a:srcRect/>
          <a:stretch>
            <a:fillRect/>
          </a:stretch>
        </p:blipFill>
        <p:spPr bwMode="auto">
          <a:xfrm>
            <a:off x="1403649" y="1844824"/>
            <a:ext cx="6151538" cy="4306078"/>
          </a:xfrm>
          <a:prstGeom prst="rect">
            <a:avLst/>
          </a:prstGeom>
          <a:noFill/>
        </p:spPr>
      </p:pic>
      <p:sp>
        <p:nvSpPr>
          <p:cNvPr id="3" name="TextBox 2"/>
          <p:cNvSpPr txBox="1"/>
          <p:nvPr/>
        </p:nvSpPr>
        <p:spPr>
          <a:xfrm>
            <a:off x="1115616" y="260648"/>
            <a:ext cx="5715604" cy="1538883"/>
          </a:xfrm>
          <a:prstGeom prst="rect">
            <a:avLst/>
          </a:prstGeom>
          <a:noFill/>
        </p:spPr>
        <p:txBody>
          <a:bodyPr wrap="none" rtlCol="0">
            <a:spAutoFit/>
          </a:bodyPr>
          <a:lstStyle/>
          <a:p>
            <a:r>
              <a:rPr lang="ru-RU" dirty="0" smtClean="0"/>
              <a:t> </a:t>
            </a:r>
            <a:r>
              <a:rPr lang="ru-RU" sz="4000" dirty="0" smtClean="0">
                <a:solidFill>
                  <a:srgbClr val="FFC000"/>
                </a:solidFill>
                <a:latin typeface="Times New Roman" pitchFamily="18" charset="0"/>
                <a:cs typeface="Times New Roman" pitchFamily="18" charset="0"/>
                <a:hlinkClick r:id="rId3"/>
              </a:rPr>
              <a:t>Финляндия</a:t>
            </a:r>
            <a:r>
              <a:rPr lang="ru-RU" sz="4000" dirty="0" smtClean="0">
                <a:solidFill>
                  <a:srgbClr val="FFC000"/>
                </a:solidFill>
                <a:latin typeface="Times New Roman" pitchFamily="18" charset="0"/>
                <a:cs typeface="Times New Roman" pitchFamily="18" charset="0"/>
              </a:rPr>
              <a:t> </a:t>
            </a:r>
            <a:r>
              <a:rPr lang="ru-RU" sz="4000" dirty="0" smtClean="0">
                <a:solidFill>
                  <a:srgbClr val="FFC000"/>
                </a:solidFill>
                <a:latin typeface="Times New Roman" pitchFamily="18" charset="0"/>
                <a:cs typeface="Times New Roman" pitchFamily="18" charset="0"/>
                <a:hlinkClick r:id="rId4"/>
              </a:rPr>
              <a:t>Турку</a:t>
            </a:r>
            <a:r>
              <a:rPr lang="ru-RU" sz="4000" dirty="0" smtClean="0">
                <a:solidFill>
                  <a:srgbClr val="FFC000"/>
                </a:solidFill>
                <a:latin typeface="Times New Roman" pitchFamily="18" charset="0"/>
                <a:cs typeface="Times New Roman" pitchFamily="18" charset="0"/>
              </a:rPr>
              <a:t> </a:t>
            </a:r>
            <a:r>
              <a:rPr lang="ru-RU" sz="4000" b="1" dirty="0" smtClean="0">
                <a:solidFill>
                  <a:srgbClr val="FFC000"/>
                </a:solidFill>
                <a:latin typeface="Times New Roman" pitchFamily="18" charset="0"/>
                <a:cs typeface="Times New Roman" pitchFamily="18" charset="0"/>
              </a:rPr>
              <a:t>Замок</a:t>
            </a:r>
          </a:p>
          <a:p>
            <a:r>
              <a:rPr lang="ru-RU" dirty="0" smtClean="0"/>
              <a:t/>
            </a:r>
            <a:br>
              <a:rPr lang="ru-RU" dirty="0" smtClean="0"/>
            </a:br>
            <a:endParaRPr lang="ru-RU" b="1"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checkerboard(down)">
                                      <p:cBhvr>
                                        <p:cTn id="10"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892480" cy="5262979"/>
          </a:xfrm>
          <a:prstGeom prst="rect">
            <a:avLst/>
          </a:prstGeom>
          <a:noFill/>
        </p:spPr>
        <p:txBody>
          <a:bodyPr wrap="square" rtlCol="0">
            <a:spAutoFit/>
          </a:bodyPr>
          <a:lstStyle/>
          <a:p>
            <a:pPr algn="just"/>
            <a:r>
              <a:rPr lang="ru-RU" sz="2400" dirty="0" smtClean="0">
                <a:solidFill>
                  <a:srgbClr val="FFC000"/>
                </a:solidFill>
                <a:latin typeface="Times New Roman" pitchFamily="18" charset="0"/>
                <a:cs typeface="Times New Roman" pitchFamily="18" charset="0"/>
              </a:rPr>
              <a:t>Величественный замок, построенный из серого камня, стал</a:t>
            </a:r>
          </a:p>
          <a:p>
            <a:pPr algn="just"/>
            <a:r>
              <a:rPr lang="ru-RU" sz="2400" dirty="0" smtClean="0">
                <a:solidFill>
                  <a:srgbClr val="FFC000"/>
                </a:solidFill>
                <a:latin typeface="Times New Roman" pitchFamily="18" charset="0"/>
                <a:cs typeface="Times New Roman" pitchFamily="18" charset="0"/>
              </a:rPr>
              <a:t> свидетелем многих исторических событий в жизни страны. </a:t>
            </a:r>
          </a:p>
          <a:p>
            <a:pPr algn="just"/>
            <a:r>
              <a:rPr lang="ru-RU" sz="2400" dirty="0" smtClean="0">
                <a:solidFill>
                  <a:srgbClr val="FFC000"/>
                </a:solidFill>
                <a:latin typeface="Times New Roman" pitchFamily="18" charset="0"/>
                <a:cs typeface="Times New Roman" pitchFamily="18" charset="0"/>
              </a:rPr>
              <a:t>Свое самое блестящее время этот массивный Замок пережил </a:t>
            </a:r>
          </a:p>
          <a:p>
            <a:pPr algn="just"/>
            <a:r>
              <a:rPr lang="ru-RU" sz="2400" dirty="0" smtClean="0">
                <a:solidFill>
                  <a:srgbClr val="FFC000"/>
                </a:solidFill>
                <a:latin typeface="Times New Roman" pitchFamily="18" charset="0"/>
                <a:cs typeface="Times New Roman" pitchFamily="18" charset="0"/>
              </a:rPr>
              <a:t>в середине 16 века во времена герцога </a:t>
            </a:r>
            <a:r>
              <a:rPr lang="ru-RU" sz="2400" dirty="0" err="1" smtClean="0">
                <a:solidFill>
                  <a:srgbClr val="FFC000"/>
                </a:solidFill>
                <a:latin typeface="Times New Roman" pitchFamily="18" charset="0"/>
                <a:cs typeface="Times New Roman" pitchFamily="18" charset="0"/>
              </a:rPr>
              <a:t>Юхана</a:t>
            </a:r>
            <a:r>
              <a:rPr lang="ru-RU" sz="2400" dirty="0" smtClean="0">
                <a:solidFill>
                  <a:srgbClr val="FFC000"/>
                </a:solidFill>
                <a:latin typeface="Times New Roman" pitchFamily="18" charset="0"/>
                <a:cs typeface="Times New Roman" pitchFamily="18" charset="0"/>
              </a:rPr>
              <a:t> и его жены </a:t>
            </a:r>
            <a:r>
              <a:rPr lang="ru-RU" sz="2400" dirty="0" err="1" smtClean="0">
                <a:solidFill>
                  <a:srgbClr val="FFC000"/>
                </a:solidFill>
                <a:latin typeface="Times New Roman" pitchFamily="18" charset="0"/>
                <a:cs typeface="Times New Roman" pitchFamily="18" charset="0"/>
              </a:rPr>
              <a:t>Катарины</a:t>
            </a:r>
            <a:r>
              <a:rPr lang="ru-RU" sz="2400" dirty="0" smtClean="0">
                <a:solidFill>
                  <a:srgbClr val="FFC000"/>
                </a:solidFill>
                <a:latin typeface="Times New Roman" pitchFamily="18" charset="0"/>
                <a:cs typeface="Times New Roman" pitchFamily="18" charset="0"/>
              </a:rPr>
              <a:t> </a:t>
            </a:r>
            <a:r>
              <a:rPr lang="ru-RU" sz="2400" dirty="0" err="1" smtClean="0">
                <a:solidFill>
                  <a:srgbClr val="FFC000"/>
                </a:solidFill>
                <a:latin typeface="Times New Roman" pitchFamily="18" charset="0"/>
                <a:cs typeface="Times New Roman" pitchFamily="18" charset="0"/>
              </a:rPr>
              <a:t>Ягеллоники</a:t>
            </a:r>
            <a:r>
              <a:rPr lang="ru-RU" sz="2400" dirty="0" smtClean="0">
                <a:solidFill>
                  <a:srgbClr val="FFC000"/>
                </a:solidFill>
                <a:latin typeface="Times New Roman" pitchFamily="18" charset="0"/>
                <a:cs typeface="Times New Roman" pitchFamily="18" charset="0"/>
              </a:rPr>
              <a:t>, когда были построены залы в стиле Ренессанса. Однако, самым посещаемым местом крепости является тюрьма Эрика XIV. В церкви Замка представлена значительная коллекция средневековых деревянных скульптур,</a:t>
            </a:r>
          </a:p>
          <a:p>
            <a:pPr algn="just"/>
            <a:r>
              <a:rPr lang="ru-RU" sz="2400" dirty="0" smtClean="0">
                <a:solidFill>
                  <a:srgbClr val="FFC000"/>
                </a:solidFill>
                <a:latin typeface="Times New Roman" pitchFamily="18" charset="0"/>
                <a:cs typeface="Times New Roman" pitchFamily="18" charset="0"/>
              </a:rPr>
              <a:t> а в выставочном зале чердачного помещения средневековой крепости - предметы декоративно-прикладного искусства и посуда из стекла, фарфора и металла, старинные игрушки.</a:t>
            </a:r>
            <a:r>
              <a:rPr lang="ru-RU" dirty="0"/>
              <a:t/>
            </a:r>
            <a:br>
              <a:rPr lang="ru-RU" dirty="0"/>
            </a:br>
            <a:endParaRPr lang="ru-RU" dirty="0" smtClean="0"/>
          </a:p>
          <a:p>
            <a:r>
              <a:rPr lang="ru-RU" dirty="0"/>
              <a:t/>
            </a:r>
            <a:br>
              <a:rPr lang="ru-RU" dirty="0"/>
            </a:br>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mp;Zcy;&amp;acy;&amp;mcy;&amp;ocy;&amp;kcy; &amp;ecy;&amp;lcy;&amp;softcy;&amp;fcy;&amp;ocy;&amp;vcy; &quot;&amp;Mcy;&amp;ucy;&amp;rcy;-&amp;mcy;&amp;ucy;&amp;rcy;&quot;"/>
          <p:cNvPicPr>
            <a:picLocks noChangeAspect="1" noChangeArrowheads="1"/>
          </p:cNvPicPr>
          <p:nvPr/>
        </p:nvPicPr>
        <p:blipFill>
          <a:blip r:embed="rId2" cstate="print"/>
          <a:srcRect/>
          <a:stretch>
            <a:fillRect/>
          </a:stretch>
        </p:blipFill>
        <p:spPr bwMode="auto">
          <a:xfrm>
            <a:off x="2051720" y="1124744"/>
            <a:ext cx="5143500" cy="3419475"/>
          </a:xfrm>
          <a:prstGeom prst="rect">
            <a:avLst/>
          </a:prstGeom>
          <a:noFill/>
        </p:spPr>
      </p:pic>
      <p:sp>
        <p:nvSpPr>
          <p:cNvPr id="3" name="TextBox 2"/>
          <p:cNvSpPr txBox="1"/>
          <p:nvPr/>
        </p:nvSpPr>
        <p:spPr>
          <a:xfrm>
            <a:off x="323528" y="4725144"/>
            <a:ext cx="8640960" cy="2185214"/>
          </a:xfrm>
          <a:prstGeom prst="rect">
            <a:avLst/>
          </a:prstGeom>
          <a:noFill/>
        </p:spPr>
        <p:txBody>
          <a:bodyPr wrap="square" rtlCol="0">
            <a:spAutoFit/>
          </a:bodyPr>
          <a:lstStyle/>
          <a:p>
            <a:pPr algn="just"/>
            <a:r>
              <a:rPr lang="ru-RU" sz="2000" dirty="0" smtClean="0">
                <a:solidFill>
                  <a:srgbClr val="FFC000"/>
                </a:solidFill>
                <a:latin typeface="Times New Roman" pitchFamily="18" charset="0"/>
                <a:cs typeface="Times New Roman" pitchFamily="18" charset="0"/>
              </a:rPr>
              <a:t>Гранитный замок эльфов "</a:t>
            </a:r>
            <a:r>
              <a:rPr lang="ru-RU" sz="2000" dirty="0" err="1" smtClean="0">
                <a:solidFill>
                  <a:srgbClr val="FFC000"/>
                </a:solidFill>
                <a:latin typeface="Times New Roman" pitchFamily="18" charset="0"/>
                <a:cs typeface="Times New Roman" pitchFamily="18" charset="0"/>
              </a:rPr>
              <a:t>Мур-мур</a:t>
            </a:r>
            <a:r>
              <a:rPr lang="ru-RU" sz="2000" dirty="0" smtClean="0">
                <a:solidFill>
                  <a:srgbClr val="FFC000"/>
                </a:solidFill>
                <a:latin typeface="Times New Roman" pitchFamily="18" charset="0"/>
                <a:cs typeface="Times New Roman" pitchFamily="18" charset="0"/>
              </a:rPr>
              <a:t>" – это сказочная мастерская рождественских игрушек Санта-Клауса, за качеством изготовления которых присматривают чудесные эльфы. Здесь работает выставка рождественских игрушек. Маленькие путешественники могут встретиться с эльфами в одной из башен замка и послушать их сказок.</a:t>
            </a:r>
            <a:r>
              <a:rPr lang="ru-RU" dirty="0"/>
              <a:t/>
            </a:r>
            <a:br>
              <a:rPr lang="ru-RU" dirty="0"/>
            </a:br>
            <a:r>
              <a:rPr lang="ru-RU" dirty="0"/>
              <a:t/>
            </a:r>
            <a:br>
              <a:rPr lang="ru-RU" dirty="0"/>
            </a:br>
            <a:endParaRPr lang="ru-RU" dirty="0"/>
          </a:p>
        </p:txBody>
      </p:sp>
      <p:sp>
        <p:nvSpPr>
          <p:cNvPr id="4" name="TextBox 3"/>
          <p:cNvSpPr txBox="1"/>
          <p:nvPr/>
        </p:nvSpPr>
        <p:spPr>
          <a:xfrm>
            <a:off x="683568" y="188640"/>
            <a:ext cx="8103629"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Гранитный замок эльфов "</a:t>
            </a:r>
            <a:r>
              <a:rPr lang="ru-RU" sz="4000" dirty="0" err="1" smtClean="0">
                <a:solidFill>
                  <a:srgbClr val="FFC000"/>
                </a:solidFill>
                <a:latin typeface="Times New Roman" pitchFamily="18" charset="0"/>
                <a:cs typeface="Times New Roman" pitchFamily="18" charset="0"/>
              </a:rPr>
              <a:t>Мур-мур</a:t>
            </a:r>
            <a:r>
              <a:rPr lang="ru-RU" dirty="0" smtClean="0">
                <a:solidFill>
                  <a:srgbClr val="FFC000"/>
                </a:solidFill>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checkerboard(down)">
                                      <p:cBhvr>
                                        <p:cTn id="10" dur="2000"/>
                                        <p:tgtEl>
                                          <p:spTgt spid="3789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mp;Kcy;&amp;acy;&amp;fcy;&amp;iecy;&amp;dcy;&amp;rcy;&amp;acy;&amp;lcy;&amp;softcy;&amp;ncy;&amp;ycy;&amp;jcy; &amp;scy;&amp;ocy;&amp;bcy;&amp;ocy;&amp;rcy;"/>
          <p:cNvPicPr>
            <a:picLocks noChangeAspect="1" noChangeArrowheads="1"/>
          </p:cNvPicPr>
          <p:nvPr/>
        </p:nvPicPr>
        <p:blipFill>
          <a:blip r:embed="rId2" cstate="print"/>
          <a:srcRect/>
          <a:stretch>
            <a:fillRect/>
          </a:stretch>
        </p:blipFill>
        <p:spPr bwMode="auto">
          <a:xfrm>
            <a:off x="2627784" y="1124744"/>
            <a:ext cx="4286250" cy="3476626"/>
          </a:xfrm>
          <a:prstGeom prst="rect">
            <a:avLst/>
          </a:prstGeom>
          <a:noFill/>
        </p:spPr>
      </p:pic>
      <p:sp>
        <p:nvSpPr>
          <p:cNvPr id="3" name="TextBox 2"/>
          <p:cNvSpPr txBox="1"/>
          <p:nvPr/>
        </p:nvSpPr>
        <p:spPr>
          <a:xfrm>
            <a:off x="323527" y="4549676"/>
            <a:ext cx="8820473" cy="2585323"/>
          </a:xfrm>
          <a:prstGeom prst="rect">
            <a:avLst/>
          </a:prstGeom>
          <a:noFill/>
        </p:spPr>
        <p:txBody>
          <a:bodyPr wrap="square" rtlCol="0">
            <a:spAutoFit/>
          </a:bodyPr>
          <a:lstStyle/>
          <a:p>
            <a:pPr algn="just"/>
            <a:r>
              <a:rPr lang="ru-RU" dirty="0" smtClean="0">
                <a:solidFill>
                  <a:srgbClr val="FFC000"/>
                </a:solidFill>
                <a:latin typeface="Times New Roman" pitchFamily="18" charset="0"/>
                <a:cs typeface="Times New Roman" pitchFamily="18" charset="0"/>
              </a:rPr>
              <a:t>Кафедральный собор Турку, главная лютеранская церковь Финляндии и ее национальная святыня. Собор является старейшим и ценнейшим памятником истории Финляндии. История его тесно связана с многовековой историей своего народа. Он является не только музеем, действующей церковью, но и местом проведения концертов. Покровителями собора являются святая Дева Мария и первый финский епископ Святой Хенрик. До конца 1700-х годов в соборе проводили захоронения. В разных частях церкви можно видеть фамильные памятные доски и каменные надгробия.</a:t>
            </a:r>
            <a:r>
              <a:rPr lang="ru-RU" dirty="0"/>
              <a:t/>
            </a:r>
            <a:br>
              <a:rPr lang="ru-RU" dirty="0"/>
            </a:br>
            <a:r>
              <a:rPr lang="ru-RU" dirty="0"/>
              <a:t/>
            </a:r>
            <a:br>
              <a:rPr lang="ru-RU" dirty="0"/>
            </a:br>
            <a:endParaRPr lang="ru-RU" dirty="0"/>
          </a:p>
        </p:txBody>
      </p:sp>
      <p:sp>
        <p:nvSpPr>
          <p:cNvPr id="4" name="TextBox 3"/>
          <p:cNvSpPr txBox="1"/>
          <p:nvPr/>
        </p:nvSpPr>
        <p:spPr>
          <a:xfrm>
            <a:off x="1331640" y="188640"/>
            <a:ext cx="6245556"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Кафедральный собор Турку</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9938"/>
                                        </p:tgtEl>
                                        <p:attrNameLst>
                                          <p:attrName>style.visibility</p:attrName>
                                        </p:attrNameLst>
                                      </p:cBhvr>
                                      <p:to>
                                        <p:strVal val="visible"/>
                                      </p:to>
                                    </p:set>
                                    <p:animEffect transition="in" filter="checkerboard(down)">
                                      <p:cBhvr>
                                        <p:cTn id="10" dur="2000"/>
                                        <p:tgtEl>
                                          <p:spTgt spid="39938"/>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mp;Kcy;&amp;acy;&amp;fcy;&amp;iecy;&amp;dcy;&amp;rcy;&amp;acy;&amp;lcy;&amp;softcy;&amp;ncy;&amp;ycy;&amp;jcy; &amp;scy;&amp;ocy;&amp;bcy;&amp;ocy;&amp;rcy; &amp;Ocy;&amp;ucy;&amp;lcy;&amp;ucy;"/>
          <p:cNvPicPr>
            <a:picLocks noChangeAspect="1" noChangeArrowheads="1"/>
          </p:cNvPicPr>
          <p:nvPr/>
        </p:nvPicPr>
        <p:blipFill>
          <a:blip r:embed="rId2" cstate="print"/>
          <a:srcRect/>
          <a:stretch>
            <a:fillRect/>
          </a:stretch>
        </p:blipFill>
        <p:spPr bwMode="auto">
          <a:xfrm>
            <a:off x="2627784" y="476672"/>
            <a:ext cx="3600400" cy="4800534"/>
          </a:xfrm>
          <a:prstGeom prst="rect">
            <a:avLst/>
          </a:prstGeom>
          <a:noFill/>
        </p:spPr>
      </p:pic>
      <p:sp>
        <p:nvSpPr>
          <p:cNvPr id="3" name="TextBox 2"/>
          <p:cNvSpPr txBox="1"/>
          <p:nvPr/>
        </p:nvSpPr>
        <p:spPr>
          <a:xfrm>
            <a:off x="179512" y="5301208"/>
            <a:ext cx="8712968" cy="1877437"/>
          </a:xfrm>
          <a:prstGeom prst="rect">
            <a:avLst/>
          </a:prstGeom>
          <a:noFill/>
        </p:spPr>
        <p:txBody>
          <a:bodyPr wrap="square" rtlCol="0">
            <a:spAutoFit/>
          </a:bodyPr>
          <a:lstStyle/>
          <a:p>
            <a:pPr algn="just"/>
            <a:r>
              <a:rPr lang="ru-RU" sz="2000" dirty="0" smtClean="0">
                <a:solidFill>
                  <a:srgbClr val="FFC000"/>
                </a:solidFill>
                <a:latin typeface="Times New Roman" pitchFamily="18" charset="0"/>
                <a:cs typeface="Times New Roman" pitchFamily="18" charset="0"/>
              </a:rPr>
              <a:t>Кафедральный собор </a:t>
            </a:r>
            <a:r>
              <a:rPr lang="ru-RU" sz="2000" dirty="0" err="1" smtClean="0">
                <a:solidFill>
                  <a:srgbClr val="FFC000"/>
                </a:solidFill>
                <a:latin typeface="Times New Roman" pitchFamily="18" charset="0"/>
                <a:cs typeface="Times New Roman" pitchFamily="18" charset="0"/>
              </a:rPr>
              <a:t>Оулу</a:t>
            </a:r>
            <a:r>
              <a:rPr lang="ru-RU" sz="2000" dirty="0" smtClean="0">
                <a:solidFill>
                  <a:srgbClr val="FFC000"/>
                </a:solidFill>
                <a:latin typeface="Times New Roman" pitchFamily="18" charset="0"/>
                <a:cs typeface="Times New Roman" pitchFamily="18" charset="0"/>
              </a:rPr>
              <a:t> находится в самом центре города. Эта </a:t>
            </a:r>
            <a:r>
              <a:rPr lang="ru-RU" sz="2000" dirty="0" err="1" smtClean="0">
                <a:solidFill>
                  <a:srgbClr val="FFC000"/>
                </a:solidFill>
                <a:latin typeface="Times New Roman" pitchFamily="18" charset="0"/>
                <a:cs typeface="Times New Roman" pitchFamily="18" charset="0"/>
              </a:rPr>
              <a:t>евангелистско-лютеранская</a:t>
            </a:r>
            <a:r>
              <a:rPr lang="ru-RU" sz="2000" dirty="0" smtClean="0">
                <a:solidFill>
                  <a:srgbClr val="FFC000"/>
                </a:solidFill>
                <a:latin typeface="Times New Roman" pitchFamily="18" charset="0"/>
                <a:cs typeface="Times New Roman" pitchFamily="18" charset="0"/>
              </a:rPr>
              <a:t> церковь Софии Магдалены была построена в 1777г. как дань уважения к королю Швеции Густава III и названа в честь его жены.</a:t>
            </a:r>
            <a:r>
              <a:rPr lang="ru-RU" dirty="0"/>
              <a:t/>
            </a:r>
            <a:br>
              <a:rPr lang="ru-RU" dirty="0"/>
            </a:br>
            <a:r>
              <a:rPr lang="ru-RU" dirty="0"/>
              <a:t/>
            </a:r>
            <a:br>
              <a:rPr lang="ru-RU" dirty="0"/>
            </a:br>
            <a:endParaRPr lang="ru-RU" dirty="0"/>
          </a:p>
        </p:txBody>
      </p:sp>
      <p:sp>
        <p:nvSpPr>
          <p:cNvPr id="4" name="TextBox 3"/>
          <p:cNvSpPr txBox="1"/>
          <p:nvPr/>
        </p:nvSpPr>
        <p:spPr>
          <a:xfrm>
            <a:off x="1259632" y="188640"/>
            <a:ext cx="6064994"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Кафедральный собор </a:t>
            </a:r>
            <a:r>
              <a:rPr lang="ru-RU" sz="4000" dirty="0" err="1" smtClean="0">
                <a:solidFill>
                  <a:srgbClr val="FFC000"/>
                </a:solidFill>
                <a:latin typeface="Times New Roman" pitchFamily="18" charset="0"/>
                <a:cs typeface="Times New Roman" pitchFamily="18" charset="0"/>
              </a:rPr>
              <a:t>Оулу</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checkerboard(down)">
                                      <p:cBhvr>
                                        <p:cTn id="10" dur="2000"/>
                                        <p:tgtEl>
                                          <p:spTgt spid="40962"/>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mp;Kcy;&amp;rcy;&amp;iecy;&amp;pcy;&amp;ocy;&amp;scy;&amp;tcy;&amp;softcy; &amp;KHcy;&amp;yacy;&amp;mcy;&amp;iecy;"/>
          <p:cNvPicPr>
            <a:picLocks noChangeAspect="1" noChangeArrowheads="1"/>
          </p:cNvPicPr>
          <p:nvPr/>
        </p:nvPicPr>
        <p:blipFill>
          <a:blip r:embed="rId2" cstate="print"/>
          <a:srcRect/>
          <a:stretch>
            <a:fillRect/>
          </a:stretch>
        </p:blipFill>
        <p:spPr bwMode="auto">
          <a:xfrm>
            <a:off x="1835696" y="1268760"/>
            <a:ext cx="5143500" cy="3295651"/>
          </a:xfrm>
          <a:prstGeom prst="rect">
            <a:avLst/>
          </a:prstGeom>
          <a:noFill/>
        </p:spPr>
      </p:pic>
      <p:sp>
        <p:nvSpPr>
          <p:cNvPr id="3" name="TextBox 2"/>
          <p:cNvSpPr txBox="1"/>
          <p:nvPr/>
        </p:nvSpPr>
        <p:spPr>
          <a:xfrm>
            <a:off x="251519" y="4869160"/>
            <a:ext cx="8640961" cy="2123658"/>
          </a:xfrm>
          <a:prstGeom prst="rect">
            <a:avLst/>
          </a:prstGeom>
          <a:noFill/>
        </p:spPr>
        <p:txBody>
          <a:bodyPr wrap="square" rtlCol="0">
            <a:spAutoFit/>
          </a:bodyPr>
          <a:lstStyle/>
          <a:p>
            <a:pPr algn="just"/>
            <a:r>
              <a:rPr lang="ru-RU" sz="2400" dirty="0" smtClean="0">
                <a:solidFill>
                  <a:srgbClr val="FFFF00"/>
                </a:solidFill>
                <a:latin typeface="Times New Roman" pitchFamily="18" charset="0"/>
                <a:cs typeface="Times New Roman" pitchFamily="18" charset="0"/>
              </a:rPr>
              <a:t>Крепость </a:t>
            </a:r>
            <a:r>
              <a:rPr lang="ru-RU" sz="2400" dirty="0" err="1" smtClean="0">
                <a:solidFill>
                  <a:srgbClr val="FFFF00"/>
                </a:solidFill>
                <a:latin typeface="Times New Roman" pitchFamily="18" charset="0"/>
                <a:cs typeface="Times New Roman" pitchFamily="18" charset="0"/>
              </a:rPr>
              <a:t>Хяме</a:t>
            </a:r>
            <a:r>
              <a:rPr lang="ru-RU" sz="2400" dirty="0" smtClean="0">
                <a:solidFill>
                  <a:srgbClr val="FFFF00"/>
                </a:solidFill>
                <a:latin typeface="Times New Roman" pitchFamily="18" charset="0"/>
                <a:cs typeface="Times New Roman" pitchFamily="18" charset="0"/>
              </a:rPr>
              <a:t> – это старинный замок с укрепленными стенами из серого камня, впоследствии обновленные красным кирпичом, из артиллерийских бойниц которого открывается великолепный вид на озеро </a:t>
            </a:r>
            <a:r>
              <a:rPr lang="ru-RU" sz="2400" dirty="0" err="1" smtClean="0">
                <a:solidFill>
                  <a:srgbClr val="FFFF00"/>
                </a:solidFill>
                <a:latin typeface="Times New Roman" pitchFamily="18" charset="0"/>
                <a:cs typeface="Times New Roman" pitchFamily="18" charset="0"/>
              </a:rPr>
              <a:t>Ваянаявесию</a:t>
            </a:r>
            <a:r>
              <a:rPr lang="ru-RU" sz="2400" dirty="0" smtClean="0">
                <a:solidFill>
                  <a:srgbClr val="FFFF00"/>
                </a:solidFill>
                <a:latin typeface="Times New Roman" pitchFamily="18" charset="0"/>
                <a:cs typeface="Times New Roman" pitchFamily="18" charset="0"/>
              </a:rPr>
              <a:t>.</a:t>
            </a:r>
            <a:r>
              <a:rPr lang="ru-RU" dirty="0"/>
              <a:t/>
            </a:r>
            <a:br>
              <a:rPr lang="ru-RU" dirty="0"/>
            </a:br>
            <a:r>
              <a:rPr lang="ru-RU" dirty="0"/>
              <a:t/>
            </a:r>
            <a:br>
              <a:rPr lang="ru-RU" dirty="0"/>
            </a:br>
            <a:endParaRPr lang="ru-RU" dirty="0"/>
          </a:p>
        </p:txBody>
      </p:sp>
      <p:sp>
        <p:nvSpPr>
          <p:cNvPr id="4" name="TextBox 3"/>
          <p:cNvSpPr txBox="1"/>
          <p:nvPr/>
        </p:nvSpPr>
        <p:spPr>
          <a:xfrm>
            <a:off x="2627784" y="332656"/>
            <a:ext cx="3655103" cy="707886"/>
          </a:xfrm>
          <a:prstGeom prst="rect">
            <a:avLst/>
          </a:prstGeom>
          <a:noFill/>
        </p:spPr>
        <p:txBody>
          <a:bodyPr wrap="none" rtlCol="0">
            <a:spAutoFit/>
          </a:bodyPr>
          <a:lstStyle/>
          <a:p>
            <a:r>
              <a:rPr lang="ru-RU" sz="4000" dirty="0" smtClean="0">
                <a:solidFill>
                  <a:srgbClr val="FFFF00"/>
                </a:solidFill>
                <a:latin typeface="Times New Roman" pitchFamily="18" charset="0"/>
                <a:cs typeface="Times New Roman" pitchFamily="18" charset="0"/>
              </a:rPr>
              <a:t>Крепость </a:t>
            </a:r>
            <a:r>
              <a:rPr lang="ru-RU" sz="4000" dirty="0" err="1" smtClean="0">
                <a:solidFill>
                  <a:srgbClr val="FFFF00"/>
                </a:solidFill>
                <a:latin typeface="Times New Roman" pitchFamily="18" charset="0"/>
                <a:cs typeface="Times New Roman" pitchFamily="18" charset="0"/>
              </a:rPr>
              <a:t>Хяме</a:t>
            </a:r>
            <a:r>
              <a:rPr lang="ru-RU" sz="4000" dirty="0" smtClean="0">
                <a:solidFill>
                  <a:srgbClr val="FFFF00"/>
                </a:solidFill>
                <a:latin typeface="Times New Roman" pitchFamily="18" charset="0"/>
                <a:cs typeface="Times New Roman" pitchFamily="18" charset="0"/>
              </a:rPr>
              <a:t>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Effect transition="in" filter="checkerboard(down)">
                                      <p:cBhvr>
                                        <p:cTn id="10" dur="2000"/>
                                        <p:tgtEl>
                                          <p:spTgt spid="4198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852936"/>
            <a:ext cx="4120936"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Эстония</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Vcy;&amp;ocy;&amp;dcy;&amp;ocy;&amp;pcy;&amp;acy;&amp;dcy; &amp;Vcy;&amp;acy;&amp;lcy;&amp;acy;&amp;scy;&amp;tcy;&amp;iecy;"/>
          <p:cNvPicPr>
            <a:picLocks noChangeAspect="1" noChangeArrowheads="1"/>
          </p:cNvPicPr>
          <p:nvPr/>
        </p:nvPicPr>
        <p:blipFill>
          <a:blip r:embed="rId2" cstate="print"/>
          <a:srcRect/>
          <a:stretch>
            <a:fillRect/>
          </a:stretch>
        </p:blipFill>
        <p:spPr bwMode="auto">
          <a:xfrm>
            <a:off x="2915816" y="1196752"/>
            <a:ext cx="3419475" cy="5143501"/>
          </a:xfrm>
          <a:prstGeom prst="rect">
            <a:avLst/>
          </a:prstGeom>
          <a:noFill/>
        </p:spPr>
      </p:pic>
      <p:sp>
        <p:nvSpPr>
          <p:cNvPr id="4" name="TextBox 3"/>
          <p:cNvSpPr txBox="1"/>
          <p:nvPr/>
        </p:nvSpPr>
        <p:spPr>
          <a:xfrm>
            <a:off x="2483768" y="0"/>
            <a:ext cx="3914213"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Водопад </a:t>
            </a:r>
            <a:r>
              <a:rPr lang="ru-RU" sz="4000" dirty="0" err="1" smtClean="0">
                <a:solidFill>
                  <a:srgbClr val="FFC000"/>
                </a:solidFill>
                <a:latin typeface="Times New Roman" pitchFamily="18" charset="0"/>
                <a:cs typeface="Times New Roman" pitchFamily="18" charset="0"/>
              </a:rPr>
              <a:t>Валасте</a:t>
            </a:r>
            <a:endParaRPr lang="ru-RU" sz="4000"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dow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8760"/>
            <a:ext cx="9144000" cy="4708981"/>
          </a:xfrm>
          <a:prstGeom prst="rect">
            <a:avLst/>
          </a:prstGeom>
          <a:noFill/>
        </p:spPr>
        <p:txBody>
          <a:bodyPr wrap="square" rtlCol="0">
            <a:spAutoFit/>
          </a:bodyPr>
          <a:lstStyle/>
          <a:p>
            <a:pPr algn="just"/>
            <a:r>
              <a:rPr lang="ru-RU" sz="2400" dirty="0" smtClean="0">
                <a:solidFill>
                  <a:srgbClr val="FFC000"/>
                </a:solidFill>
                <a:latin typeface="Times New Roman" pitchFamily="18" charset="0"/>
                <a:cs typeface="Times New Roman" pitchFamily="18" charset="0"/>
              </a:rPr>
              <a:t>Водопад </a:t>
            </a:r>
            <a:r>
              <a:rPr lang="ru-RU" sz="2400" dirty="0" err="1" smtClean="0">
                <a:solidFill>
                  <a:srgbClr val="FFC000"/>
                </a:solidFill>
                <a:latin typeface="Times New Roman" pitchFamily="18" charset="0"/>
                <a:cs typeface="Times New Roman" pitchFamily="18" charset="0"/>
              </a:rPr>
              <a:t>Валасте</a:t>
            </a:r>
            <a:r>
              <a:rPr lang="ru-RU" sz="2400" dirty="0" smtClean="0">
                <a:solidFill>
                  <a:srgbClr val="FFC000"/>
                </a:solidFill>
                <a:latin typeface="Times New Roman" pitchFamily="18" charset="0"/>
                <a:cs typeface="Times New Roman" pitchFamily="18" charset="0"/>
              </a:rPr>
              <a:t> находится в северной части Эстонии, уезд </a:t>
            </a:r>
            <a:r>
              <a:rPr lang="ru-RU" sz="2400" dirty="0" err="1" smtClean="0">
                <a:solidFill>
                  <a:srgbClr val="FFC000"/>
                </a:solidFill>
                <a:latin typeface="Times New Roman" pitchFamily="18" charset="0"/>
                <a:cs typeface="Times New Roman" pitchFamily="18" charset="0"/>
              </a:rPr>
              <a:t>Ида-Вирумас</a:t>
            </a:r>
            <a:r>
              <a:rPr lang="ru-RU" sz="2400" dirty="0" smtClean="0">
                <a:solidFill>
                  <a:srgbClr val="FFC000"/>
                </a:solidFill>
                <a:latin typeface="Times New Roman" pitchFamily="18" charset="0"/>
                <a:cs typeface="Times New Roman" pitchFamily="18" charset="0"/>
              </a:rPr>
              <a:t>, в районе </a:t>
            </a:r>
            <a:r>
              <a:rPr lang="ru-RU" sz="2400" dirty="0" err="1" smtClean="0">
                <a:solidFill>
                  <a:srgbClr val="FFC000"/>
                </a:solidFill>
                <a:latin typeface="Times New Roman" pitchFamily="18" charset="0"/>
                <a:cs typeface="Times New Roman" pitchFamily="18" charset="0"/>
              </a:rPr>
              <a:t>Онтики</a:t>
            </a:r>
            <a:r>
              <a:rPr lang="ru-RU" sz="2400" dirty="0" smtClean="0">
                <a:solidFill>
                  <a:srgbClr val="FFC000"/>
                </a:solidFill>
                <a:latin typeface="Times New Roman" pitchFamily="18" charset="0"/>
                <a:cs typeface="Times New Roman" pitchFamily="18" charset="0"/>
              </a:rPr>
              <a:t>. Это самый высокий водопад Эстонии. Первоначально его высота составляла около 25 метров, но постепенно вода углубляла подножье и теперь высота водопада – 30,5 метров. Местные жители называют этот водопад Рыжим хвостом. Весной, во время обильного таяния снегов и льда, или в период многочисленных дождей, образуется сильный поток воды, который проходит сквозь поля и, таким образом, вода приобретает насыщенный рыжий оттенок. Сказочный вид водопад обретает в зимнее время, когда вода замерзает и наслаивается, образуя причудливые волшебные формы.</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7964" y="3212976"/>
            <a:ext cx="4740401"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Норвегия</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mp;IEcy;&amp;pcy;&amp;icy;&amp;scy;&amp;kcy;&amp;ocy;&amp;pcy;&amp;scy;&amp;kcy;&amp;icy;&amp;jcy; &amp;zcy;&amp;acy;&amp;mcy;&amp;ocy;&amp;kcy; &amp;Kcy;&amp;ucy;&amp;rcy;&amp;iecy;&amp;scy;&amp;scy;&amp;acy;&amp;acy;&amp;rcy;&amp;iecy;"/>
          <p:cNvPicPr>
            <a:picLocks noChangeAspect="1" noChangeArrowheads="1"/>
          </p:cNvPicPr>
          <p:nvPr/>
        </p:nvPicPr>
        <p:blipFill>
          <a:blip r:embed="rId2" cstate="print"/>
          <a:srcRect/>
          <a:stretch>
            <a:fillRect/>
          </a:stretch>
        </p:blipFill>
        <p:spPr bwMode="auto">
          <a:xfrm>
            <a:off x="2339752" y="1052736"/>
            <a:ext cx="5143500" cy="3848101"/>
          </a:xfrm>
          <a:prstGeom prst="rect">
            <a:avLst/>
          </a:prstGeom>
          <a:noFill/>
        </p:spPr>
      </p:pic>
      <p:sp>
        <p:nvSpPr>
          <p:cNvPr id="3" name="TextBox 2"/>
          <p:cNvSpPr txBox="1"/>
          <p:nvPr/>
        </p:nvSpPr>
        <p:spPr>
          <a:xfrm>
            <a:off x="323527" y="5103674"/>
            <a:ext cx="8640961" cy="1908215"/>
          </a:xfrm>
          <a:prstGeom prst="rect">
            <a:avLst/>
          </a:prstGeom>
          <a:noFill/>
        </p:spPr>
        <p:txBody>
          <a:bodyPr wrap="square" rtlCol="0">
            <a:spAutoFit/>
          </a:bodyPr>
          <a:lstStyle/>
          <a:p>
            <a:pPr algn="just"/>
            <a:r>
              <a:rPr lang="ru-RU" sz="2000" dirty="0" smtClean="0">
                <a:solidFill>
                  <a:srgbClr val="FFC000"/>
                </a:solidFill>
                <a:latin typeface="Times New Roman" pitchFamily="18" charset="0"/>
                <a:cs typeface="Times New Roman" pitchFamily="18" charset="0"/>
              </a:rPr>
              <a:t>Епископский замок – гордость и краса городка Курессааре. Это единственный замок в балтийских странах, целиком сохранившийся в своем средневековом виде до наших времен. Замок представляет собой квадратное сооружение, размером 42х42,5 м, с 40-метровыми сторожевыми башнями и могучими бастионами.</a:t>
            </a:r>
            <a:r>
              <a:rPr lang="ru-RU" dirty="0" smtClean="0"/>
              <a:t/>
            </a:r>
            <a:br>
              <a:rPr lang="ru-RU" dirty="0" smtClean="0"/>
            </a:br>
            <a:endParaRPr lang="ru-RU" dirty="0"/>
          </a:p>
        </p:txBody>
      </p:sp>
      <p:sp>
        <p:nvSpPr>
          <p:cNvPr id="4" name="TextBox 3"/>
          <p:cNvSpPr txBox="1"/>
          <p:nvPr/>
        </p:nvSpPr>
        <p:spPr>
          <a:xfrm>
            <a:off x="2699792" y="188640"/>
            <a:ext cx="4566891"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Епископский замок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checkerboard(down)">
                                      <p:cBhvr>
                                        <p:cTn id="10" dur="2000"/>
                                        <p:tgtEl>
                                          <p:spTgt spid="3174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mp;Zcy;&amp;acy;&amp;mcy;&amp;ocy;&amp;kcy; &amp;Tcy;&amp;ocy;&amp;ocy;&amp;mcy;&amp;pcy;&amp;iecy;&amp;acy;"/>
          <p:cNvPicPr>
            <a:picLocks noChangeAspect="1" noChangeArrowheads="1"/>
          </p:cNvPicPr>
          <p:nvPr/>
        </p:nvPicPr>
        <p:blipFill>
          <a:blip r:embed="rId2" cstate="print"/>
          <a:srcRect/>
          <a:stretch>
            <a:fillRect/>
          </a:stretch>
        </p:blipFill>
        <p:spPr bwMode="auto">
          <a:xfrm>
            <a:off x="2555776" y="1340768"/>
            <a:ext cx="3857625" cy="5143501"/>
          </a:xfrm>
          <a:prstGeom prst="rect">
            <a:avLst/>
          </a:prstGeom>
          <a:noFill/>
        </p:spPr>
      </p:pic>
      <p:sp>
        <p:nvSpPr>
          <p:cNvPr id="3" name="TextBox 2"/>
          <p:cNvSpPr txBox="1"/>
          <p:nvPr/>
        </p:nvSpPr>
        <p:spPr>
          <a:xfrm>
            <a:off x="2699792" y="260648"/>
            <a:ext cx="3684598" cy="984885"/>
          </a:xfrm>
          <a:prstGeom prst="rect">
            <a:avLst/>
          </a:prstGeom>
          <a:noFill/>
        </p:spPr>
        <p:txBody>
          <a:bodyPr wrap="none" rtlCol="0">
            <a:spAutoFit/>
          </a:bodyPr>
          <a:lstStyle/>
          <a:p>
            <a:r>
              <a:rPr lang="ru-RU" sz="4000" b="1" dirty="0" smtClean="0">
                <a:solidFill>
                  <a:srgbClr val="FFC000"/>
                </a:solidFill>
                <a:latin typeface="Times New Roman" pitchFamily="18" charset="0"/>
                <a:cs typeface="Times New Roman" pitchFamily="18" charset="0"/>
              </a:rPr>
              <a:t>Замок </a:t>
            </a:r>
            <a:r>
              <a:rPr lang="ru-RU" sz="4000" b="1" dirty="0" err="1" smtClean="0">
                <a:solidFill>
                  <a:srgbClr val="FFC000"/>
                </a:solidFill>
                <a:latin typeface="Times New Roman" pitchFamily="18" charset="0"/>
                <a:cs typeface="Times New Roman" pitchFamily="18" charset="0"/>
              </a:rPr>
              <a:t>Тоомпеа</a:t>
            </a:r>
            <a:endParaRPr lang="ru-RU" sz="4000" b="1" dirty="0" smtClean="0">
              <a:solidFill>
                <a:srgbClr val="FFC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checkerboard(across)">
                                      <p:cBhvr>
                                        <p:cTn id="10"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71691"/>
            <a:ext cx="8352928" cy="6186309"/>
          </a:xfrm>
          <a:prstGeom prst="rect">
            <a:avLst/>
          </a:prstGeom>
          <a:noFill/>
        </p:spPr>
        <p:txBody>
          <a:bodyPr wrap="square" rtlCol="0">
            <a:spAutoFit/>
          </a:bodyPr>
          <a:lstStyle/>
          <a:p>
            <a:pPr algn="just"/>
            <a:r>
              <a:rPr lang="ru-RU" sz="2400" dirty="0" smtClean="0">
                <a:solidFill>
                  <a:srgbClr val="FFC000"/>
                </a:solidFill>
                <a:latin typeface="Times New Roman" pitchFamily="18" charset="0"/>
                <a:cs typeface="Times New Roman" pitchFamily="18" charset="0"/>
              </a:rPr>
              <a:t>Старый Таллинн состоит из двух частей: Верхний город и Нижний. </a:t>
            </a:r>
          </a:p>
          <a:p>
            <a:pPr algn="just"/>
            <a:r>
              <a:rPr lang="ru-RU" sz="2400" dirty="0" smtClean="0">
                <a:solidFill>
                  <a:srgbClr val="FFC000"/>
                </a:solidFill>
                <a:latin typeface="Times New Roman" pitchFamily="18" charset="0"/>
                <a:cs typeface="Times New Roman" pitchFamily="18" charset="0"/>
              </a:rPr>
              <a:t>Верхний находится на возвышенности </a:t>
            </a:r>
            <a:r>
              <a:rPr lang="ru-RU" sz="2400" dirty="0" err="1" smtClean="0">
                <a:solidFill>
                  <a:srgbClr val="FFC000"/>
                </a:solidFill>
                <a:latin typeface="Times New Roman" pitchFamily="18" charset="0"/>
                <a:cs typeface="Times New Roman" pitchFamily="18" charset="0"/>
              </a:rPr>
              <a:t>Тоомпеа</a:t>
            </a:r>
            <a:r>
              <a:rPr lang="ru-RU" sz="2400" dirty="0" smtClean="0">
                <a:solidFill>
                  <a:srgbClr val="FFC000"/>
                </a:solidFill>
                <a:latin typeface="Times New Roman" pitchFamily="18" charset="0"/>
                <a:cs typeface="Times New Roman" pitchFamily="18" charset="0"/>
              </a:rPr>
              <a:t> (от эстонского </a:t>
            </a:r>
            <a:r>
              <a:rPr lang="ru-RU" sz="2400" dirty="0" err="1" smtClean="0">
                <a:solidFill>
                  <a:srgbClr val="FFC000"/>
                </a:solidFill>
                <a:latin typeface="Times New Roman" pitchFamily="18" charset="0"/>
                <a:cs typeface="Times New Roman" pitchFamily="18" charset="0"/>
              </a:rPr>
              <a:t>Toompea</a:t>
            </a:r>
            <a:endParaRPr lang="ru-RU" sz="2400" dirty="0" smtClean="0">
              <a:solidFill>
                <a:srgbClr val="FFC000"/>
              </a:solidFill>
              <a:latin typeface="Times New Roman" pitchFamily="18" charset="0"/>
              <a:cs typeface="Times New Roman" pitchFamily="18" charset="0"/>
            </a:endParaRPr>
          </a:p>
          <a:p>
            <a:pPr algn="just"/>
            <a:r>
              <a:rPr lang="ru-RU" sz="2400" dirty="0" smtClean="0">
                <a:solidFill>
                  <a:srgbClr val="FFC000"/>
                </a:solidFill>
                <a:latin typeface="Times New Roman" pitchFamily="18" charset="0"/>
                <a:cs typeface="Times New Roman" pitchFamily="18" charset="0"/>
              </a:rPr>
              <a:t> — что значит «соборный холм»). Эти два, расположенные рядом, поселения за всю свою историю жили разными жизнями. В верхнем городе обосновались иноземные дворяне и властители, а в нижнем – торговцы, ремесленники и др.Первым поселением на территории старого Таллинна стало деревянное укрепление на холме </a:t>
            </a:r>
            <a:r>
              <a:rPr lang="ru-RU" sz="2400" dirty="0" err="1" smtClean="0">
                <a:solidFill>
                  <a:srgbClr val="FFC000"/>
                </a:solidFill>
                <a:latin typeface="Times New Roman" pitchFamily="18" charset="0"/>
                <a:cs typeface="Times New Roman" pitchFamily="18" charset="0"/>
              </a:rPr>
              <a:t>Тоомпеа</a:t>
            </a:r>
            <a:r>
              <a:rPr lang="ru-RU" sz="2400" dirty="0" smtClean="0">
                <a:solidFill>
                  <a:srgbClr val="FFC000"/>
                </a:solidFill>
                <a:latin typeface="Times New Roman" pitchFamily="18" charset="0"/>
                <a:cs typeface="Times New Roman" pitchFamily="18" charset="0"/>
              </a:rPr>
              <a:t>, которое было основано примерно в 11 веке. В 1219 г. датчане во главе с королем </a:t>
            </a:r>
            <a:r>
              <a:rPr lang="ru-RU" sz="2400" dirty="0" err="1" smtClean="0">
                <a:solidFill>
                  <a:srgbClr val="FFC000"/>
                </a:solidFill>
                <a:latin typeface="Times New Roman" pitchFamily="18" charset="0"/>
                <a:cs typeface="Times New Roman" pitchFamily="18" charset="0"/>
              </a:rPr>
              <a:t>Вальдемаром</a:t>
            </a:r>
            <a:r>
              <a:rPr lang="ru-RU" sz="2400" dirty="0" smtClean="0">
                <a:solidFill>
                  <a:srgbClr val="FFC000"/>
                </a:solidFill>
                <a:latin typeface="Times New Roman" pitchFamily="18" charset="0"/>
                <a:cs typeface="Times New Roman" pitchFamily="18" charset="0"/>
              </a:rPr>
              <a:t> II захватили это укрепление. С этого момента Вышгород </a:t>
            </a:r>
          </a:p>
          <a:p>
            <a:pPr algn="just"/>
            <a:r>
              <a:rPr lang="ru-RU" sz="2400" dirty="0" smtClean="0">
                <a:solidFill>
                  <a:srgbClr val="FFC000"/>
                </a:solidFill>
                <a:latin typeface="Times New Roman" pitchFamily="18" charset="0"/>
                <a:cs typeface="Times New Roman" pitchFamily="18" charset="0"/>
              </a:rPr>
              <a:t>стал местом расположения иноземных властителей. Датчане приступили к строительству каменной крепости.</a:t>
            </a:r>
          </a:p>
          <a:p>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mp;Zcy;&amp;acy;&amp;mcy;&amp;ocy;&amp;kcy; &amp;Gcy;&amp;lcy;&amp;iecy;&amp;ncy;&amp;acy;"/>
          <p:cNvPicPr>
            <a:picLocks noChangeAspect="1" noChangeArrowheads="1"/>
          </p:cNvPicPr>
          <p:nvPr/>
        </p:nvPicPr>
        <p:blipFill>
          <a:blip r:embed="rId2" cstate="print"/>
          <a:srcRect/>
          <a:stretch>
            <a:fillRect/>
          </a:stretch>
        </p:blipFill>
        <p:spPr bwMode="auto">
          <a:xfrm>
            <a:off x="1907704" y="692696"/>
            <a:ext cx="4896544" cy="3672408"/>
          </a:xfrm>
          <a:prstGeom prst="rect">
            <a:avLst/>
          </a:prstGeom>
          <a:noFill/>
        </p:spPr>
      </p:pic>
      <p:sp>
        <p:nvSpPr>
          <p:cNvPr id="3" name="TextBox 2"/>
          <p:cNvSpPr txBox="1"/>
          <p:nvPr/>
        </p:nvSpPr>
        <p:spPr>
          <a:xfrm>
            <a:off x="0" y="4437112"/>
            <a:ext cx="8892480" cy="3077766"/>
          </a:xfrm>
          <a:prstGeom prst="rect">
            <a:avLst/>
          </a:prstGeom>
          <a:noFill/>
        </p:spPr>
        <p:txBody>
          <a:bodyPr wrap="square" rtlCol="0">
            <a:spAutoFit/>
          </a:bodyPr>
          <a:lstStyle/>
          <a:p>
            <a:pPr algn="just"/>
            <a:endParaRPr lang="ru-RU" sz="2000" dirty="0" smtClean="0">
              <a:solidFill>
                <a:srgbClr val="FFC000"/>
              </a:solidFill>
              <a:latin typeface="Times New Roman" pitchFamily="18" charset="0"/>
              <a:cs typeface="Times New Roman" pitchFamily="18" charset="0"/>
            </a:endParaRPr>
          </a:p>
          <a:p>
            <a:pPr algn="just"/>
            <a:r>
              <a:rPr lang="ru-RU" sz="2000" dirty="0" smtClean="0">
                <a:solidFill>
                  <a:srgbClr val="FFC000"/>
                </a:solidFill>
                <a:latin typeface="Times New Roman" pitchFamily="18" charset="0"/>
                <a:cs typeface="Times New Roman" pitchFamily="18" charset="0"/>
              </a:rPr>
              <a:t>Замок </a:t>
            </a:r>
            <a:r>
              <a:rPr lang="ru-RU" sz="2000" dirty="0" err="1" smtClean="0">
                <a:solidFill>
                  <a:srgbClr val="FFC000"/>
                </a:solidFill>
                <a:latin typeface="Times New Roman" pitchFamily="18" charset="0"/>
                <a:cs typeface="Times New Roman" pitchFamily="18" charset="0"/>
              </a:rPr>
              <a:t>Глена</a:t>
            </a:r>
            <a:r>
              <a:rPr lang="ru-RU" sz="2000" dirty="0" smtClean="0">
                <a:solidFill>
                  <a:srgbClr val="FFC000"/>
                </a:solidFill>
                <a:latin typeface="Times New Roman" pitchFamily="18" charset="0"/>
                <a:cs typeface="Times New Roman" pitchFamily="18" charset="0"/>
              </a:rPr>
              <a:t> – находится в Таллинне в районе </a:t>
            </a:r>
            <a:r>
              <a:rPr lang="ru-RU" sz="2000" dirty="0" err="1" smtClean="0">
                <a:solidFill>
                  <a:srgbClr val="FFC000"/>
                </a:solidFill>
                <a:latin typeface="Times New Roman" pitchFamily="18" charset="0"/>
                <a:cs typeface="Times New Roman" pitchFamily="18" charset="0"/>
              </a:rPr>
              <a:t>Нымме</a:t>
            </a:r>
            <a:r>
              <a:rPr lang="ru-RU" sz="2000" dirty="0" smtClean="0">
                <a:solidFill>
                  <a:srgbClr val="FFC000"/>
                </a:solidFill>
                <a:latin typeface="Times New Roman" pitchFamily="18" charset="0"/>
                <a:cs typeface="Times New Roman" pitchFamily="18" charset="0"/>
              </a:rPr>
              <a:t> на склоне </a:t>
            </a:r>
            <a:r>
              <a:rPr lang="ru-RU" sz="2000" dirty="0" err="1" smtClean="0">
                <a:solidFill>
                  <a:srgbClr val="FFC000"/>
                </a:solidFill>
                <a:latin typeface="Times New Roman" pitchFamily="18" charset="0"/>
                <a:cs typeface="Times New Roman" pitchFamily="18" charset="0"/>
              </a:rPr>
              <a:t>Мустамяги</a:t>
            </a:r>
            <a:r>
              <a:rPr lang="ru-RU" sz="2000" dirty="0" smtClean="0">
                <a:solidFill>
                  <a:srgbClr val="FFC000"/>
                </a:solidFill>
                <a:latin typeface="Times New Roman" pitchFamily="18" charset="0"/>
                <a:cs typeface="Times New Roman" pitchFamily="18" charset="0"/>
              </a:rPr>
              <a:t>. Вокруг замка прекрасный парк. Помещик Николай фон </a:t>
            </a:r>
            <a:r>
              <a:rPr lang="ru-RU" sz="2000" dirty="0" err="1" smtClean="0">
                <a:solidFill>
                  <a:srgbClr val="FFC000"/>
                </a:solidFill>
                <a:latin typeface="Times New Roman" pitchFamily="18" charset="0"/>
                <a:cs typeface="Times New Roman" pitchFamily="18" charset="0"/>
              </a:rPr>
              <a:t>Глен</a:t>
            </a:r>
            <a:r>
              <a:rPr lang="ru-RU" sz="2000" dirty="0" smtClean="0">
                <a:solidFill>
                  <a:srgbClr val="FFC000"/>
                </a:solidFill>
                <a:latin typeface="Times New Roman" pitchFamily="18" charset="0"/>
                <a:cs typeface="Times New Roman" pitchFamily="18" charset="0"/>
              </a:rPr>
              <a:t> основал парк на этом склоне. Замок был построен в 1886 году. Неизвестно по какой причине барон обменял плодородные земли за озером </a:t>
            </a:r>
            <a:r>
              <a:rPr lang="ru-RU" sz="2000" dirty="0" err="1" smtClean="0">
                <a:solidFill>
                  <a:srgbClr val="FFC000"/>
                </a:solidFill>
                <a:latin typeface="Times New Roman" pitchFamily="18" charset="0"/>
                <a:cs typeface="Times New Roman" pitchFamily="18" charset="0"/>
              </a:rPr>
              <a:t>Харку</a:t>
            </a:r>
            <a:r>
              <a:rPr lang="ru-RU" sz="2000" dirty="0" smtClean="0">
                <a:solidFill>
                  <a:srgbClr val="FFC000"/>
                </a:solidFill>
                <a:latin typeface="Times New Roman" pitchFamily="18" charset="0"/>
                <a:cs typeface="Times New Roman" pitchFamily="18" charset="0"/>
              </a:rPr>
              <a:t> на склон </a:t>
            </a:r>
            <a:r>
              <a:rPr lang="ru-RU" sz="2000" dirty="0" err="1" smtClean="0">
                <a:solidFill>
                  <a:srgbClr val="FFC000"/>
                </a:solidFill>
                <a:latin typeface="Times New Roman" pitchFamily="18" charset="0"/>
                <a:cs typeface="Times New Roman" pitchFamily="18" charset="0"/>
              </a:rPr>
              <a:t>Мустамяги</a:t>
            </a:r>
            <a:r>
              <a:rPr lang="ru-RU" sz="2000" dirty="0" smtClean="0">
                <a:solidFill>
                  <a:srgbClr val="FFC000"/>
                </a:solidFill>
                <a:latin typeface="Times New Roman" pitchFamily="18" charset="0"/>
                <a:cs typeface="Times New Roman" pitchFamily="18" charset="0"/>
              </a:rPr>
              <a:t>, поросший сосняком. Такой поступок с точки зрения современников помещика фон </a:t>
            </a:r>
            <a:r>
              <a:rPr lang="ru-RU" sz="2000" dirty="0" err="1" smtClean="0">
                <a:solidFill>
                  <a:srgbClr val="FFC000"/>
                </a:solidFill>
                <a:latin typeface="Times New Roman" pitchFamily="18" charset="0"/>
                <a:cs typeface="Times New Roman" pitchFamily="18" charset="0"/>
              </a:rPr>
              <a:t>Глена</a:t>
            </a:r>
            <a:r>
              <a:rPr lang="ru-RU" sz="2000" dirty="0" smtClean="0">
                <a:solidFill>
                  <a:srgbClr val="FFC000"/>
                </a:solidFill>
                <a:latin typeface="Times New Roman" pitchFamily="18" charset="0"/>
                <a:cs typeface="Times New Roman" pitchFamily="18" charset="0"/>
              </a:rPr>
              <a:t> казался практически безумным.</a:t>
            </a:r>
          </a:p>
          <a:p>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2627784" y="0"/>
            <a:ext cx="2871171"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Замок </a:t>
            </a:r>
            <a:r>
              <a:rPr lang="ru-RU" sz="4000" dirty="0" err="1" smtClean="0">
                <a:solidFill>
                  <a:srgbClr val="FFC000"/>
                </a:solidFill>
                <a:latin typeface="Times New Roman" pitchFamily="18" charset="0"/>
                <a:cs typeface="Times New Roman" pitchFamily="18" charset="0"/>
              </a:rPr>
              <a:t>Глена</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checkerboard(down)">
                                      <p:cBhvr>
                                        <p:cTn id="10" dur="2000"/>
                                        <p:tgtEl>
                                          <p:spTgt spid="34818"/>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mp;Bcy;&amp;ocy;&amp;tcy;&amp;acy;&amp;ncy;&amp;icy;&amp;chcy;&amp;iecy;&amp;scy;&amp;kcy;&amp;icy;&amp;jcy; &amp;scy;&amp;acy;&amp;dcy; &amp;Tcy;&amp;acy;&amp;rcy;&amp;tcy;&amp;ucy;&amp;scy;&amp;kcy;&amp;ocy;&amp;gcy;&amp;ocy; &amp;Ucy;&amp;ncy;&amp;icy;&amp;vcy;&amp;iecy;&amp;rcy;&amp;scy;&amp;icy;&amp;tcy;&amp;iecy;&amp;tcy;&amp;acy;"/>
          <p:cNvPicPr>
            <a:picLocks noChangeAspect="1" noChangeArrowheads="1"/>
          </p:cNvPicPr>
          <p:nvPr/>
        </p:nvPicPr>
        <p:blipFill>
          <a:blip r:embed="rId2" cstate="print"/>
          <a:srcRect/>
          <a:stretch>
            <a:fillRect/>
          </a:stretch>
        </p:blipFill>
        <p:spPr bwMode="auto">
          <a:xfrm>
            <a:off x="2483768" y="872717"/>
            <a:ext cx="4824536" cy="3618402"/>
          </a:xfrm>
          <a:prstGeom prst="rect">
            <a:avLst/>
          </a:prstGeom>
          <a:noFill/>
        </p:spPr>
      </p:pic>
      <p:sp>
        <p:nvSpPr>
          <p:cNvPr id="3" name="TextBox 2"/>
          <p:cNvSpPr txBox="1"/>
          <p:nvPr/>
        </p:nvSpPr>
        <p:spPr>
          <a:xfrm>
            <a:off x="0" y="4653136"/>
            <a:ext cx="9144000" cy="2585323"/>
          </a:xfrm>
          <a:prstGeom prst="rect">
            <a:avLst/>
          </a:prstGeom>
          <a:noFill/>
        </p:spPr>
        <p:txBody>
          <a:bodyPr wrap="square" rtlCol="0">
            <a:spAutoFit/>
          </a:bodyPr>
          <a:lstStyle/>
          <a:p>
            <a:pPr algn="just"/>
            <a:r>
              <a:rPr lang="ru-RU" dirty="0" smtClean="0">
                <a:solidFill>
                  <a:srgbClr val="FFC000"/>
                </a:solidFill>
                <a:latin typeface="Times New Roman" pitchFamily="18" charset="0"/>
                <a:cs typeface="Times New Roman" pitchFamily="18" charset="0"/>
              </a:rPr>
              <a:t>Ботанический сад был основан в 1803 году профессором Г. А. </a:t>
            </a:r>
            <a:r>
              <a:rPr lang="ru-RU" dirty="0" err="1" smtClean="0">
                <a:solidFill>
                  <a:srgbClr val="FFC000"/>
                </a:solidFill>
                <a:latin typeface="Times New Roman" pitchFamily="18" charset="0"/>
                <a:cs typeface="Times New Roman" pitchFamily="18" charset="0"/>
              </a:rPr>
              <a:t>Германном</a:t>
            </a:r>
            <a:r>
              <a:rPr lang="ru-RU" dirty="0" smtClean="0">
                <a:solidFill>
                  <a:srgbClr val="FFC000"/>
                </a:solidFill>
                <a:latin typeface="Times New Roman" pitchFamily="18" charset="0"/>
                <a:cs typeface="Times New Roman" pitchFamily="18" charset="0"/>
              </a:rPr>
              <a:t>. Он же был и его первым управляющим. Строительными работами и планировкой сада занимался главный садовник И. А. </a:t>
            </a:r>
            <a:r>
              <a:rPr lang="ru-RU" dirty="0" err="1" smtClean="0">
                <a:solidFill>
                  <a:srgbClr val="FFC000"/>
                </a:solidFill>
                <a:latin typeface="Times New Roman" pitchFamily="18" charset="0"/>
                <a:cs typeface="Times New Roman" pitchFamily="18" charset="0"/>
              </a:rPr>
              <a:t>Вейнманн</a:t>
            </a:r>
            <a:r>
              <a:rPr lang="ru-RU" dirty="0" smtClean="0">
                <a:solidFill>
                  <a:srgbClr val="FFC000"/>
                </a:solidFill>
                <a:latin typeface="Times New Roman" pitchFamily="18" charset="0"/>
                <a:cs typeface="Times New Roman" pitchFamily="18" charset="0"/>
              </a:rPr>
              <a:t>. В 1811 году профессор естествознания К. Ф. </a:t>
            </a:r>
            <a:r>
              <a:rPr lang="ru-RU" dirty="0" err="1" smtClean="0">
                <a:solidFill>
                  <a:srgbClr val="FFC000"/>
                </a:solidFill>
                <a:latin typeface="Times New Roman" pitchFamily="18" charset="0"/>
                <a:cs typeface="Times New Roman" pitchFamily="18" charset="0"/>
              </a:rPr>
              <a:t>Ледебур</a:t>
            </a:r>
            <a:r>
              <a:rPr lang="ru-RU" dirty="0" smtClean="0">
                <a:solidFill>
                  <a:srgbClr val="FFC000"/>
                </a:solidFill>
                <a:latin typeface="Times New Roman" pitchFamily="18" charset="0"/>
                <a:cs typeface="Times New Roman" pitchFamily="18" charset="0"/>
              </a:rPr>
              <a:t> был избран директором ботанического сада, он добросовестно исполнял свои обязанности на протяжении 25 лет. Благодаря его стараниям и энтузиазму сад разрастался и сегодня он достиг размеров в 3,5 га. Мемориальные плиты, а также памятники в парке хранят память об известных ботаниках, работающих на благо Ботанического сада. </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2627784" y="188640"/>
            <a:ext cx="4109779"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Ботанический сад</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3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checkerboard(down)">
                                      <p:cBhvr>
                                        <p:cTn id="10" dur="3000"/>
                                        <p:tgtEl>
                                          <p:spTgt spid="3686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2708920"/>
            <a:ext cx="3678316"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Латвия</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mp;Acy;&amp;gcy;&amp;iecy;&amp;ncy;&amp;scy;&amp;kcy;&amp;acy;&amp;lcy;&amp;ncy;&amp;scy;&amp;kcy;&amp;acy;&amp;yacy; &amp;bcy;&amp;acy;&amp;pcy;&amp;tcy;&amp;icy;&amp;scy;&amp;tcy;&amp;scy;&amp;kcy;&amp;acy;&amp;yacy; &amp;tscy;&amp;iecy;&amp;rcy;&amp;kcy;&amp;ocy;&amp;vcy;&amp;softcy;"/>
          <p:cNvPicPr>
            <a:picLocks noChangeAspect="1" noChangeArrowheads="1"/>
          </p:cNvPicPr>
          <p:nvPr/>
        </p:nvPicPr>
        <p:blipFill>
          <a:blip r:embed="rId2" cstate="print"/>
          <a:srcRect/>
          <a:stretch>
            <a:fillRect/>
          </a:stretch>
        </p:blipFill>
        <p:spPr bwMode="auto">
          <a:xfrm>
            <a:off x="1835696" y="692696"/>
            <a:ext cx="5143500" cy="3672408"/>
          </a:xfrm>
          <a:prstGeom prst="rect">
            <a:avLst/>
          </a:prstGeom>
          <a:noFill/>
        </p:spPr>
      </p:pic>
      <p:sp>
        <p:nvSpPr>
          <p:cNvPr id="3" name="TextBox 2"/>
          <p:cNvSpPr txBox="1"/>
          <p:nvPr/>
        </p:nvSpPr>
        <p:spPr>
          <a:xfrm>
            <a:off x="0" y="4437112"/>
            <a:ext cx="8926827" cy="3077766"/>
          </a:xfrm>
          <a:prstGeom prst="rect">
            <a:avLst/>
          </a:prstGeom>
          <a:noFill/>
        </p:spPr>
        <p:txBody>
          <a:bodyPr wrap="square" rtlCol="0">
            <a:spAutoFit/>
          </a:bodyPr>
          <a:lstStyle/>
          <a:p>
            <a:pPr algn="just"/>
            <a:r>
              <a:rPr lang="ru-RU" sz="2000" dirty="0" err="1" smtClean="0">
                <a:solidFill>
                  <a:srgbClr val="FFC000"/>
                </a:solidFill>
                <a:latin typeface="Times New Roman" pitchFamily="18" charset="0"/>
                <a:cs typeface="Times New Roman" pitchFamily="18" charset="0"/>
              </a:rPr>
              <a:t>Агенскалнская</a:t>
            </a:r>
            <a:r>
              <a:rPr lang="ru-RU" sz="2000" dirty="0" smtClean="0">
                <a:solidFill>
                  <a:srgbClr val="FFC000"/>
                </a:solidFill>
                <a:latin typeface="Times New Roman" pitchFamily="18" charset="0"/>
                <a:cs typeface="Times New Roman" pitchFamily="18" charset="0"/>
              </a:rPr>
              <a:t> баптистская церковь строилась с 1913 по 1916 гг. Проект</a:t>
            </a:r>
          </a:p>
          <a:p>
            <a:pPr algn="just"/>
            <a:r>
              <a:rPr lang="ru-RU" sz="2000" dirty="0" smtClean="0">
                <a:solidFill>
                  <a:srgbClr val="FFC000"/>
                </a:solidFill>
                <a:latin typeface="Times New Roman" pitchFamily="18" charset="0"/>
                <a:cs typeface="Times New Roman" pitchFamily="18" charset="0"/>
              </a:rPr>
              <a:t> церкви был подготовлен архитектором А. Ванагс. Согласно первоначальному плану церковь должна была быть выполнена в формах неоромантизма. В структуре здания преобладала асимметрия. Фасад был выполнен в виде асимметрично расположенной 3-этажной башни и 2-этажного корпуса. Башню венчала пирамидальная крыша, а корпус имел дубовый фронтон, сделанный в стиле романтизма, в центре которого располагался портал.</a:t>
            </a:r>
            <a:r>
              <a:rPr lang="ru-RU" dirty="0" smtClean="0"/>
              <a:t/>
            </a:r>
            <a:br>
              <a:rPr lang="ru-RU" dirty="0" smtClean="0"/>
            </a:br>
            <a:endParaRPr lang="ru-RU" dirty="0" smtClean="0"/>
          </a:p>
          <a:p>
            <a:r>
              <a:rPr lang="ru-RU" dirty="0" smtClean="0"/>
              <a:t/>
            </a:r>
            <a:br>
              <a:rPr lang="ru-RU" dirty="0" smtClean="0"/>
            </a:br>
            <a:endParaRPr lang="ru-RU" dirty="0"/>
          </a:p>
        </p:txBody>
      </p:sp>
      <p:sp>
        <p:nvSpPr>
          <p:cNvPr id="4" name="TextBox 3"/>
          <p:cNvSpPr txBox="1"/>
          <p:nvPr/>
        </p:nvSpPr>
        <p:spPr>
          <a:xfrm>
            <a:off x="899592" y="0"/>
            <a:ext cx="8037072" cy="707886"/>
          </a:xfrm>
          <a:prstGeom prst="rect">
            <a:avLst/>
          </a:prstGeom>
          <a:noFill/>
        </p:spPr>
        <p:txBody>
          <a:bodyPr wrap="none" rtlCol="0">
            <a:spAutoFit/>
          </a:bodyPr>
          <a:lstStyle/>
          <a:p>
            <a:r>
              <a:rPr lang="ru-RU" sz="4000" dirty="0" err="1" smtClean="0">
                <a:solidFill>
                  <a:srgbClr val="FFC000"/>
                </a:solidFill>
                <a:latin typeface="Times New Roman" pitchFamily="18" charset="0"/>
                <a:cs typeface="Times New Roman" pitchFamily="18" charset="0"/>
              </a:rPr>
              <a:t>Агенскалнская</a:t>
            </a:r>
            <a:r>
              <a:rPr lang="ru-RU" sz="4000" dirty="0" smtClean="0">
                <a:solidFill>
                  <a:srgbClr val="FFC000"/>
                </a:solidFill>
                <a:latin typeface="Times New Roman" pitchFamily="18" charset="0"/>
                <a:cs typeface="Times New Roman" pitchFamily="18" charset="0"/>
              </a:rPr>
              <a:t> баптистская церковь</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checkerboard(down)">
                                      <p:cBhvr>
                                        <p:cTn id="10" dur="2000"/>
                                        <p:tgtEl>
                                          <p:spTgt spid="3789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mp;Bcy;&amp;acy;&amp;ucy;&amp;scy;&amp;kcy;&amp;scy;&amp;kcy;&amp;icy;&amp;jcy; &amp;zcy;&amp;acy;&amp;mcy;&amp;ocy;&amp;kcy;"/>
          <p:cNvPicPr>
            <a:picLocks noChangeAspect="1" noChangeArrowheads="1"/>
          </p:cNvPicPr>
          <p:nvPr/>
        </p:nvPicPr>
        <p:blipFill>
          <a:blip r:embed="rId2" cstate="print"/>
          <a:srcRect/>
          <a:stretch>
            <a:fillRect/>
          </a:stretch>
        </p:blipFill>
        <p:spPr bwMode="auto">
          <a:xfrm>
            <a:off x="1907704" y="908720"/>
            <a:ext cx="5143500" cy="3381375"/>
          </a:xfrm>
          <a:prstGeom prst="rect">
            <a:avLst/>
          </a:prstGeom>
          <a:noFill/>
        </p:spPr>
      </p:pic>
      <p:sp>
        <p:nvSpPr>
          <p:cNvPr id="3" name="TextBox 2"/>
          <p:cNvSpPr txBox="1"/>
          <p:nvPr/>
        </p:nvSpPr>
        <p:spPr>
          <a:xfrm>
            <a:off x="323527" y="4293096"/>
            <a:ext cx="8640961" cy="2492990"/>
          </a:xfrm>
          <a:prstGeom prst="rect">
            <a:avLst/>
          </a:prstGeom>
          <a:noFill/>
        </p:spPr>
        <p:txBody>
          <a:bodyPr wrap="square" rtlCol="0">
            <a:spAutoFit/>
          </a:bodyPr>
          <a:lstStyle/>
          <a:p>
            <a:pPr algn="just"/>
            <a:r>
              <a:rPr lang="ru-RU" sz="2000" dirty="0" err="1" smtClean="0">
                <a:solidFill>
                  <a:srgbClr val="FFC000"/>
                </a:solidFill>
                <a:latin typeface="Times New Roman" pitchFamily="18" charset="0"/>
                <a:cs typeface="Times New Roman" pitchFamily="18" charset="0"/>
              </a:rPr>
              <a:t>Баускский</a:t>
            </a:r>
            <a:r>
              <a:rPr lang="ru-RU" sz="2000" dirty="0" smtClean="0">
                <a:solidFill>
                  <a:srgbClr val="FFC000"/>
                </a:solidFill>
                <a:latin typeface="Times New Roman" pitchFamily="18" charset="0"/>
                <a:cs typeface="Times New Roman" pitchFamily="18" charset="0"/>
              </a:rPr>
              <a:t> замок находится в городе Бауска на стыке двух рек – </a:t>
            </a:r>
            <a:r>
              <a:rPr lang="ru-RU" sz="2000" dirty="0" err="1" smtClean="0">
                <a:solidFill>
                  <a:srgbClr val="FFC000"/>
                </a:solidFill>
                <a:latin typeface="Times New Roman" pitchFamily="18" charset="0"/>
                <a:cs typeface="Times New Roman" pitchFamily="18" charset="0"/>
              </a:rPr>
              <a:t>Мусас</a:t>
            </a:r>
            <a:r>
              <a:rPr lang="ru-RU" sz="2000" dirty="0" smtClean="0">
                <a:solidFill>
                  <a:srgbClr val="FFC000"/>
                </a:solidFill>
                <a:latin typeface="Times New Roman" pitchFamily="18" charset="0"/>
                <a:cs typeface="Times New Roman" pitchFamily="18" charset="0"/>
              </a:rPr>
              <a:t> и </a:t>
            </a:r>
            <a:r>
              <a:rPr lang="ru-RU" sz="2000" dirty="0" err="1" smtClean="0">
                <a:solidFill>
                  <a:srgbClr val="FFC000"/>
                </a:solidFill>
                <a:latin typeface="Times New Roman" pitchFamily="18" charset="0"/>
                <a:cs typeface="Times New Roman" pitchFamily="18" charset="0"/>
              </a:rPr>
              <a:t>Мемелес</a:t>
            </a:r>
            <a:r>
              <a:rPr lang="ru-RU" sz="2000" dirty="0" smtClean="0">
                <a:solidFill>
                  <a:srgbClr val="FFC000"/>
                </a:solidFill>
                <a:latin typeface="Times New Roman" pitchFamily="18" charset="0"/>
                <a:cs typeface="Times New Roman" pitchFamily="18" charset="0"/>
              </a:rPr>
              <a:t>. Замок представлял собой крепостное сооружение, построенное в 15 веке. Предполагается, что его строительство было завершено в 1451 году. Рядом с замком образовалось поселение, жителями которого были ремесленники и рыбаки. Образованное поселение получило название «</a:t>
            </a:r>
            <a:r>
              <a:rPr lang="ru-RU" sz="2000" dirty="0" err="1" smtClean="0">
                <a:solidFill>
                  <a:srgbClr val="FFC000"/>
                </a:solidFill>
                <a:latin typeface="Times New Roman" pitchFamily="18" charset="0"/>
                <a:cs typeface="Times New Roman" pitchFamily="18" charset="0"/>
              </a:rPr>
              <a:t>Вайрогмиестс</a:t>
            </a:r>
            <a:r>
              <a:rPr lang="ru-RU" sz="2000" dirty="0" smtClean="0">
                <a:solidFill>
                  <a:srgbClr val="FFC000"/>
                </a:solidFill>
                <a:latin typeface="Times New Roman" pitchFamily="18" charset="0"/>
                <a:cs typeface="Times New Roman" pitchFamily="18" charset="0"/>
              </a:rPr>
              <a:t>». Здесь также располагалась церковь и здание школы</a:t>
            </a:r>
            <a:r>
              <a:rPr lang="ru-RU" dirty="0" smtClean="0"/>
              <a:t>.</a:t>
            </a:r>
            <a:br>
              <a:rPr lang="ru-RU" dirty="0" smtClean="0"/>
            </a:br>
            <a:r>
              <a:rPr lang="ru-RU" dirty="0" smtClean="0"/>
              <a:t/>
            </a:r>
            <a:br>
              <a:rPr lang="ru-RU" dirty="0" smtClean="0"/>
            </a:br>
            <a:endParaRPr lang="ru-RU" dirty="0"/>
          </a:p>
        </p:txBody>
      </p:sp>
      <p:sp>
        <p:nvSpPr>
          <p:cNvPr id="4" name="Прямоугольник 3"/>
          <p:cNvSpPr/>
          <p:nvPr/>
        </p:nvSpPr>
        <p:spPr>
          <a:xfrm>
            <a:off x="2339752" y="188640"/>
            <a:ext cx="3941785" cy="707886"/>
          </a:xfrm>
          <a:prstGeom prst="rect">
            <a:avLst/>
          </a:prstGeom>
        </p:spPr>
        <p:txBody>
          <a:bodyPr wrap="none">
            <a:spAutoFit/>
          </a:bodyPr>
          <a:lstStyle/>
          <a:p>
            <a:r>
              <a:rPr lang="ru-RU" sz="4000" dirty="0" err="1" smtClean="0">
                <a:solidFill>
                  <a:srgbClr val="FFC000"/>
                </a:solidFill>
                <a:latin typeface="Times New Roman" pitchFamily="18" charset="0"/>
                <a:cs typeface="Times New Roman" pitchFamily="18" charset="0"/>
              </a:rPr>
              <a:t>Баускский</a:t>
            </a:r>
            <a:r>
              <a:rPr lang="ru-RU" sz="4000" dirty="0" smtClean="0">
                <a:solidFill>
                  <a:srgbClr val="FFC000"/>
                </a:solidFill>
                <a:latin typeface="Times New Roman" pitchFamily="18" charset="0"/>
                <a:cs typeface="Times New Roman" pitchFamily="18" charset="0"/>
              </a:rPr>
              <a:t> замок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9938"/>
                                        </p:tgtEl>
                                        <p:attrNameLst>
                                          <p:attrName>style.visibility</p:attrName>
                                        </p:attrNameLst>
                                      </p:cBhvr>
                                      <p:to>
                                        <p:strVal val="visible"/>
                                      </p:to>
                                    </p:set>
                                    <p:animEffect transition="in" filter="checkerboard(down)">
                                      <p:cBhvr>
                                        <p:cTn id="10" dur="2000"/>
                                        <p:tgtEl>
                                          <p:spTgt spid="39938"/>
                                        </p:tgtEl>
                                      </p:cBhvr>
                                    </p:animEffect>
                                  </p:childTnLst>
                                </p:cTn>
                              </p:par>
                              <p:par>
                                <p:cTn id="11" presetID="5" presetClass="entr" presetSubtype="5"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dow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mp;Bcy;&amp;acy;&amp;zcy;&amp;acy;&amp;rcy; &amp;Bcy;&amp;iecy;&amp;rcy;&amp;gcy;&amp;acy;"/>
          <p:cNvPicPr>
            <a:picLocks noChangeAspect="1" noChangeArrowheads="1"/>
          </p:cNvPicPr>
          <p:nvPr/>
        </p:nvPicPr>
        <p:blipFill>
          <a:blip r:embed="rId2" cstate="print"/>
          <a:srcRect/>
          <a:stretch>
            <a:fillRect/>
          </a:stretch>
        </p:blipFill>
        <p:spPr bwMode="auto">
          <a:xfrm>
            <a:off x="2051720" y="764704"/>
            <a:ext cx="4032448" cy="3024336"/>
          </a:xfrm>
          <a:prstGeom prst="rect">
            <a:avLst/>
          </a:prstGeom>
          <a:noFill/>
        </p:spPr>
      </p:pic>
      <p:sp>
        <p:nvSpPr>
          <p:cNvPr id="5" name="TextBox 4"/>
          <p:cNvSpPr txBox="1"/>
          <p:nvPr/>
        </p:nvSpPr>
        <p:spPr>
          <a:xfrm>
            <a:off x="3131840" y="188640"/>
            <a:ext cx="2715808" cy="646331"/>
          </a:xfrm>
          <a:prstGeom prst="rect">
            <a:avLst/>
          </a:prstGeom>
          <a:noFill/>
        </p:spPr>
        <p:txBody>
          <a:bodyPr wrap="none" rtlCol="0">
            <a:spAutoFit/>
          </a:bodyPr>
          <a:lstStyle/>
          <a:p>
            <a:r>
              <a:rPr lang="ru-RU" sz="3600" b="1" dirty="0" smtClean="0">
                <a:solidFill>
                  <a:srgbClr val="FFC000"/>
                </a:solidFill>
                <a:latin typeface="Times New Roman" pitchFamily="18" charset="0"/>
                <a:cs typeface="Times New Roman" pitchFamily="18" charset="0"/>
              </a:rPr>
              <a:t>Базар Берга</a:t>
            </a:r>
            <a:endParaRPr lang="ru-RU" sz="3600" b="1" dirty="0">
              <a:solidFill>
                <a:srgbClr val="FFC000"/>
              </a:solidFill>
              <a:latin typeface="Times New Roman" pitchFamily="18" charset="0"/>
              <a:cs typeface="Times New Roman" pitchFamily="18" charset="0"/>
            </a:endParaRPr>
          </a:p>
        </p:txBody>
      </p:sp>
      <p:sp>
        <p:nvSpPr>
          <p:cNvPr id="6" name="TextBox 5"/>
          <p:cNvSpPr txBox="1"/>
          <p:nvPr/>
        </p:nvSpPr>
        <p:spPr>
          <a:xfrm>
            <a:off x="0" y="3861048"/>
            <a:ext cx="9144001" cy="3416320"/>
          </a:xfrm>
          <a:prstGeom prst="rect">
            <a:avLst/>
          </a:prstGeom>
          <a:noFill/>
        </p:spPr>
        <p:txBody>
          <a:bodyPr wrap="square" rtlCol="0">
            <a:spAutoFit/>
          </a:bodyPr>
          <a:lstStyle/>
          <a:p>
            <a:pPr algn="just"/>
            <a:r>
              <a:rPr lang="ru-RU" dirty="0" smtClean="0">
                <a:solidFill>
                  <a:srgbClr val="FFC000"/>
                </a:solidFill>
                <a:latin typeface="Times New Roman" pitchFamily="18" charset="0"/>
                <a:cs typeface="Times New Roman" pitchFamily="18" charset="0"/>
              </a:rPr>
              <a:t>В 1887 году было задумано строительство базара, представляющего собой торговый комплекс для пешеходов, в который бы, по задумке Берга, входил торговый двор, пассаж и галерея. Корпуса со стороны улицы </a:t>
            </a:r>
            <a:r>
              <a:rPr lang="ru-RU" dirty="0" err="1" smtClean="0">
                <a:solidFill>
                  <a:srgbClr val="FFC000"/>
                </a:solidFill>
                <a:latin typeface="Times New Roman" pitchFamily="18" charset="0"/>
                <a:cs typeface="Times New Roman" pitchFamily="18" charset="0"/>
              </a:rPr>
              <a:t>Марияс</a:t>
            </a:r>
            <a:r>
              <a:rPr lang="ru-RU" dirty="0" smtClean="0">
                <a:solidFill>
                  <a:srgbClr val="FFC000"/>
                </a:solidFill>
                <a:latin typeface="Times New Roman" pitchFamily="18" charset="0"/>
                <a:cs typeface="Times New Roman" pitchFamily="18" charset="0"/>
              </a:rPr>
              <a:t> обрели свои эклектичные фасады. В следующем году появились здания со стороны улицы </a:t>
            </a:r>
            <a:r>
              <a:rPr lang="ru-RU" dirty="0" err="1" smtClean="0">
                <a:solidFill>
                  <a:srgbClr val="FFC000"/>
                </a:solidFill>
                <a:latin typeface="Times New Roman" pitchFamily="18" charset="0"/>
                <a:cs typeface="Times New Roman" pitchFamily="18" charset="0"/>
              </a:rPr>
              <a:t>Дзирнаву</a:t>
            </a:r>
            <a:r>
              <a:rPr lang="ru-RU" dirty="0" smtClean="0">
                <a:solidFill>
                  <a:srgbClr val="FFC000"/>
                </a:solidFill>
                <a:latin typeface="Times New Roman" pitchFamily="18" charset="0"/>
                <a:cs typeface="Times New Roman" pitchFamily="18" charset="0"/>
              </a:rPr>
              <a:t>. А еще через 4 года к ним присоединилась и торговая линия с роскошным входом с улицы </a:t>
            </a:r>
            <a:r>
              <a:rPr lang="ru-RU" dirty="0" err="1" smtClean="0">
                <a:solidFill>
                  <a:srgbClr val="FFC000"/>
                </a:solidFill>
                <a:latin typeface="Times New Roman" pitchFamily="18" charset="0"/>
                <a:cs typeface="Times New Roman" pitchFamily="18" charset="0"/>
              </a:rPr>
              <a:t>Элизабетес</a:t>
            </a:r>
            <a:r>
              <a:rPr lang="ru-RU" dirty="0" smtClean="0">
                <a:solidFill>
                  <a:srgbClr val="FFC000"/>
                </a:solidFill>
                <a:latin typeface="Times New Roman" pitchFamily="18" charset="0"/>
                <a:cs typeface="Times New Roman" pitchFamily="18" charset="0"/>
              </a:rPr>
              <a:t>. В 1895 году появилось и последнее, самое бедное и поспешно построенное, 4-этажное оштукатуренное здание в переулках базара, где в настоящее время разместилась гостиница. И, наконец, в 1900 году был возведен 6-этажный и самый роскошный дом базара, разместившийся на углу улиц </a:t>
            </a:r>
            <a:r>
              <a:rPr lang="ru-RU" dirty="0" err="1" smtClean="0">
                <a:solidFill>
                  <a:srgbClr val="FFC000"/>
                </a:solidFill>
                <a:latin typeface="Times New Roman" pitchFamily="18" charset="0"/>
                <a:cs typeface="Times New Roman" pitchFamily="18" charset="0"/>
              </a:rPr>
              <a:t>Марияс</a:t>
            </a:r>
            <a:r>
              <a:rPr lang="ru-RU" dirty="0" smtClean="0">
                <a:solidFill>
                  <a:srgbClr val="FFC000"/>
                </a:solidFill>
                <a:latin typeface="Times New Roman" pitchFamily="18" charset="0"/>
                <a:cs typeface="Times New Roman" pitchFamily="18" charset="0"/>
              </a:rPr>
              <a:t> и </a:t>
            </a:r>
            <a:r>
              <a:rPr lang="ru-RU" dirty="0" err="1" smtClean="0">
                <a:solidFill>
                  <a:srgbClr val="FFC000"/>
                </a:solidFill>
                <a:latin typeface="Times New Roman" pitchFamily="18" charset="0"/>
                <a:cs typeface="Times New Roman" pitchFamily="18" charset="0"/>
              </a:rPr>
              <a:t>Элизабетес</a:t>
            </a:r>
            <a:r>
              <a:rPr lang="ru-RU" dirty="0" smtClean="0">
                <a:solidFill>
                  <a:srgbClr val="FFC000"/>
                </a:solidFill>
                <a:latin typeface="Times New Roman" pitchFamily="18" charset="0"/>
                <a:cs typeface="Times New Roman" pitchFamily="18" charset="0"/>
              </a:rPr>
              <a:t>. Для торговцев было оборудовано 131 место, которые незамедлительно были заняты.</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par>
                                <p:cTn id="8" presetID="5" presetClass="entr" presetSubtype="5"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checkerboard(down)">
                                      <p:cBhvr>
                                        <p:cTn id="10" dur="2000"/>
                                        <p:tgtEl>
                                          <p:spTgt spid="40962"/>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mp;Dcy;&amp;acy;&amp;chcy;&amp;ncy;&amp;ycy;&amp;jcy; &amp;kcy;&amp;ocy;&amp;mcy;&amp;pcy;&amp;lcy;&amp;iecy;&amp;kcy;&amp;scy; &amp;icy; &amp;bcy;&amp;ocy;&amp;tcy;&amp;acy;&amp;ncy;&amp;icy;&amp;chcy;&amp;iecy;&amp;scy;&amp;kcy;&amp;icy;&amp;jcy; &amp;scy;&amp;acy;&amp;dcy; &amp;Kcy;&amp;rcy;&amp;icy;&amp;scy;&amp;tcy;&amp;acy;&amp;pcy;&amp;acy; &amp;Mcy;&amp;ocy;&amp;rcy;&amp;bcy;&amp;iecy;&amp;rcy;&amp;gcy;&amp;acy;"/>
          <p:cNvPicPr>
            <a:picLocks noChangeAspect="1" noChangeArrowheads="1"/>
          </p:cNvPicPr>
          <p:nvPr/>
        </p:nvPicPr>
        <p:blipFill>
          <a:blip r:embed="rId2" cstate="print"/>
          <a:srcRect/>
          <a:stretch>
            <a:fillRect/>
          </a:stretch>
        </p:blipFill>
        <p:spPr bwMode="auto">
          <a:xfrm>
            <a:off x="1907704" y="1340768"/>
            <a:ext cx="5143500" cy="3419475"/>
          </a:xfrm>
          <a:prstGeom prst="rect">
            <a:avLst/>
          </a:prstGeom>
          <a:noFill/>
        </p:spPr>
      </p:pic>
      <p:sp>
        <p:nvSpPr>
          <p:cNvPr id="3" name="TextBox 2"/>
          <p:cNvSpPr txBox="1"/>
          <p:nvPr/>
        </p:nvSpPr>
        <p:spPr>
          <a:xfrm>
            <a:off x="0" y="188640"/>
            <a:ext cx="8291052" cy="1200329"/>
          </a:xfrm>
          <a:prstGeom prst="rect">
            <a:avLst/>
          </a:prstGeom>
          <a:noFill/>
        </p:spPr>
        <p:txBody>
          <a:bodyPr wrap="none" rtlCol="0">
            <a:spAutoFit/>
          </a:bodyPr>
          <a:lstStyle/>
          <a:p>
            <a:pPr algn="ctr"/>
            <a:r>
              <a:rPr lang="ru-RU" sz="3600" b="1" dirty="0" smtClean="0">
                <a:solidFill>
                  <a:srgbClr val="FFFF00"/>
                </a:solidFill>
                <a:latin typeface="Times New Roman" pitchFamily="18" charset="0"/>
                <a:cs typeface="Times New Roman" pitchFamily="18" charset="0"/>
              </a:rPr>
              <a:t>Дачный комплекс и ботанический сад </a:t>
            </a:r>
          </a:p>
          <a:p>
            <a:pPr algn="ctr"/>
            <a:r>
              <a:rPr lang="ru-RU" sz="3600" b="1" dirty="0" err="1" smtClean="0">
                <a:solidFill>
                  <a:srgbClr val="FFFF00"/>
                </a:solidFill>
                <a:latin typeface="Times New Roman" pitchFamily="18" charset="0"/>
                <a:cs typeface="Times New Roman" pitchFamily="18" charset="0"/>
              </a:rPr>
              <a:t>Кристапа</a:t>
            </a:r>
            <a:endParaRPr lang="ru-RU" sz="3600" b="1" dirty="0">
              <a:solidFill>
                <a:srgbClr val="FFFF00"/>
              </a:solidFill>
              <a:latin typeface="Times New Roman" pitchFamily="18" charset="0"/>
              <a:cs typeface="Times New Roman" pitchFamily="18" charset="0"/>
            </a:endParaRPr>
          </a:p>
        </p:txBody>
      </p:sp>
      <p:sp>
        <p:nvSpPr>
          <p:cNvPr id="4" name="TextBox 3"/>
          <p:cNvSpPr txBox="1"/>
          <p:nvPr/>
        </p:nvSpPr>
        <p:spPr>
          <a:xfrm>
            <a:off x="251520" y="4797152"/>
            <a:ext cx="8712968" cy="2492990"/>
          </a:xfrm>
          <a:prstGeom prst="rect">
            <a:avLst/>
          </a:prstGeom>
          <a:noFill/>
        </p:spPr>
        <p:txBody>
          <a:bodyPr wrap="square" rtlCol="0">
            <a:spAutoFit/>
          </a:bodyPr>
          <a:lstStyle/>
          <a:p>
            <a:pPr algn="just"/>
            <a:r>
              <a:rPr lang="ru-RU" sz="2400" dirty="0" smtClean="0">
                <a:solidFill>
                  <a:srgbClr val="FFC000"/>
                </a:solidFill>
                <a:latin typeface="Times New Roman" pitchFamily="18" charset="0"/>
                <a:cs typeface="Times New Roman" pitchFamily="18" charset="0"/>
              </a:rPr>
              <a:t>Одной из самых красивейших достопримечательностей города Юрмала является дачный комплекс и ботанический сад </a:t>
            </a:r>
            <a:r>
              <a:rPr lang="ru-RU" sz="2400" dirty="0" err="1" smtClean="0">
                <a:solidFill>
                  <a:srgbClr val="FFC000"/>
                </a:solidFill>
                <a:latin typeface="Times New Roman" pitchFamily="18" charset="0"/>
                <a:cs typeface="Times New Roman" pitchFamily="18" charset="0"/>
              </a:rPr>
              <a:t>Кристапа</a:t>
            </a:r>
            <a:r>
              <a:rPr lang="ru-RU" sz="2400" dirty="0" smtClean="0">
                <a:solidFill>
                  <a:srgbClr val="FFC000"/>
                </a:solidFill>
                <a:latin typeface="Times New Roman" pitchFamily="18" charset="0"/>
                <a:cs typeface="Times New Roman" pitchFamily="18" charset="0"/>
              </a:rPr>
              <a:t> </a:t>
            </a:r>
            <a:r>
              <a:rPr lang="ru-RU" sz="2400" dirty="0" err="1" smtClean="0">
                <a:solidFill>
                  <a:srgbClr val="FFC000"/>
                </a:solidFill>
                <a:latin typeface="Times New Roman" pitchFamily="18" charset="0"/>
                <a:cs typeface="Times New Roman" pitchFamily="18" charset="0"/>
              </a:rPr>
              <a:t>Морберга</a:t>
            </a:r>
            <a:r>
              <a:rPr lang="ru-RU" sz="2400" dirty="0" smtClean="0">
                <a:solidFill>
                  <a:srgbClr val="FFC000"/>
                </a:solidFill>
                <a:latin typeface="Times New Roman" pitchFamily="18" charset="0"/>
                <a:cs typeface="Times New Roman" pitchFamily="18" charset="0"/>
              </a:rPr>
              <a:t>. Этот памятник архитектуры находится в </a:t>
            </a:r>
            <a:r>
              <a:rPr lang="ru-RU" sz="2400" dirty="0" err="1" smtClean="0">
                <a:solidFill>
                  <a:srgbClr val="FFC000"/>
                </a:solidFill>
                <a:latin typeface="Times New Roman" pitchFamily="18" charset="0"/>
                <a:cs typeface="Times New Roman" pitchFamily="18" charset="0"/>
              </a:rPr>
              <a:t>Дзинтари</a:t>
            </a:r>
            <a:r>
              <a:rPr lang="ru-RU" sz="2400" dirty="0" smtClean="0">
                <a:solidFill>
                  <a:srgbClr val="FFC000"/>
                </a:solidFill>
                <a:latin typeface="Times New Roman" pitchFamily="18" charset="0"/>
                <a:cs typeface="Times New Roman" pitchFamily="18" charset="0"/>
              </a:rPr>
              <a:t>. Он был создан в 1883 году. Дачный комплекс представляет собой неоготический пример деревянного зодчества</a:t>
            </a:r>
            <a:r>
              <a:rPr lang="ru-RU" dirty="0" smtClean="0">
                <a:solidFill>
                  <a:srgbClr val="FFC000"/>
                </a:solidFill>
              </a:rPr>
              <a:t>.</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Effect transition="in" filter="checkerboard(down)">
                                      <p:cBhvr>
                                        <p:cTn id="10" dur="2000"/>
                                        <p:tgtEl>
                                          <p:spTgt spid="4198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dow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Bcy;&amp;iecy;&amp;rcy;&amp;gcy;&amp;iecy;&amp;ncy;&amp;scy;&amp;kcy;&amp;icy;&amp;jcy; &amp;mcy;&amp;ucy;&amp;zcy;&amp;iecy;&amp;jcy; &amp;icy;&amp;scy;&amp;kcy;&amp;ucy;&amp;scy;&amp;scy;&amp;tcy;&amp;vcy;"/>
          <p:cNvPicPr>
            <a:picLocks noChangeAspect="1" noChangeArrowheads="1"/>
          </p:cNvPicPr>
          <p:nvPr/>
        </p:nvPicPr>
        <p:blipFill>
          <a:blip r:embed="rId2" cstate="print"/>
          <a:srcRect/>
          <a:stretch>
            <a:fillRect/>
          </a:stretch>
        </p:blipFill>
        <p:spPr bwMode="auto">
          <a:xfrm>
            <a:off x="1979712" y="1268760"/>
            <a:ext cx="4807654" cy="3600400"/>
          </a:xfrm>
          <a:prstGeom prst="rect">
            <a:avLst/>
          </a:prstGeom>
          <a:noFill/>
        </p:spPr>
      </p:pic>
      <p:sp>
        <p:nvSpPr>
          <p:cNvPr id="3" name="TextBox 2"/>
          <p:cNvSpPr txBox="1"/>
          <p:nvPr/>
        </p:nvSpPr>
        <p:spPr>
          <a:xfrm>
            <a:off x="657595" y="4797152"/>
            <a:ext cx="7931530" cy="2585323"/>
          </a:xfrm>
          <a:prstGeom prst="rect">
            <a:avLst/>
          </a:prstGeom>
          <a:noFill/>
        </p:spPr>
        <p:txBody>
          <a:bodyPr wrap="none" rtlCol="0">
            <a:spAutoFit/>
          </a:bodyPr>
          <a:lstStyle/>
          <a:p>
            <a:pPr algn="just"/>
            <a:r>
              <a:rPr lang="ru-RU" dirty="0" err="1" smtClean="0">
                <a:solidFill>
                  <a:srgbClr val="FFC000"/>
                </a:solidFill>
                <a:latin typeface="Times New Roman" pitchFamily="18" charset="0"/>
                <a:cs typeface="Times New Roman" pitchFamily="18" charset="0"/>
              </a:rPr>
              <a:t>Бергенский</a:t>
            </a:r>
            <a:r>
              <a:rPr lang="ru-RU" dirty="0" smtClean="0">
                <a:solidFill>
                  <a:srgbClr val="FFC000"/>
                </a:solidFill>
                <a:latin typeface="Times New Roman" pitchFamily="18" charset="0"/>
                <a:cs typeface="Times New Roman" pitchFamily="18" charset="0"/>
              </a:rPr>
              <a:t> музей искусств, разместившийся в трех зданиях, представляет</a:t>
            </a:r>
          </a:p>
          <a:p>
            <a:pPr algn="just"/>
            <a:r>
              <a:rPr lang="ru-RU" dirty="0" smtClean="0">
                <a:solidFill>
                  <a:srgbClr val="FFC000"/>
                </a:solidFill>
                <a:latin typeface="Times New Roman" pitchFamily="18" charset="0"/>
                <a:cs typeface="Times New Roman" pitchFamily="18" charset="0"/>
              </a:rPr>
              <a:t> собой одну из самых впечатляющих и постоянно растущих коллекций </a:t>
            </a:r>
          </a:p>
          <a:p>
            <a:pPr algn="just"/>
            <a:r>
              <a:rPr lang="ru-RU" dirty="0" smtClean="0">
                <a:solidFill>
                  <a:srgbClr val="FFC000"/>
                </a:solidFill>
                <a:latin typeface="Times New Roman" pitchFamily="18" charset="0"/>
                <a:cs typeface="Times New Roman" pitchFamily="18" charset="0"/>
              </a:rPr>
              <a:t>Норвегии. Музей посвящен норвежскому и зарубежному изобразительному </a:t>
            </a:r>
          </a:p>
          <a:p>
            <a:pPr algn="just"/>
            <a:r>
              <a:rPr lang="ru-RU" dirty="0" smtClean="0">
                <a:solidFill>
                  <a:srgbClr val="FFC000"/>
                </a:solidFill>
                <a:latin typeface="Times New Roman" pitchFamily="18" charset="0"/>
                <a:cs typeface="Times New Roman" pitchFamily="18" charset="0"/>
              </a:rPr>
              <a:t>искусству XIII-XX веков. Коллекция известна собранием греческих и русских </a:t>
            </a:r>
          </a:p>
          <a:p>
            <a:pPr algn="just"/>
            <a:r>
              <a:rPr lang="ru-RU" dirty="0" smtClean="0">
                <a:solidFill>
                  <a:srgbClr val="FFC000"/>
                </a:solidFill>
                <a:latin typeface="Times New Roman" pitchFamily="18" charset="0"/>
                <a:cs typeface="Times New Roman" pitchFamily="18" charset="0"/>
              </a:rPr>
              <a:t>икон, самые древние из которых датируются XIII веком, а также картинами</a:t>
            </a:r>
          </a:p>
          <a:p>
            <a:pPr algn="just"/>
            <a:r>
              <a:rPr lang="ru-RU" dirty="0" smtClean="0">
                <a:solidFill>
                  <a:srgbClr val="FFC000"/>
                </a:solidFill>
                <a:latin typeface="Times New Roman" pitchFamily="18" charset="0"/>
                <a:cs typeface="Times New Roman" pitchFamily="18" charset="0"/>
              </a:rPr>
              <a:t> голландских художников XVII века.</a:t>
            </a:r>
            <a:r>
              <a:rPr lang="ru-RU" dirty="0"/>
              <a:t/>
            </a:r>
            <a:br>
              <a:rPr lang="ru-RU" dirty="0"/>
            </a:br>
            <a:r>
              <a:rPr lang="ru-RU" dirty="0"/>
              <a:t/>
            </a:r>
            <a:br>
              <a:rPr lang="ru-RU" dirty="0"/>
            </a:br>
            <a:endParaRPr lang="ru-RU" dirty="0"/>
          </a:p>
          <a:p>
            <a:endParaRPr lang="ru-RU" dirty="0"/>
          </a:p>
        </p:txBody>
      </p:sp>
      <p:sp>
        <p:nvSpPr>
          <p:cNvPr id="4" name="TextBox 3"/>
          <p:cNvSpPr txBox="1"/>
          <p:nvPr/>
        </p:nvSpPr>
        <p:spPr>
          <a:xfrm>
            <a:off x="1403648" y="260648"/>
            <a:ext cx="6156301" cy="707886"/>
          </a:xfrm>
          <a:prstGeom prst="rect">
            <a:avLst/>
          </a:prstGeom>
          <a:noFill/>
        </p:spPr>
        <p:txBody>
          <a:bodyPr wrap="none" rtlCol="0">
            <a:spAutoFit/>
          </a:bodyPr>
          <a:lstStyle/>
          <a:p>
            <a:pPr algn="ctr"/>
            <a:r>
              <a:rPr lang="ru-RU" sz="4000" dirty="0" err="1" smtClean="0">
                <a:solidFill>
                  <a:srgbClr val="FFC000"/>
                </a:solidFill>
                <a:latin typeface="Times New Roman" pitchFamily="18" charset="0"/>
                <a:cs typeface="Times New Roman" pitchFamily="18" charset="0"/>
              </a:rPr>
              <a:t>Бергенский</a:t>
            </a:r>
            <a:r>
              <a:rPr lang="ru-RU" sz="4000" dirty="0" smtClean="0">
                <a:solidFill>
                  <a:srgbClr val="FFC000"/>
                </a:solidFill>
                <a:latin typeface="Times New Roman" pitchFamily="18" charset="0"/>
                <a:cs typeface="Times New Roman" pitchFamily="18" charset="0"/>
              </a:rPr>
              <a:t> музей искусств</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down)">
                                      <p:cBhvr>
                                        <p:cTn id="10" dur="2000"/>
                                        <p:tgtEl>
                                          <p:spTgt spid="102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mp;Dcy;&amp;iecy;&amp;ncy;&amp;dcy;&amp;rcy;&amp;ocy;&amp;lcy;&amp;ocy;&amp;gcy;&amp;icy;&amp;chcy;&amp;iecy;&amp;scy;&amp;kcy;&amp;icy;&amp;jcy; &amp;pcy;&amp;acy;&amp;rcy;&amp;kcy; «&amp;Lcy;&amp;acy;&amp;zcy;&amp;dcy;&amp;ucy;&amp;kcy;&amp;acy;&amp;lcy;&amp;ncy;&amp;scy;»"/>
          <p:cNvPicPr>
            <a:picLocks noChangeAspect="1" noChangeArrowheads="1"/>
          </p:cNvPicPr>
          <p:nvPr/>
        </p:nvPicPr>
        <p:blipFill>
          <a:blip r:embed="rId2" cstate="print"/>
          <a:srcRect/>
          <a:stretch>
            <a:fillRect/>
          </a:stretch>
        </p:blipFill>
        <p:spPr bwMode="auto">
          <a:xfrm>
            <a:off x="1835696" y="1196752"/>
            <a:ext cx="5143500" cy="3419475"/>
          </a:xfrm>
          <a:prstGeom prst="rect">
            <a:avLst/>
          </a:prstGeom>
          <a:noFill/>
        </p:spPr>
      </p:pic>
      <p:sp>
        <p:nvSpPr>
          <p:cNvPr id="3" name="TextBox 2"/>
          <p:cNvSpPr txBox="1"/>
          <p:nvPr/>
        </p:nvSpPr>
        <p:spPr>
          <a:xfrm>
            <a:off x="323528" y="4653136"/>
            <a:ext cx="8640960" cy="2492990"/>
          </a:xfrm>
          <a:prstGeom prst="rect">
            <a:avLst/>
          </a:prstGeom>
          <a:noFill/>
        </p:spPr>
        <p:txBody>
          <a:bodyPr wrap="square" rtlCol="0">
            <a:spAutoFit/>
          </a:bodyPr>
          <a:lstStyle/>
          <a:p>
            <a:pPr algn="just"/>
            <a:r>
              <a:rPr lang="ru-RU" sz="2400" dirty="0" smtClean="0">
                <a:solidFill>
                  <a:srgbClr val="FFC000"/>
                </a:solidFill>
                <a:latin typeface="Times New Roman" pitchFamily="18" charset="0"/>
                <a:cs typeface="Times New Roman" pitchFamily="18" charset="0"/>
              </a:rPr>
              <a:t>Дендрологический парк «</a:t>
            </a:r>
            <a:r>
              <a:rPr lang="ru-RU" sz="2400" dirty="0" err="1" smtClean="0">
                <a:solidFill>
                  <a:srgbClr val="FFC000"/>
                </a:solidFill>
                <a:latin typeface="Times New Roman" pitchFamily="18" charset="0"/>
                <a:cs typeface="Times New Roman" pitchFamily="18" charset="0"/>
              </a:rPr>
              <a:t>Лаздукалнс</a:t>
            </a:r>
            <a:r>
              <a:rPr lang="ru-RU" sz="2400" dirty="0" smtClean="0">
                <a:solidFill>
                  <a:srgbClr val="FFC000"/>
                </a:solidFill>
                <a:latin typeface="Times New Roman" pitchFamily="18" charset="0"/>
                <a:cs typeface="Times New Roman" pitchFamily="18" charset="0"/>
              </a:rPr>
              <a:t>», расположенный в городе </a:t>
            </a:r>
          </a:p>
          <a:p>
            <a:pPr algn="just"/>
            <a:r>
              <a:rPr lang="ru-RU" sz="2400" dirty="0" smtClean="0">
                <a:solidFill>
                  <a:srgbClr val="FFC000"/>
                </a:solidFill>
                <a:latin typeface="Times New Roman" pitchFamily="18" charset="0"/>
                <a:cs typeface="Times New Roman" pitchFamily="18" charset="0"/>
              </a:rPr>
              <a:t>Огре, более известен всем под простым названием парк Шпаковского. Многие посетители считают этот парк одним из самых красивых и живописных парков Латвии, а жители Огре очень любят здесь отдыхать и проводить свое свободное время</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251520" y="260648"/>
            <a:ext cx="8622617"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Дендрологический парк «</a:t>
            </a:r>
            <a:r>
              <a:rPr lang="ru-RU" sz="4000" dirty="0" err="1" smtClean="0">
                <a:solidFill>
                  <a:srgbClr val="FFC000"/>
                </a:solidFill>
                <a:latin typeface="Times New Roman" pitchFamily="18" charset="0"/>
                <a:cs typeface="Times New Roman" pitchFamily="18" charset="0"/>
              </a:rPr>
              <a:t>Лаздукалнс</a:t>
            </a:r>
            <a:r>
              <a:rPr lang="ru-RU" sz="4000" dirty="0" smtClean="0">
                <a:solidFill>
                  <a:srgbClr val="FFC000"/>
                </a:solidFill>
                <a:latin typeface="Times New Roman" pitchFamily="18" charset="0"/>
                <a:cs typeface="Times New Roman" pitchFamily="18" charset="0"/>
              </a:rPr>
              <a:t>»</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checkerboard(down)">
                                      <p:cBhvr>
                                        <p:cTn id="10" dur="2000"/>
                                        <p:tgtEl>
                                          <p:spTgt spid="4301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mp;Dcy;&amp;icy;&amp;ncy;&amp;acy;&amp;bcy;&amp;ucy;&amp;rcy;&amp;gcy;&amp;scy;&amp;kcy;&amp;icy;&amp;jcy; &amp;zcy;&amp;acy;&amp;mcy;&amp;ocy;&amp;kcy;"/>
          <p:cNvPicPr>
            <a:picLocks noChangeAspect="1" noChangeArrowheads="1"/>
          </p:cNvPicPr>
          <p:nvPr/>
        </p:nvPicPr>
        <p:blipFill>
          <a:blip r:embed="rId2" cstate="print"/>
          <a:srcRect/>
          <a:stretch>
            <a:fillRect/>
          </a:stretch>
        </p:blipFill>
        <p:spPr bwMode="auto">
          <a:xfrm>
            <a:off x="2771800" y="1124744"/>
            <a:ext cx="3857625" cy="5143501"/>
          </a:xfrm>
          <a:prstGeom prst="rect">
            <a:avLst/>
          </a:prstGeom>
          <a:noFill/>
        </p:spPr>
      </p:pic>
      <p:sp>
        <p:nvSpPr>
          <p:cNvPr id="3" name="TextBox 2"/>
          <p:cNvSpPr txBox="1"/>
          <p:nvPr/>
        </p:nvSpPr>
        <p:spPr>
          <a:xfrm>
            <a:off x="2195736" y="260648"/>
            <a:ext cx="4516365" cy="646331"/>
          </a:xfrm>
          <a:prstGeom prst="rect">
            <a:avLst/>
          </a:prstGeom>
          <a:noFill/>
        </p:spPr>
        <p:txBody>
          <a:bodyPr wrap="none" rtlCol="0">
            <a:spAutoFit/>
          </a:bodyPr>
          <a:lstStyle/>
          <a:p>
            <a:r>
              <a:rPr lang="ru-RU" sz="3600" b="1" dirty="0" err="1" smtClean="0">
                <a:solidFill>
                  <a:srgbClr val="FFC000"/>
                </a:solidFill>
                <a:latin typeface="Times New Roman" pitchFamily="18" charset="0"/>
                <a:cs typeface="Times New Roman" pitchFamily="18" charset="0"/>
              </a:rPr>
              <a:t>Динабургский</a:t>
            </a:r>
            <a:r>
              <a:rPr lang="ru-RU" sz="3600" b="1" dirty="0" smtClean="0">
                <a:solidFill>
                  <a:srgbClr val="FFC000"/>
                </a:solidFill>
                <a:latin typeface="Times New Roman" pitchFamily="18" charset="0"/>
                <a:cs typeface="Times New Roman" pitchFamily="18" charset="0"/>
              </a:rPr>
              <a:t> замок</a:t>
            </a:r>
            <a:endParaRPr lang="ru-RU" sz="36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Effect transition="in" filter="checkerboard(down)">
                                      <p:cBhvr>
                                        <p:cTn id="10"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712968" cy="6093976"/>
          </a:xfrm>
          <a:prstGeom prst="rect">
            <a:avLst/>
          </a:prstGeom>
          <a:noFill/>
        </p:spPr>
        <p:txBody>
          <a:bodyPr wrap="square" rtlCol="0">
            <a:spAutoFit/>
          </a:bodyPr>
          <a:lstStyle/>
          <a:p>
            <a:pPr algn="just"/>
            <a:r>
              <a:rPr lang="ru-RU" sz="2400" dirty="0" smtClean="0">
                <a:solidFill>
                  <a:srgbClr val="FFC000"/>
                </a:solidFill>
                <a:latin typeface="Times New Roman" pitchFamily="18" charset="0"/>
                <a:cs typeface="Times New Roman" pitchFamily="18" charset="0"/>
              </a:rPr>
              <a:t>Согласно историческим хроникам </a:t>
            </a:r>
            <a:r>
              <a:rPr lang="ru-RU" sz="2400" dirty="0" err="1" smtClean="0">
                <a:solidFill>
                  <a:srgbClr val="FFC000"/>
                </a:solidFill>
                <a:latin typeface="Times New Roman" pitchFamily="18" charset="0"/>
                <a:cs typeface="Times New Roman" pitchFamily="18" charset="0"/>
              </a:rPr>
              <a:t>Динабургский</a:t>
            </a:r>
            <a:r>
              <a:rPr lang="ru-RU" sz="2400" dirty="0" smtClean="0">
                <a:solidFill>
                  <a:srgbClr val="FFC000"/>
                </a:solidFill>
                <a:latin typeface="Times New Roman" pitchFamily="18" charset="0"/>
                <a:cs typeface="Times New Roman" pitchFamily="18" charset="0"/>
              </a:rPr>
              <a:t> замок был основан в 1275 году магистром Ливонского ордена Эрнст фон </a:t>
            </a:r>
            <a:r>
              <a:rPr lang="ru-RU" sz="2400" dirty="0" err="1" smtClean="0">
                <a:solidFill>
                  <a:srgbClr val="FFC000"/>
                </a:solidFill>
                <a:latin typeface="Times New Roman" pitchFamily="18" charset="0"/>
                <a:cs typeface="Times New Roman" pitchFamily="18" charset="0"/>
              </a:rPr>
              <a:t>Ратцебургом</a:t>
            </a:r>
            <a:r>
              <a:rPr lang="ru-RU" sz="2400" dirty="0" smtClean="0">
                <a:solidFill>
                  <a:srgbClr val="FFC000"/>
                </a:solidFill>
                <a:latin typeface="Times New Roman" pitchFamily="18" charset="0"/>
                <a:cs typeface="Times New Roman" pitchFamily="18" charset="0"/>
              </a:rPr>
              <a:t>. За замок шли неоднократные сражения, и он оказывался в руках то у русских, то у литовцев, то у польских войск. В 1656году </a:t>
            </a:r>
            <a:r>
              <a:rPr lang="ru-RU" sz="2400" dirty="0" err="1" smtClean="0">
                <a:solidFill>
                  <a:srgbClr val="FFC000"/>
                </a:solidFill>
                <a:latin typeface="Times New Roman" pitchFamily="18" charset="0"/>
                <a:cs typeface="Times New Roman" pitchFamily="18" charset="0"/>
              </a:rPr>
              <a:t>Динабургская</a:t>
            </a:r>
            <a:r>
              <a:rPr lang="ru-RU" sz="2400" dirty="0" smtClean="0">
                <a:solidFill>
                  <a:srgbClr val="FFC000"/>
                </a:solidFill>
                <a:latin typeface="Times New Roman" pitchFamily="18" charset="0"/>
                <a:cs typeface="Times New Roman" pitchFamily="18" charset="0"/>
              </a:rPr>
              <a:t> крепость была захвачена русскими войсками, однако через четыре года, согласно </a:t>
            </a:r>
            <a:r>
              <a:rPr lang="ru-RU" sz="2400" dirty="0" err="1" smtClean="0">
                <a:solidFill>
                  <a:srgbClr val="FFC000"/>
                </a:solidFill>
                <a:latin typeface="Times New Roman" pitchFamily="18" charset="0"/>
                <a:cs typeface="Times New Roman" pitchFamily="18" charset="0"/>
              </a:rPr>
              <a:t>Оливскому</a:t>
            </a:r>
            <a:r>
              <a:rPr lang="ru-RU" sz="2400" dirty="0" smtClean="0">
                <a:solidFill>
                  <a:srgbClr val="FFC000"/>
                </a:solidFill>
                <a:latin typeface="Times New Roman" pitchFamily="18" charset="0"/>
                <a:cs typeface="Times New Roman" pitchFamily="18" charset="0"/>
              </a:rPr>
              <a:t> трактату город стал собственностью Польши. Стены крепости постепенно разобрали под строительство новых </a:t>
            </a:r>
            <a:r>
              <a:rPr lang="ru-RU" sz="2400" dirty="0" err="1" smtClean="0">
                <a:solidFill>
                  <a:srgbClr val="FFC000"/>
                </a:solidFill>
                <a:latin typeface="Times New Roman" pitchFamily="18" charset="0"/>
                <a:cs typeface="Times New Roman" pitchFamily="18" charset="0"/>
              </a:rPr>
              <a:t>укреплений.В</a:t>
            </a:r>
            <a:r>
              <a:rPr lang="ru-RU" sz="2400" dirty="0" smtClean="0">
                <a:solidFill>
                  <a:srgbClr val="FFC000"/>
                </a:solidFill>
                <a:latin typeface="Times New Roman" pitchFamily="18" charset="0"/>
                <a:cs typeface="Times New Roman" pitchFamily="18" charset="0"/>
              </a:rPr>
              <a:t> 1772 году </a:t>
            </a:r>
            <a:r>
              <a:rPr lang="ru-RU" sz="2400" dirty="0" err="1" smtClean="0">
                <a:solidFill>
                  <a:srgbClr val="FFC000"/>
                </a:solidFill>
                <a:latin typeface="Times New Roman" pitchFamily="18" charset="0"/>
                <a:cs typeface="Times New Roman" pitchFamily="18" charset="0"/>
              </a:rPr>
              <a:t>Динабург</a:t>
            </a:r>
            <a:r>
              <a:rPr lang="ru-RU" sz="2400" dirty="0" smtClean="0">
                <a:solidFill>
                  <a:srgbClr val="FFC000"/>
                </a:solidFill>
                <a:latin typeface="Times New Roman" pitchFamily="18" charset="0"/>
                <a:cs typeface="Times New Roman" pitchFamily="18" charset="0"/>
              </a:rPr>
              <a:t> был присоединен к России, которая для защиты юго-западной стороны Петербурга, начала строить замок на берегу Даугавы. В создании проекта участвовал русский архитектор В.П.Стасов. Новые укрепления</a:t>
            </a:r>
          </a:p>
          <a:p>
            <a:pPr algn="just"/>
            <a:r>
              <a:rPr lang="ru-RU" sz="2400" dirty="0" smtClean="0">
                <a:solidFill>
                  <a:srgbClr val="FFC000"/>
                </a:solidFill>
                <a:latin typeface="Times New Roman" pitchFamily="18" charset="0"/>
                <a:cs typeface="Times New Roman" pitchFamily="18" charset="0"/>
              </a:rPr>
              <a:t> строились на протяжении 20 лет. Крепость в том виде, в каком мы наблюдаем её сегодня, уже четвертая в истории Даугавпилса</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2636912"/>
            <a:ext cx="3143810"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Литва</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mp;Bcy;&amp;icy;&amp;rcy;&amp;shcy;&amp;tcy;&amp;ocy;&amp;ncy;&amp;scy;&amp;kcy;&amp;icy;&amp;jcy; &amp;mcy;&amp;ucy;&amp;zcy;&amp;iecy;&amp;jcy;"/>
          <p:cNvPicPr>
            <a:picLocks noChangeAspect="1" noChangeArrowheads="1"/>
          </p:cNvPicPr>
          <p:nvPr/>
        </p:nvPicPr>
        <p:blipFill>
          <a:blip r:embed="rId2" cstate="print"/>
          <a:srcRect/>
          <a:stretch>
            <a:fillRect/>
          </a:stretch>
        </p:blipFill>
        <p:spPr bwMode="auto">
          <a:xfrm>
            <a:off x="2051720" y="908720"/>
            <a:ext cx="4968552" cy="3321570"/>
          </a:xfrm>
          <a:prstGeom prst="rect">
            <a:avLst/>
          </a:prstGeom>
          <a:noFill/>
        </p:spPr>
      </p:pic>
      <p:sp>
        <p:nvSpPr>
          <p:cNvPr id="3" name="TextBox 2"/>
          <p:cNvSpPr txBox="1"/>
          <p:nvPr/>
        </p:nvSpPr>
        <p:spPr>
          <a:xfrm>
            <a:off x="1979712" y="188640"/>
            <a:ext cx="4909998" cy="707886"/>
          </a:xfrm>
          <a:prstGeom prst="rect">
            <a:avLst/>
          </a:prstGeom>
          <a:noFill/>
        </p:spPr>
        <p:txBody>
          <a:bodyPr wrap="none" rtlCol="0">
            <a:spAutoFit/>
          </a:bodyPr>
          <a:lstStyle/>
          <a:p>
            <a:r>
              <a:rPr lang="ru-RU" sz="4000" b="1" dirty="0" err="1" smtClean="0">
                <a:solidFill>
                  <a:srgbClr val="FFC000"/>
                </a:solidFill>
                <a:latin typeface="Times New Roman" pitchFamily="18" charset="0"/>
                <a:cs typeface="Times New Roman" pitchFamily="18" charset="0"/>
              </a:rPr>
              <a:t>Бирштонский</a:t>
            </a:r>
            <a:r>
              <a:rPr lang="ru-RU" sz="4000" b="1" dirty="0" smtClean="0">
                <a:solidFill>
                  <a:srgbClr val="FFC000"/>
                </a:solidFill>
                <a:latin typeface="Times New Roman" pitchFamily="18" charset="0"/>
                <a:cs typeface="Times New Roman" pitchFamily="18" charset="0"/>
              </a:rPr>
              <a:t> музей</a:t>
            </a:r>
            <a:endParaRPr lang="ru-RU" sz="4000" b="1" dirty="0">
              <a:solidFill>
                <a:srgbClr val="FFC000"/>
              </a:solidFill>
              <a:latin typeface="Times New Roman" pitchFamily="18" charset="0"/>
              <a:cs typeface="Times New Roman" pitchFamily="18" charset="0"/>
            </a:endParaRPr>
          </a:p>
        </p:txBody>
      </p:sp>
      <p:sp>
        <p:nvSpPr>
          <p:cNvPr id="7" name="Прямоугольник 6"/>
          <p:cNvSpPr/>
          <p:nvPr/>
        </p:nvSpPr>
        <p:spPr>
          <a:xfrm>
            <a:off x="0" y="4334232"/>
            <a:ext cx="8964488" cy="2523768"/>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Исторический музей в городе Бирштонас был основан в 1967 году. Основная часть экспозиции музея была собрана краеведами средней школы города. В музее на сегодняшний день собрано около 8000 экспонатов. Основная экспозиция насчитывает около 500 экспонатов, они постоянно обновляются и пополняются. В коллекции музея можно увидеть разнообразные этнографические, бытовые, археологические экспонаты, фотографии, документы, вещи непосредственно связанные с развитием курорта Бирштонас.</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checkerboard(down)">
                                      <p:cBhvr>
                                        <p:cTn id="10" dur="3000"/>
                                        <p:tgtEl>
                                          <p:spTgt spid="45058"/>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dow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mp;Bcy;&amp;lcy;&amp;acy;&amp;gcy;&amp;ocy;&amp;vcy;&amp;iecy;&amp;shchcy;&amp;iecy;&amp;ncy;&amp;scy;&amp;kcy;&amp;icy;&amp;jcy; &amp;scy;&amp;ocy;&amp;bcy;&amp;ocy;&amp;rcy;"/>
          <p:cNvPicPr>
            <a:picLocks noChangeAspect="1" noChangeArrowheads="1"/>
          </p:cNvPicPr>
          <p:nvPr/>
        </p:nvPicPr>
        <p:blipFill>
          <a:blip r:embed="rId2" cstate="print"/>
          <a:srcRect/>
          <a:stretch>
            <a:fillRect/>
          </a:stretch>
        </p:blipFill>
        <p:spPr bwMode="auto">
          <a:xfrm>
            <a:off x="2195735" y="836712"/>
            <a:ext cx="4114723" cy="4248472"/>
          </a:xfrm>
          <a:prstGeom prst="rect">
            <a:avLst/>
          </a:prstGeom>
          <a:noFill/>
        </p:spPr>
      </p:pic>
      <p:sp>
        <p:nvSpPr>
          <p:cNvPr id="3" name="TextBox 2"/>
          <p:cNvSpPr txBox="1"/>
          <p:nvPr/>
        </p:nvSpPr>
        <p:spPr>
          <a:xfrm>
            <a:off x="1619672" y="188640"/>
            <a:ext cx="5502917" cy="707886"/>
          </a:xfrm>
          <a:prstGeom prst="rect">
            <a:avLst/>
          </a:prstGeom>
          <a:noFill/>
        </p:spPr>
        <p:txBody>
          <a:bodyPr wrap="none" rtlCol="0">
            <a:spAutoFit/>
          </a:bodyPr>
          <a:lstStyle/>
          <a:p>
            <a:r>
              <a:rPr lang="ru-RU" sz="4000" b="1" dirty="0" smtClean="0">
                <a:solidFill>
                  <a:srgbClr val="FFC000"/>
                </a:solidFill>
                <a:latin typeface="Times New Roman" pitchFamily="18" charset="0"/>
                <a:cs typeface="Times New Roman" pitchFamily="18" charset="0"/>
              </a:rPr>
              <a:t>Благовещенский собор</a:t>
            </a:r>
            <a:endParaRPr lang="ru-RU" sz="4000" b="1" dirty="0">
              <a:solidFill>
                <a:srgbClr val="FFC000"/>
              </a:solidFill>
              <a:latin typeface="Times New Roman" pitchFamily="18" charset="0"/>
              <a:cs typeface="Times New Roman" pitchFamily="18" charset="0"/>
            </a:endParaRPr>
          </a:p>
        </p:txBody>
      </p:sp>
      <p:sp>
        <p:nvSpPr>
          <p:cNvPr id="4" name="Прямоугольник 3"/>
          <p:cNvSpPr/>
          <p:nvPr/>
        </p:nvSpPr>
        <p:spPr>
          <a:xfrm>
            <a:off x="0" y="5013176"/>
            <a:ext cx="9144000" cy="2185214"/>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Православный Благовещенский собор находится в центральной части города Каунас, неподалеку от вокзала. Клены и березы, тополя и липы окружают соборную территорию и неторопливо переходят в зону парка. Парк, в котором располагается собор Благовещения и рядом – Воскресенский храм, раньше был некрополем, где многие христиане нашли для себя упокоенное место</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48130"/>
                                        </p:tgtEl>
                                        <p:attrNameLst>
                                          <p:attrName>style.visibility</p:attrName>
                                        </p:attrNameLst>
                                      </p:cBhvr>
                                      <p:to>
                                        <p:strVal val="visible"/>
                                      </p:to>
                                    </p:set>
                                    <p:animEffect transition="in" filter="checkerboard(down)">
                                      <p:cBhvr>
                                        <p:cTn id="10" dur="2000"/>
                                        <p:tgtEl>
                                          <p:spTgt spid="4813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dow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mp;Vcy;&amp;icy;&amp;lcy;&amp;lcy;&amp;acy; &amp;KHcy;&amp;acy;&amp;jcy;&amp;mcy;&amp;acy; &amp;Fcy;&amp;rcy;&amp;iecy;&amp;ncy;&amp;kcy;&amp;iecy;&amp;lcy;&amp;yacy;"/>
          <p:cNvPicPr>
            <a:picLocks noChangeAspect="1" noChangeArrowheads="1"/>
          </p:cNvPicPr>
          <p:nvPr/>
        </p:nvPicPr>
        <p:blipFill>
          <a:blip r:embed="rId2" cstate="print"/>
          <a:srcRect/>
          <a:stretch>
            <a:fillRect/>
          </a:stretch>
        </p:blipFill>
        <p:spPr bwMode="auto">
          <a:xfrm>
            <a:off x="2123728" y="764704"/>
            <a:ext cx="5143500" cy="3971925"/>
          </a:xfrm>
          <a:prstGeom prst="rect">
            <a:avLst/>
          </a:prstGeom>
          <a:noFill/>
        </p:spPr>
      </p:pic>
      <p:sp>
        <p:nvSpPr>
          <p:cNvPr id="3" name="Прямоугольник 2"/>
          <p:cNvSpPr/>
          <p:nvPr/>
        </p:nvSpPr>
        <p:spPr>
          <a:xfrm>
            <a:off x="0" y="4797152"/>
            <a:ext cx="9144000" cy="2492990"/>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Вилла </a:t>
            </a:r>
            <a:r>
              <a:rPr lang="ru-RU" sz="2000" dirty="0" err="1" smtClean="0">
                <a:solidFill>
                  <a:srgbClr val="FFC000"/>
                </a:solidFill>
                <a:latin typeface="Times New Roman" pitchFamily="18" charset="0"/>
                <a:cs typeface="Times New Roman" pitchFamily="18" charset="0"/>
              </a:rPr>
              <a:t>Хайма</a:t>
            </a:r>
            <a:r>
              <a:rPr lang="ru-RU" sz="2000" dirty="0" smtClean="0">
                <a:solidFill>
                  <a:srgbClr val="FFC000"/>
                </a:solidFill>
                <a:latin typeface="Times New Roman" pitchFamily="18" charset="0"/>
                <a:cs typeface="Times New Roman" pitchFamily="18" charset="0"/>
              </a:rPr>
              <a:t> Френкеля была построена в 1908 году по задумке хозяина фабрики кожевенных изделий </a:t>
            </a:r>
            <a:r>
              <a:rPr lang="ru-RU" sz="2000" dirty="0" err="1" smtClean="0">
                <a:solidFill>
                  <a:srgbClr val="FFC000"/>
                </a:solidFill>
                <a:latin typeface="Times New Roman" pitchFamily="18" charset="0"/>
                <a:cs typeface="Times New Roman" pitchFamily="18" charset="0"/>
              </a:rPr>
              <a:t>Хайма</a:t>
            </a:r>
            <a:r>
              <a:rPr lang="ru-RU" sz="2000" dirty="0" smtClean="0">
                <a:solidFill>
                  <a:srgbClr val="FFC000"/>
                </a:solidFill>
                <a:latin typeface="Times New Roman" pitchFamily="18" charset="0"/>
                <a:cs typeface="Times New Roman" pitchFamily="18" charset="0"/>
              </a:rPr>
              <a:t> Френкеля. Вилла предполагалась стать домом для семьи мастера кожевенных изделий. Семья Френкеля прожила здесь много лет, но случилось так, что в 1920 году на вилле появилась еврейская частная гимназия, которая находилась там до 1940 года. Во времена Второй мировой войны здесь был расположен и немецкий госпиталь, а затем и советская больница</a:t>
            </a:r>
            <a:r>
              <a:rPr lang="ru-RU" dirty="0" smtClean="0"/>
              <a:t/>
            </a:r>
            <a:br>
              <a:rPr lang="ru-RU" dirty="0" smtClean="0"/>
            </a:br>
            <a:r>
              <a:rPr lang="ru-RU" dirty="0" smtClean="0"/>
              <a:t/>
            </a:r>
            <a:br>
              <a:rPr lang="ru-RU" dirty="0" smtClean="0"/>
            </a:br>
            <a:endParaRPr lang="ru-RU" dirty="0"/>
          </a:p>
        </p:txBody>
      </p:sp>
      <p:sp>
        <p:nvSpPr>
          <p:cNvPr id="5" name="Прямоугольник 4"/>
          <p:cNvSpPr/>
          <p:nvPr/>
        </p:nvSpPr>
        <p:spPr>
          <a:xfrm>
            <a:off x="1835696" y="0"/>
            <a:ext cx="5466305" cy="707886"/>
          </a:xfrm>
          <a:prstGeom prst="rect">
            <a:avLst/>
          </a:prstGeom>
        </p:spPr>
        <p:txBody>
          <a:bodyPr wrap="none">
            <a:spAutoFit/>
          </a:bodyPr>
          <a:lstStyle/>
          <a:p>
            <a:r>
              <a:rPr lang="ru-RU" sz="4000" dirty="0" smtClean="0">
                <a:solidFill>
                  <a:srgbClr val="FFC000"/>
                </a:solidFill>
                <a:latin typeface="Times New Roman" pitchFamily="18" charset="0"/>
                <a:cs typeface="Times New Roman" pitchFamily="18" charset="0"/>
              </a:rPr>
              <a:t>Вилла </a:t>
            </a:r>
            <a:r>
              <a:rPr lang="ru-RU" sz="4000" dirty="0" err="1" smtClean="0">
                <a:solidFill>
                  <a:srgbClr val="FFC000"/>
                </a:solidFill>
                <a:latin typeface="Times New Roman" pitchFamily="18" charset="0"/>
                <a:cs typeface="Times New Roman" pitchFamily="18" charset="0"/>
              </a:rPr>
              <a:t>Хайма</a:t>
            </a:r>
            <a:r>
              <a:rPr lang="ru-RU" sz="4000" dirty="0" smtClean="0">
                <a:solidFill>
                  <a:srgbClr val="FFC000"/>
                </a:solidFill>
                <a:latin typeface="Times New Roman" pitchFamily="18" charset="0"/>
                <a:cs typeface="Times New Roman" pitchFamily="18" charset="0"/>
              </a:rPr>
              <a:t> Френкеля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par>
                                <p:cTn id="8" presetID="5" presetClass="entr" presetSubtype="5" fill="hold"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checkerboard(down)">
                                      <p:cBhvr>
                                        <p:cTn id="10" dur="2000"/>
                                        <p:tgtEl>
                                          <p:spTgt spid="49154"/>
                                        </p:tgtEl>
                                      </p:cBhvr>
                                    </p:animEffect>
                                  </p:childTnLst>
                                </p:cTn>
                              </p:par>
                              <p:par>
                                <p:cTn id="11" presetID="5" presetClass="entr" presetSubtype="5"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dow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mp;Vcy;&amp;icy;&amp;lcy;&amp;softcy;&amp;ncy;&amp;yucy;&amp;scy;&amp;scy;&amp;kcy;&amp;icy;&amp;jcy; &amp;ucy;&amp;ncy;&amp;icy;&amp;vcy;&amp;iecy;&amp;rcy;&amp;scy;&amp;icy;&amp;tcy;&amp;iecy;&amp;tcy;"/>
          <p:cNvPicPr>
            <a:picLocks noChangeAspect="1" noChangeArrowheads="1"/>
          </p:cNvPicPr>
          <p:nvPr/>
        </p:nvPicPr>
        <p:blipFill>
          <a:blip r:embed="rId2" cstate="print"/>
          <a:srcRect/>
          <a:stretch>
            <a:fillRect/>
          </a:stretch>
        </p:blipFill>
        <p:spPr bwMode="auto">
          <a:xfrm>
            <a:off x="2195736" y="1268760"/>
            <a:ext cx="4800600" cy="5143501"/>
          </a:xfrm>
          <a:prstGeom prst="rect">
            <a:avLst/>
          </a:prstGeom>
          <a:noFill/>
        </p:spPr>
      </p:pic>
      <p:sp>
        <p:nvSpPr>
          <p:cNvPr id="5" name="TextBox 4"/>
          <p:cNvSpPr txBox="1"/>
          <p:nvPr/>
        </p:nvSpPr>
        <p:spPr>
          <a:xfrm>
            <a:off x="1331640" y="260648"/>
            <a:ext cx="7054175" cy="707886"/>
          </a:xfrm>
          <a:prstGeom prst="rect">
            <a:avLst/>
          </a:prstGeom>
          <a:noFill/>
        </p:spPr>
        <p:txBody>
          <a:bodyPr wrap="none" rtlCol="0">
            <a:spAutoFit/>
          </a:bodyPr>
          <a:lstStyle/>
          <a:p>
            <a:r>
              <a:rPr lang="ru-RU" sz="4000" b="1" dirty="0" smtClean="0">
                <a:solidFill>
                  <a:srgbClr val="FFC000"/>
                </a:solidFill>
              </a:rPr>
              <a:t>Вильнюсский университет</a:t>
            </a:r>
            <a:endParaRPr lang="ru-RU" sz="4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par>
                                <p:cTn id="8" presetID="5" presetClass="entr" presetSubtype="5" fill="hold"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checkerboard(down)">
                                      <p:cBhvr>
                                        <p:cTn id="10"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92696"/>
            <a:ext cx="7272808" cy="4247317"/>
          </a:xfrm>
          <a:prstGeom prst="rect">
            <a:avLst/>
          </a:prstGeom>
        </p:spPr>
        <p:txBody>
          <a:bodyPr wrap="square">
            <a:spAutoFit/>
          </a:bodyPr>
          <a:lstStyle/>
          <a:p>
            <a:pPr algn="just"/>
            <a:r>
              <a:rPr lang="ru-RU" sz="2800" dirty="0" smtClean="0">
                <a:solidFill>
                  <a:srgbClr val="FFC000"/>
                </a:solidFill>
                <a:latin typeface="Times New Roman" pitchFamily="18" charset="0"/>
                <a:cs typeface="Times New Roman" pitchFamily="18" charset="0"/>
              </a:rPr>
              <a:t>Как известно, различные учебные заведения редко становятся достопримечательностями, но все же исключения бывают. Вильнюсский университет является одним из старейших во всей Восточной Европе. Кроме того, этот университет считается одним из крупнейших высших заведений, образовательных и научных центров не только в Вильнюсе, но и по всей Литве.</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mp;Vcy;&amp;ocy;&amp;rcy;&amp;ocy;&amp;tcy;&amp;acy; &amp;Acy;&amp;ucy;&amp;shcy;&amp;rcy;&amp;ocy;&amp;scy; (&amp;Ocy;&amp;scy;&amp;tcy;&amp;rcy;&amp;acy;&amp;yacy; &amp;bcy;&amp;rcy;&amp;acy;&amp;mcy;&amp;acy;)"/>
          <p:cNvPicPr>
            <a:picLocks noChangeAspect="1" noChangeArrowheads="1"/>
          </p:cNvPicPr>
          <p:nvPr/>
        </p:nvPicPr>
        <p:blipFill>
          <a:blip r:embed="rId2" cstate="print"/>
          <a:srcRect/>
          <a:stretch>
            <a:fillRect/>
          </a:stretch>
        </p:blipFill>
        <p:spPr bwMode="auto">
          <a:xfrm>
            <a:off x="1907704" y="980728"/>
            <a:ext cx="4762500" cy="3190876"/>
          </a:xfrm>
          <a:prstGeom prst="rect">
            <a:avLst/>
          </a:prstGeom>
          <a:noFill/>
        </p:spPr>
      </p:pic>
      <p:sp>
        <p:nvSpPr>
          <p:cNvPr id="3" name="TextBox 2"/>
          <p:cNvSpPr txBox="1"/>
          <p:nvPr/>
        </p:nvSpPr>
        <p:spPr>
          <a:xfrm>
            <a:off x="683568" y="188640"/>
            <a:ext cx="6737614" cy="646331"/>
          </a:xfrm>
          <a:prstGeom prst="rect">
            <a:avLst/>
          </a:prstGeom>
          <a:noFill/>
        </p:spPr>
        <p:txBody>
          <a:bodyPr wrap="none" rtlCol="0">
            <a:spAutoFit/>
          </a:bodyPr>
          <a:lstStyle/>
          <a:p>
            <a:r>
              <a:rPr lang="ru-RU" sz="3600" b="1" dirty="0" smtClean="0">
                <a:solidFill>
                  <a:srgbClr val="FFC000"/>
                </a:solidFill>
                <a:latin typeface="Times New Roman" pitchFamily="18" charset="0"/>
                <a:cs typeface="Times New Roman" pitchFamily="18" charset="0"/>
              </a:rPr>
              <a:t>Ворота </a:t>
            </a:r>
            <a:r>
              <a:rPr lang="ru-RU" sz="3600" b="1" dirty="0" err="1" smtClean="0">
                <a:solidFill>
                  <a:srgbClr val="FFC000"/>
                </a:solidFill>
                <a:latin typeface="Times New Roman" pitchFamily="18" charset="0"/>
                <a:cs typeface="Times New Roman" pitchFamily="18" charset="0"/>
              </a:rPr>
              <a:t>Аушрос</a:t>
            </a:r>
            <a:r>
              <a:rPr lang="ru-RU" sz="3600" b="1" dirty="0" smtClean="0">
                <a:solidFill>
                  <a:srgbClr val="FFC000"/>
                </a:solidFill>
                <a:latin typeface="Times New Roman" pitchFamily="18" charset="0"/>
                <a:cs typeface="Times New Roman" pitchFamily="18" charset="0"/>
              </a:rPr>
              <a:t> (Острая брама)</a:t>
            </a:r>
            <a:endParaRPr lang="ru-RU" sz="3600" b="1" dirty="0">
              <a:solidFill>
                <a:srgbClr val="FFC000"/>
              </a:solidFill>
              <a:latin typeface="Times New Roman" pitchFamily="18" charset="0"/>
              <a:cs typeface="Times New Roman" pitchFamily="18" charset="0"/>
            </a:endParaRPr>
          </a:p>
        </p:txBody>
      </p:sp>
      <p:sp>
        <p:nvSpPr>
          <p:cNvPr id="4" name="Прямоугольник 3"/>
          <p:cNvSpPr/>
          <p:nvPr/>
        </p:nvSpPr>
        <p:spPr>
          <a:xfrm>
            <a:off x="0" y="4221088"/>
            <a:ext cx="9144000" cy="3108543"/>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С литовского языка название ворот </a:t>
            </a:r>
            <a:r>
              <a:rPr lang="ru-RU" sz="2000" dirty="0" err="1" smtClean="0">
                <a:solidFill>
                  <a:srgbClr val="FFC000"/>
                </a:solidFill>
                <a:latin typeface="Times New Roman" pitchFamily="18" charset="0"/>
                <a:cs typeface="Times New Roman" pitchFamily="18" charset="0"/>
              </a:rPr>
              <a:t>Аушрос</a:t>
            </a:r>
            <a:r>
              <a:rPr lang="ru-RU" sz="2000" dirty="0" smtClean="0">
                <a:solidFill>
                  <a:srgbClr val="FFC000"/>
                </a:solidFill>
                <a:latin typeface="Times New Roman" pitchFamily="18" charset="0"/>
                <a:cs typeface="Times New Roman" pitchFamily="18" charset="0"/>
              </a:rPr>
              <a:t> переводятся как «ворота зари». Эти ворота считаются одной из самых главных достопримечательностей и символом города Вильнюса. </a:t>
            </a:r>
            <a:r>
              <a:rPr lang="ru-RU" sz="2000" dirty="0" err="1" smtClean="0">
                <a:solidFill>
                  <a:srgbClr val="FFC000"/>
                </a:solidFill>
                <a:latin typeface="Times New Roman" pitchFamily="18" charset="0"/>
                <a:cs typeface="Times New Roman" pitchFamily="18" charset="0"/>
              </a:rPr>
              <a:t>Аушрос</a:t>
            </a:r>
            <a:r>
              <a:rPr lang="ru-RU" sz="2000" dirty="0" smtClean="0">
                <a:solidFill>
                  <a:srgbClr val="FFC000"/>
                </a:solidFill>
                <a:latin typeface="Times New Roman" pitchFamily="18" charset="0"/>
                <a:cs typeface="Times New Roman" pitchFamily="18" charset="0"/>
              </a:rPr>
              <a:t> являются наиболее известной во всей Литве, а также за рубежом, святыней католического вероисповедания. Кроме того, ворота входили в пятерку первых ворот в Вильнюсе, которые были воздвигнуты наряду со столь известной и всеми узнаваемой городской стеной. В высоту ворота сравнимы с трехэтажным домом и находятся на юге Старого города, а затем соединяются с одной из самых длинных и ныне сохранившихся частей оборонной стены.</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51202"/>
                                        </p:tgtEl>
                                        <p:attrNameLst>
                                          <p:attrName>style.visibility</p:attrName>
                                        </p:attrNameLst>
                                      </p:cBhvr>
                                      <p:to>
                                        <p:strVal val="visible"/>
                                      </p:to>
                                    </p:set>
                                    <p:animEffect transition="in" filter="checkerboard(down)">
                                      <p:cBhvr>
                                        <p:cTn id="10" dur="2000"/>
                                        <p:tgtEl>
                                          <p:spTgt spid="51202"/>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dow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mp;Vcy;&amp;ocy;&amp;lcy;&amp;shcy;&amp;iecy;&amp;bcy;&amp;ncy;&amp;ycy;&amp;iecy; &amp;pcy;&amp;iecy;&amp;shchcy;&amp;iecy;&amp;rcy;&amp;ycy; &amp;Gcy;&amp;ucy;&amp;dcy;&amp;vcy;&amp;acy;&amp;ncy;&amp;gcy;&amp;iecy;&amp;ncy;&amp;acy;"/>
          <p:cNvPicPr>
            <a:picLocks noChangeAspect="1" noChangeArrowheads="1"/>
          </p:cNvPicPr>
          <p:nvPr/>
        </p:nvPicPr>
        <p:blipFill>
          <a:blip r:embed="rId2" cstate="print"/>
          <a:srcRect/>
          <a:stretch>
            <a:fillRect/>
          </a:stretch>
        </p:blipFill>
        <p:spPr bwMode="auto">
          <a:xfrm>
            <a:off x="1619672" y="1502786"/>
            <a:ext cx="5976664" cy="4482498"/>
          </a:xfrm>
          <a:prstGeom prst="rect">
            <a:avLst/>
          </a:prstGeom>
          <a:noFill/>
        </p:spPr>
      </p:pic>
      <p:sp>
        <p:nvSpPr>
          <p:cNvPr id="3" name="TextBox 2"/>
          <p:cNvSpPr txBox="1"/>
          <p:nvPr/>
        </p:nvSpPr>
        <p:spPr>
          <a:xfrm>
            <a:off x="683568" y="260648"/>
            <a:ext cx="7655044" cy="707886"/>
          </a:xfrm>
          <a:prstGeom prst="rect">
            <a:avLst/>
          </a:prstGeom>
          <a:noFill/>
        </p:spPr>
        <p:txBody>
          <a:bodyPr wrap="none" rtlCol="0">
            <a:spAutoFit/>
          </a:bodyPr>
          <a:lstStyle/>
          <a:p>
            <a:r>
              <a:rPr lang="ru-RU" sz="4000" b="1" dirty="0" smtClean="0">
                <a:solidFill>
                  <a:srgbClr val="FFC000"/>
                </a:solidFill>
                <a:latin typeface="Times New Roman" pitchFamily="18" charset="0"/>
                <a:cs typeface="Times New Roman" pitchFamily="18" charset="0"/>
              </a:rPr>
              <a:t>Волшебные пещеры </a:t>
            </a:r>
            <a:r>
              <a:rPr lang="ru-RU" sz="4000" b="1" dirty="0" err="1" smtClean="0">
                <a:solidFill>
                  <a:srgbClr val="FFC000"/>
                </a:solidFill>
                <a:latin typeface="Times New Roman" pitchFamily="18" charset="0"/>
                <a:cs typeface="Times New Roman" pitchFamily="18" charset="0"/>
              </a:rPr>
              <a:t>Гудвангена</a:t>
            </a:r>
            <a:endParaRPr lang="ru-RU" sz="40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checkerboard(down)">
                                      <p:cBhvr>
                                        <p:cTn id="10"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mp;Gcy;&amp;ocy;&amp;rcy;&amp;ocy;&amp;dcy;&amp;scy;&amp;kcy;&amp;ocy;&amp;jcy; &amp;scy;&amp;acy;&amp;dcy; &amp;icy; &amp;Kcy;&amp;ucy;&amp;rcy;&amp;ocy;&amp;rcy;&amp;tcy;&amp;ncy;&amp;ycy;&amp;jcy; &amp;pcy;&amp;acy;&amp;rcy;&amp;kcy;"/>
          <p:cNvPicPr>
            <a:picLocks noChangeAspect="1" noChangeArrowheads="1"/>
          </p:cNvPicPr>
          <p:nvPr/>
        </p:nvPicPr>
        <p:blipFill>
          <a:blip r:embed="rId2" cstate="print"/>
          <a:srcRect/>
          <a:stretch>
            <a:fillRect/>
          </a:stretch>
        </p:blipFill>
        <p:spPr bwMode="auto">
          <a:xfrm>
            <a:off x="2771800" y="1412776"/>
            <a:ext cx="3857625" cy="5143501"/>
          </a:xfrm>
          <a:prstGeom prst="rect">
            <a:avLst/>
          </a:prstGeom>
          <a:noFill/>
        </p:spPr>
      </p:pic>
      <p:sp>
        <p:nvSpPr>
          <p:cNvPr id="3" name="TextBox 2"/>
          <p:cNvSpPr txBox="1"/>
          <p:nvPr/>
        </p:nvSpPr>
        <p:spPr>
          <a:xfrm>
            <a:off x="1331640" y="0"/>
            <a:ext cx="7172413" cy="1200329"/>
          </a:xfrm>
          <a:prstGeom prst="rect">
            <a:avLst/>
          </a:prstGeom>
          <a:noFill/>
        </p:spPr>
        <p:txBody>
          <a:bodyPr wrap="none" rtlCol="0">
            <a:spAutoFit/>
          </a:bodyPr>
          <a:lstStyle/>
          <a:p>
            <a:r>
              <a:rPr lang="ru-RU" sz="3600" dirty="0" smtClean="0">
                <a:solidFill>
                  <a:srgbClr val="FFC000"/>
                </a:solidFill>
                <a:latin typeface="Times New Roman" pitchFamily="18" charset="0"/>
                <a:cs typeface="Times New Roman" pitchFamily="18" charset="0"/>
              </a:rPr>
              <a:t/>
            </a:r>
            <a:br>
              <a:rPr lang="ru-RU" sz="3600" dirty="0" smtClean="0">
                <a:solidFill>
                  <a:srgbClr val="FFC000"/>
                </a:solidFill>
                <a:latin typeface="Times New Roman" pitchFamily="18" charset="0"/>
                <a:cs typeface="Times New Roman" pitchFamily="18" charset="0"/>
              </a:rPr>
            </a:br>
            <a:r>
              <a:rPr lang="ru-RU" sz="3600" b="1" dirty="0" smtClean="0">
                <a:solidFill>
                  <a:srgbClr val="FFC000"/>
                </a:solidFill>
                <a:latin typeface="Times New Roman" pitchFamily="18" charset="0"/>
                <a:cs typeface="Times New Roman" pitchFamily="18" charset="0"/>
              </a:rPr>
              <a:t>Городской сад и Курортный парк</a:t>
            </a:r>
            <a:endParaRPr lang="ru-RU" sz="36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2000"/>
                                        <p:tgtEl>
                                          <p:spTgt spid="3">
                                            <p:txEl>
                                              <p:pRg st="0" end="0"/>
                                            </p:txEl>
                                          </p:spTgt>
                                        </p:tgtEl>
                                      </p:cBhvr>
                                    </p:animEffect>
                                  </p:childTnLst>
                                </p:cTn>
                              </p:par>
                              <p:par>
                                <p:cTn id="8" presetID="5" presetClass="entr" presetSubtype="5" fill="hold" nodeType="withEffect">
                                  <p:stCondLst>
                                    <p:cond delay="0"/>
                                  </p:stCondLst>
                                  <p:childTnLst>
                                    <p:set>
                                      <p:cBhvr>
                                        <p:cTn id="9" dur="1" fill="hold">
                                          <p:stCondLst>
                                            <p:cond delay="0"/>
                                          </p:stCondLst>
                                        </p:cTn>
                                        <p:tgtEl>
                                          <p:spTgt spid="53250"/>
                                        </p:tgtEl>
                                        <p:attrNameLst>
                                          <p:attrName>style.visibility</p:attrName>
                                        </p:attrNameLst>
                                      </p:cBhvr>
                                      <p:to>
                                        <p:strVal val="visible"/>
                                      </p:to>
                                    </p:set>
                                    <p:animEffect transition="in" filter="checkerboard(down)">
                                      <p:cBhvr>
                                        <p:cTn id="10"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9249"/>
            <a:ext cx="8280920" cy="6678751"/>
          </a:xfrm>
          <a:prstGeom prst="rect">
            <a:avLst/>
          </a:prstGeom>
        </p:spPr>
        <p:txBody>
          <a:bodyPr wrap="square">
            <a:spAutoFit/>
          </a:bodyPr>
          <a:lstStyle/>
          <a:p>
            <a:pPr algn="just"/>
            <a:r>
              <a:rPr lang="ru-RU" sz="2800" dirty="0" smtClean="0">
                <a:solidFill>
                  <a:srgbClr val="FFC000"/>
                </a:solidFill>
                <a:latin typeface="Times New Roman" pitchFamily="18" charset="0"/>
                <a:cs typeface="Times New Roman" pitchFamily="18" charset="0"/>
              </a:rPr>
              <a:t>В самой центральной части Алитуса нашел свое место знаменитый Городской сад (англ. </a:t>
            </a:r>
            <a:r>
              <a:rPr lang="ru-RU" sz="2800" dirty="0" err="1" smtClean="0">
                <a:solidFill>
                  <a:srgbClr val="FFC000"/>
                </a:solidFill>
                <a:latin typeface="Times New Roman" pitchFamily="18" charset="0"/>
                <a:cs typeface="Times New Roman" pitchFamily="18" charset="0"/>
              </a:rPr>
              <a:t>Сity</a:t>
            </a:r>
            <a:r>
              <a:rPr lang="ru-RU" sz="2800" dirty="0" smtClean="0">
                <a:solidFill>
                  <a:srgbClr val="FFC000"/>
                </a:solidFill>
                <a:latin typeface="Times New Roman" pitchFamily="18" charset="0"/>
                <a:cs typeface="Times New Roman" pitchFamily="18" charset="0"/>
              </a:rPr>
              <a:t> </a:t>
            </a:r>
            <a:r>
              <a:rPr lang="ru-RU" sz="2800" dirty="0" err="1" smtClean="0">
                <a:solidFill>
                  <a:srgbClr val="FFC000"/>
                </a:solidFill>
                <a:latin typeface="Times New Roman" pitchFamily="18" charset="0"/>
                <a:cs typeface="Times New Roman" pitchFamily="18" charset="0"/>
              </a:rPr>
              <a:t>Garden</a:t>
            </a:r>
            <a:r>
              <a:rPr lang="ru-RU" sz="2800" dirty="0" smtClean="0">
                <a:solidFill>
                  <a:srgbClr val="FFC000"/>
                </a:solidFill>
                <a:latin typeface="Times New Roman" pitchFamily="18" charset="0"/>
                <a:cs typeface="Times New Roman" pitchFamily="18" charset="0"/>
              </a:rPr>
              <a:t>), который так славится своими розами. Сал начали засаживать деревьями, начиная с тридцатых годов двадцатого века. До наших дней дошел построенный еще в двоенное время фонтан с небольшим бассейном. Именно здесь когда-то цвели прекрасные лилии и плавали золотые рыбки. Рядом с фонтаном можно увидеть особо редко встречающийся во всей Литве европейский тис, а в весеннее время радуют глаза белая японская магнолия, столь ярко расцветающая недалеко от довоенного фонтана. В общей сложности в Городском саду имеется более 16 видов самых разнообразных деревьев и кустарников.</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492896"/>
            <a:ext cx="4016741"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Польша</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p;Acy;&amp;bcy;&amp;bcy;&amp;acy;&amp;tcy;&amp;scy;&amp;kcy;&amp;icy;&amp;jcy; &amp;dcy;&amp;vcy;&amp;ocy;&amp;rcy;&amp;iecy;&amp;tscy; &amp;vcy; &amp;Ocy;&amp;lcy;&amp;icy;&amp;vcy;&amp;iecy;"/>
          <p:cNvPicPr>
            <a:picLocks noChangeAspect="1" noChangeArrowheads="1"/>
          </p:cNvPicPr>
          <p:nvPr/>
        </p:nvPicPr>
        <p:blipFill>
          <a:blip r:embed="rId2" cstate="print"/>
          <a:srcRect/>
          <a:stretch>
            <a:fillRect/>
          </a:stretch>
        </p:blipFill>
        <p:spPr bwMode="auto">
          <a:xfrm>
            <a:off x="1835696" y="836712"/>
            <a:ext cx="5143500" cy="3429001"/>
          </a:xfrm>
          <a:prstGeom prst="rect">
            <a:avLst/>
          </a:prstGeom>
          <a:noFill/>
        </p:spPr>
      </p:pic>
      <p:sp>
        <p:nvSpPr>
          <p:cNvPr id="3" name="Прямоугольник 2"/>
          <p:cNvSpPr/>
          <p:nvPr/>
        </p:nvSpPr>
        <p:spPr>
          <a:xfrm>
            <a:off x="0" y="4365104"/>
            <a:ext cx="9144000" cy="2831544"/>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Аббатский дворец в Оливе — дворец в стиле рококо, расположенный в польском городе Гданьск. Самая старая часть здания, так называемый «Старый дворец» был построен в 15 веке в готическом стиле, о чем свидетельствует сохранившаяся кирпичная кладка и готический свод. После 1577 года здание было расширено до текущего размера, появился так называемый «Новый дворец», здание служило резиденцией для </a:t>
            </a:r>
            <a:r>
              <a:rPr lang="ru-RU" sz="2000" dirty="0" err="1" smtClean="0">
                <a:solidFill>
                  <a:srgbClr val="FFC000"/>
                </a:solidFill>
                <a:latin typeface="Times New Roman" pitchFamily="18" charset="0"/>
                <a:cs typeface="Times New Roman" pitchFamily="18" charset="0"/>
              </a:rPr>
              <a:t>цистерцианского</a:t>
            </a:r>
            <a:r>
              <a:rPr lang="ru-RU" sz="2000" dirty="0" smtClean="0">
                <a:solidFill>
                  <a:srgbClr val="FFC000"/>
                </a:solidFill>
                <a:latin typeface="Times New Roman" pitchFamily="18" charset="0"/>
                <a:cs typeface="Times New Roman" pitchFamily="18" charset="0"/>
              </a:rPr>
              <a:t> настоятеля Яна </a:t>
            </a:r>
            <a:r>
              <a:rPr lang="ru-RU" sz="2000" dirty="0" err="1" smtClean="0">
                <a:solidFill>
                  <a:srgbClr val="FFC000"/>
                </a:solidFill>
                <a:latin typeface="Times New Roman" pitchFamily="18" charset="0"/>
                <a:cs typeface="Times New Roman" pitchFamily="18" charset="0"/>
              </a:rPr>
              <a:t>Грабински</a:t>
            </a:r>
            <a:r>
              <a:rPr lang="ru-RU" sz="2000" dirty="0" smtClean="0">
                <a:solidFill>
                  <a:srgbClr val="FFC000"/>
                </a:solidFill>
                <a:latin typeface="Times New Roman" pitchFamily="18" charset="0"/>
                <a:cs typeface="Times New Roman" pitchFamily="18" charset="0"/>
              </a:rPr>
              <a:t>. Окончательные работы по устройству аббатства были сделаны в 1754-1756 годах, финансировались за счет настоятеля </a:t>
            </a:r>
            <a:r>
              <a:rPr lang="ru-RU" sz="2000" dirty="0" err="1" smtClean="0">
                <a:solidFill>
                  <a:srgbClr val="FFC000"/>
                </a:solidFill>
                <a:latin typeface="Times New Roman" pitchFamily="18" charset="0"/>
                <a:cs typeface="Times New Roman" pitchFamily="18" charset="0"/>
              </a:rPr>
              <a:t>Яцека</a:t>
            </a:r>
            <a:r>
              <a:rPr lang="ru-RU" sz="2000" dirty="0" smtClean="0">
                <a:solidFill>
                  <a:srgbClr val="FFC000"/>
                </a:solidFill>
                <a:latin typeface="Times New Roman" pitchFamily="18" charset="0"/>
                <a:cs typeface="Times New Roman" pitchFamily="18" charset="0"/>
              </a:rPr>
              <a:t> Рыбинского.</a:t>
            </a:r>
            <a:r>
              <a:rPr lang="ru-RU" dirty="0" smtClean="0"/>
              <a:t/>
            </a:r>
            <a:br>
              <a:rPr lang="ru-RU" dirty="0" smtClean="0"/>
            </a:br>
            <a:endParaRPr lang="ru-RU" dirty="0"/>
          </a:p>
        </p:txBody>
      </p:sp>
      <p:sp>
        <p:nvSpPr>
          <p:cNvPr id="4" name="TextBox 3"/>
          <p:cNvSpPr txBox="1"/>
          <p:nvPr/>
        </p:nvSpPr>
        <p:spPr>
          <a:xfrm>
            <a:off x="1547664" y="0"/>
            <a:ext cx="6157968"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Аббатский дворец в Оливе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heckerboard(down)">
                                      <p:cBhvr>
                                        <p:cTn id="10" dur="2000"/>
                                        <p:tgtEl>
                                          <p:spTgt spid="4098"/>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mp;Acy;&amp;lcy;&amp;iecy;&amp;kcy;&amp;scy;&amp;acy;&amp;ncy;&amp;dcy;&amp;rcy;&amp;ocy;-&amp;Ncy;&amp;iecy;&amp;vcy;&amp;scy;&amp;kcy;&amp;icy;&amp;jcy; &amp;scy;&amp;ocy;&amp;bcy;&amp;ocy;&amp;rcy;"/>
          <p:cNvPicPr>
            <a:picLocks noChangeAspect="1" noChangeArrowheads="1"/>
          </p:cNvPicPr>
          <p:nvPr/>
        </p:nvPicPr>
        <p:blipFill>
          <a:blip r:embed="rId2" cstate="print"/>
          <a:srcRect/>
          <a:stretch>
            <a:fillRect/>
          </a:stretch>
        </p:blipFill>
        <p:spPr bwMode="auto">
          <a:xfrm>
            <a:off x="179511" y="908720"/>
            <a:ext cx="3834425" cy="5112568"/>
          </a:xfrm>
          <a:prstGeom prst="rect">
            <a:avLst/>
          </a:prstGeom>
          <a:noFill/>
        </p:spPr>
      </p:pic>
      <p:sp>
        <p:nvSpPr>
          <p:cNvPr id="7" name="TextBox 6"/>
          <p:cNvSpPr txBox="1"/>
          <p:nvPr/>
        </p:nvSpPr>
        <p:spPr>
          <a:xfrm>
            <a:off x="1403648" y="188640"/>
            <a:ext cx="6538457" cy="707886"/>
          </a:xfrm>
          <a:prstGeom prst="rect">
            <a:avLst/>
          </a:prstGeom>
          <a:noFill/>
        </p:spPr>
        <p:txBody>
          <a:bodyPr wrap="none" rtlCol="0">
            <a:spAutoFit/>
          </a:bodyPr>
          <a:lstStyle/>
          <a:p>
            <a:r>
              <a:rPr lang="ru-RU" sz="4000" b="1" dirty="0" err="1" smtClean="0">
                <a:solidFill>
                  <a:srgbClr val="FFC000"/>
                </a:solidFill>
                <a:latin typeface="Times New Roman" pitchFamily="18" charset="0"/>
                <a:cs typeface="Times New Roman" pitchFamily="18" charset="0"/>
              </a:rPr>
              <a:t>Александро-Невский</a:t>
            </a:r>
            <a:r>
              <a:rPr lang="ru-RU" sz="4000" b="1" dirty="0" smtClean="0">
                <a:solidFill>
                  <a:srgbClr val="FFC000"/>
                </a:solidFill>
                <a:latin typeface="Times New Roman" pitchFamily="18" charset="0"/>
                <a:cs typeface="Times New Roman" pitchFamily="18" charset="0"/>
              </a:rPr>
              <a:t> собор</a:t>
            </a:r>
            <a:endParaRPr lang="ru-RU" sz="4000" b="1" dirty="0">
              <a:solidFill>
                <a:srgbClr val="FFC000"/>
              </a:solidFill>
              <a:latin typeface="Times New Roman" pitchFamily="18" charset="0"/>
              <a:cs typeface="Times New Roman" pitchFamily="18" charset="0"/>
            </a:endParaRPr>
          </a:p>
        </p:txBody>
      </p:sp>
      <p:sp>
        <p:nvSpPr>
          <p:cNvPr id="8" name="Прямоугольник 7"/>
          <p:cNvSpPr/>
          <p:nvPr/>
        </p:nvSpPr>
        <p:spPr>
          <a:xfrm>
            <a:off x="4355976" y="1412776"/>
            <a:ext cx="4572000" cy="4708981"/>
          </a:xfrm>
          <a:prstGeom prst="rect">
            <a:avLst/>
          </a:prstGeom>
        </p:spPr>
        <p:txBody>
          <a:bodyPr>
            <a:spAutoFit/>
          </a:bodyPr>
          <a:lstStyle/>
          <a:p>
            <a:pPr algn="just"/>
            <a:r>
              <a:rPr lang="ru-RU" sz="2400" dirty="0" err="1" smtClean="0">
                <a:solidFill>
                  <a:srgbClr val="FFC000"/>
                </a:solidFill>
                <a:latin typeface="Times New Roman" pitchFamily="18" charset="0"/>
                <a:cs typeface="Times New Roman" pitchFamily="18" charset="0"/>
              </a:rPr>
              <a:t>Александро-Невский</a:t>
            </a:r>
            <a:r>
              <a:rPr lang="ru-RU" sz="2400" dirty="0" smtClean="0">
                <a:solidFill>
                  <a:srgbClr val="FFC000"/>
                </a:solidFill>
                <a:latin typeface="Times New Roman" pitchFamily="18" charset="0"/>
                <a:cs typeface="Times New Roman" pitchFamily="18" charset="0"/>
              </a:rPr>
              <a:t> собор — православный собор в городе Лодзи, построенный в 1884 году. Инициатором строительства православного храма в Лодзи был губернатор Иван </a:t>
            </a:r>
            <a:r>
              <a:rPr lang="ru-RU" sz="2400" dirty="0" err="1" smtClean="0">
                <a:solidFill>
                  <a:srgbClr val="FFC000"/>
                </a:solidFill>
                <a:latin typeface="Times New Roman" pitchFamily="18" charset="0"/>
                <a:cs typeface="Times New Roman" pitchFamily="18" charset="0"/>
              </a:rPr>
              <a:t>Каханов</a:t>
            </a:r>
            <a:r>
              <a:rPr lang="ru-RU" sz="2400" dirty="0" smtClean="0">
                <a:solidFill>
                  <a:srgbClr val="FFC000"/>
                </a:solidFill>
                <a:latin typeface="Times New Roman" pitchFamily="18" charset="0"/>
                <a:cs typeface="Times New Roman" pitchFamily="18" charset="0"/>
              </a:rPr>
              <a:t>, который в мае 1877 года написал прошение мэру города Морису </a:t>
            </a:r>
            <a:r>
              <a:rPr lang="ru-RU" sz="2400" dirty="0" err="1" smtClean="0">
                <a:solidFill>
                  <a:srgbClr val="FFC000"/>
                </a:solidFill>
                <a:latin typeface="Times New Roman" pitchFamily="18" charset="0"/>
                <a:cs typeface="Times New Roman" pitchFamily="18" charset="0"/>
              </a:rPr>
              <a:t>Таубвокле</a:t>
            </a:r>
            <a:r>
              <a:rPr lang="ru-RU" sz="2400" dirty="0" smtClean="0">
                <a:solidFill>
                  <a:srgbClr val="FFC000"/>
                </a:solidFill>
                <a:latin typeface="Times New Roman" pitchFamily="18" charset="0"/>
                <a:cs typeface="Times New Roman" pitchFamily="18" charset="0"/>
              </a:rPr>
              <a:t> с просьбой предпринять конкретные шаги для начала строительства храма. </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2000"/>
                                        <p:tgtEl>
                                          <p:spTgt spid="7"/>
                                        </p:tgtEl>
                                      </p:cBhvr>
                                    </p:animEffect>
                                  </p:childTnLst>
                                </p:cTn>
                              </p:par>
                              <p:par>
                                <p:cTn id="8" presetID="5" presetClass="entr" presetSubtype="5" fill="hold" nodeType="withEffect">
                                  <p:stCondLst>
                                    <p:cond delay="0"/>
                                  </p:stCondLst>
                                  <p:childTnLst>
                                    <p:set>
                                      <p:cBhvr>
                                        <p:cTn id="9" dur="1" fill="hold">
                                          <p:stCondLst>
                                            <p:cond delay="0"/>
                                          </p:stCondLst>
                                        </p:cTn>
                                        <p:tgtEl>
                                          <p:spTgt spid="57346"/>
                                        </p:tgtEl>
                                        <p:attrNameLst>
                                          <p:attrName>style.visibility</p:attrName>
                                        </p:attrNameLst>
                                      </p:cBhvr>
                                      <p:to>
                                        <p:strVal val="visible"/>
                                      </p:to>
                                    </p:set>
                                    <p:animEffect transition="in" filter="checkerboard(down)">
                                      <p:cBhvr>
                                        <p:cTn id="10" dur="2000"/>
                                        <p:tgtEl>
                                          <p:spTgt spid="5734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dow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amp;Acy;&amp;kcy;&amp;acy;&amp;dcy;&amp;iecy;&amp;mcy;&amp;icy;&amp;yacy; &amp;icy;&amp;zcy;&amp;yacy;&amp;shchcy;&amp;ncy;&amp;ycy;&amp;khcy; &amp;icy;&amp;scy;&amp;kcy;&amp;ucy;&amp;scy;&amp;scy;&amp;tcy;&amp;vcy;"/>
          <p:cNvPicPr>
            <a:picLocks noChangeAspect="1" noChangeArrowheads="1"/>
          </p:cNvPicPr>
          <p:nvPr/>
        </p:nvPicPr>
        <p:blipFill>
          <a:blip r:embed="rId2" cstate="print"/>
          <a:srcRect/>
          <a:stretch>
            <a:fillRect/>
          </a:stretch>
        </p:blipFill>
        <p:spPr bwMode="auto">
          <a:xfrm>
            <a:off x="2051720" y="1124744"/>
            <a:ext cx="5143500" cy="3105150"/>
          </a:xfrm>
          <a:prstGeom prst="rect">
            <a:avLst/>
          </a:prstGeom>
          <a:noFill/>
        </p:spPr>
      </p:pic>
      <p:sp>
        <p:nvSpPr>
          <p:cNvPr id="3" name="Прямоугольник 2"/>
          <p:cNvSpPr/>
          <p:nvPr/>
        </p:nvSpPr>
        <p:spPr>
          <a:xfrm>
            <a:off x="755576" y="4293096"/>
            <a:ext cx="7560840" cy="2123658"/>
          </a:xfrm>
          <a:prstGeom prst="rect">
            <a:avLst/>
          </a:prstGeom>
        </p:spPr>
        <p:txBody>
          <a:bodyPr wrap="square">
            <a:spAutoFit/>
          </a:bodyPr>
          <a:lstStyle/>
          <a:p>
            <a:pPr algn="just"/>
            <a:r>
              <a:rPr lang="ru-RU" sz="2400" dirty="0" smtClean="0">
                <a:solidFill>
                  <a:srgbClr val="FFC000"/>
                </a:solidFill>
                <a:latin typeface="Times New Roman" pitchFamily="18" charset="0"/>
                <a:cs typeface="Times New Roman" pitchFamily="18" charset="0"/>
              </a:rPr>
              <a:t>Академия изящных искусств — является государственным университетом изобразительного и прикладного искусства. Это высшее учебное заведение Варшавы.</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1403648" y="188640"/>
            <a:ext cx="6634573"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Академия изящных искусств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58370"/>
                                        </p:tgtEl>
                                        <p:attrNameLst>
                                          <p:attrName>style.visibility</p:attrName>
                                        </p:attrNameLst>
                                      </p:cBhvr>
                                      <p:to>
                                        <p:strVal val="visible"/>
                                      </p:to>
                                    </p:set>
                                    <p:animEffect transition="in" filter="checkerboard(down)">
                                      <p:cBhvr>
                                        <p:cTn id="10" dur="2000"/>
                                        <p:tgtEl>
                                          <p:spTgt spid="5837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mp;Acy;&amp;rcy;&amp;khcy;&amp;icy;&amp;iecy;&amp;pcy;&amp;icy;&amp;scy;&amp;kcy;&amp;ocy;&amp;pcy;&amp;scy;&amp;kcy;&amp;icy;&amp;jcy; &amp;mcy;&amp;ucy;&amp;zcy;&amp;iecy;&amp;jcy;"/>
          <p:cNvPicPr>
            <a:picLocks noChangeAspect="1" noChangeArrowheads="1"/>
          </p:cNvPicPr>
          <p:nvPr/>
        </p:nvPicPr>
        <p:blipFill>
          <a:blip r:embed="rId2" cstate="print"/>
          <a:srcRect/>
          <a:stretch>
            <a:fillRect/>
          </a:stretch>
        </p:blipFill>
        <p:spPr bwMode="auto">
          <a:xfrm>
            <a:off x="1691680" y="1268760"/>
            <a:ext cx="5143500" cy="3857625"/>
          </a:xfrm>
          <a:prstGeom prst="rect">
            <a:avLst/>
          </a:prstGeom>
          <a:noFill/>
        </p:spPr>
      </p:pic>
      <p:sp>
        <p:nvSpPr>
          <p:cNvPr id="3" name="Прямоугольник 2"/>
          <p:cNvSpPr/>
          <p:nvPr/>
        </p:nvSpPr>
        <p:spPr>
          <a:xfrm>
            <a:off x="251520" y="5229200"/>
            <a:ext cx="8496944" cy="2154436"/>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Архиепископский музей – </a:t>
            </a:r>
            <a:r>
              <a:rPr lang="ru-RU" sz="2000" dirty="0" err="1" smtClean="0">
                <a:solidFill>
                  <a:srgbClr val="FFC000"/>
                </a:solidFill>
                <a:latin typeface="Times New Roman" pitchFamily="18" charset="0"/>
                <a:cs typeface="Times New Roman" pitchFamily="18" charset="0"/>
              </a:rPr>
              <a:t>музей</a:t>
            </a:r>
            <a:r>
              <a:rPr lang="ru-RU" sz="2000" dirty="0" smtClean="0">
                <a:solidFill>
                  <a:srgbClr val="FFC000"/>
                </a:solidFill>
                <a:latin typeface="Times New Roman" pitchFamily="18" charset="0"/>
                <a:cs typeface="Times New Roman" pitchFamily="18" charset="0"/>
              </a:rPr>
              <a:t> произведений религиозного искусства, один из старейших подобных учреждений в стране, один из первых музеев в </a:t>
            </a:r>
            <a:r>
              <a:rPr lang="ru-RU" sz="2000" dirty="0" err="1" smtClean="0">
                <a:solidFill>
                  <a:srgbClr val="FFC000"/>
                </a:solidFill>
                <a:latin typeface="Times New Roman" pitchFamily="18" charset="0"/>
                <a:cs typeface="Times New Roman" pitchFamily="18" charset="0"/>
              </a:rPr>
              <a:t>Познани.Музей</a:t>
            </a:r>
            <a:r>
              <a:rPr lang="ru-RU" sz="2000" dirty="0" smtClean="0">
                <a:solidFill>
                  <a:srgbClr val="FFC000"/>
                </a:solidFill>
                <a:latin typeface="Times New Roman" pitchFamily="18" charset="0"/>
                <a:cs typeface="Times New Roman" pitchFamily="18" charset="0"/>
              </a:rPr>
              <a:t> был основан в последнем десятилетии 19 века (1894-1898 года) архиепископом </a:t>
            </a:r>
            <a:r>
              <a:rPr lang="ru-RU" sz="2000" dirty="0" err="1" smtClean="0">
                <a:solidFill>
                  <a:srgbClr val="FFC000"/>
                </a:solidFill>
                <a:latin typeface="Times New Roman" pitchFamily="18" charset="0"/>
                <a:cs typeface="Times New Roman" pitchFamily="18" charset="0"/>
              </a:rPr>
              <a:t>Познаньским</a:t>
            </a:r>
            <a:r>
              <a:rPr lang="ru-RU" sz="2000" dirty="0" smtClean="0">
                <a:solidFill>
                  <a:srgbClr val="FFC000"/>
                </a:solidFill>
                <a:latin typeface="Times New Roman" pitchFamily="18" charset="0"/>
                <a:cs typeface="Times New Roman" pitchFamily="18" charset="0"/>
              </a:rPr>
              <a:t> и </a:t>
            </a:r>
            <a:r>
              <a:rPr lang="ru-RU" sz="2000" dirty="0" err="1" smtClean="0">
                <a:solidFill>
                  <a:srgbClr val="FFC000"/>
                </a:solidFill>
                <a:latin typeface="Times New Roman" pitchFamily="18" charset="0"/>
                <a:cs typeface="Times New Roman" pitchFamily="18" charset="0"/>
              </a:rPr>
              <a:t>Гнезненским</a:t>
            </a:r>
            <a:r>
              <a:rPr lang="ru-RU" sz="2000" dirty="0" smtClean="0">
                <a:solidFill>
                  <a:srgbClr val="FFC000"/>
                </a:solidFill>
                <a:latin typeface="Times New Roman" pitchFamily="18" charset="0"/>
                <a:cs typeface="Times New Roman" pitchFamily="18" charset="0"/>
              </a:rPr>
              <a:t> </a:t>
            </a:r>
            <a:r>
              <a:rPr lang="ru-RU" sz="2000" dirty="0" err="1" smtClean="0">
                <a:solidFill>
                  <a:srgbClr val="FFC000"/>
                </a:solidFill>
                <a:latin typeface="Times New Roman" pitchFamily="18" charset="0"/>
                <a:cs typeface="Times New Roman" pitchFamily="18" charset="0"/>
              </a:rPr>
              <a:t>Флорианом</a:t>
            </a:r>
            <a:r>
              <a:rPr lang="ru-RU" sz="2000" dirty="0" smtClean="0">
                <a:solidFill>
                  <a:srgbClr val="FFC000"/>
                </a:solidFill>
                <a:latin typeface="Times New Roman" pitchFamily="18" charset="0"/>
                <a:cs typeface="Times New Roman" pitchFamily="18" charset="0"/>
              </a:rPr>
              <a:t> </a:t>
            </a:r>
            <a:r>
              <a:rPr lang="ru-RU" sz="2000" dirty="0" err="1" smtClean="0">
                <a:solidFill>
                  <a:srgbClr val="FFC000"/>
                </a:solidFill>
                <a:latin typeface="Times New Roman" pitchFamily="18" charset="0"/>
                <a:cs typeface="Times New Roman" pitchFamily="18" charset="0"/>
              </a:rPr>
              <a:t>Стаблевским</a:t>
            </a:r>
            <a:r>
              <a:rPr lang="ru-RU" sz="2000" dirty="0" smtClean="0">
                <a:solidFill>
                  <a:srgbClr val="FFC000"/>
                </a:solidFill>
                <a:latin typeface="Times New Roman" pitchFamily="18" charset="0"/>
                <a:cs typeface="Times New Roman" pitchFamily="18" charset="0"/>
              </a:rPr>
              <a:t>.</a:t>
            </a:r>
          </a:p>
          <a:p>
            <a:r>
              <a:rPr lang="ru-RU" dirty="0" smtClean="0"/>
              <a:t/>
            </a:r>
            <a:br>
              <a:rPr lang="ru-RU" dirty="0" smtClean="0"/>
            </a:br>
            <a:r>
              <a:rPr lang="ru-RU" dirty="0" smtClean="0"/>
              <a:t/>
            </a:r>
            <a:br>
              <a:rPr lang="ru-RU" dirty="0" smtClean="0"/>
            </a:br>
            <a:endParaRPr lang="ru-RU" dirty="0"/>
          </a:p>
        </p:txBody>
      </p:sp>
      <p:sp>
        <p:nvSpPr>
          <p:cNvPr id="5" name="TextBox 4"/>
          <p:cNvSpPr txBox="1"/>
          <p:nvPr/>
        </p:nvSpPr>
        <p:spPr>
          <a:xfrm>
            <a:off x="1331640" y="260648"/>
            <a:ext cx="5664949"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Архиепископский музей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par>
                                <p:cTn id="8" presetID="5" presetClass="entr" presetSubtype="5" fill="hold"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checkerboard(down)">
                                      <p:cBhvr>
                                        <p:cTn id="10" dur="2000"/>
                                        <p:tgtEl>
                                          <p:spTgt spid="59394"/>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mp;Bcy;&amp;acy;&amp;zcy;&amp;icy;&amp;lcy;&amp;icy;&amp;kcy;&amp;acy; &amp;Scy;&amp;vcy;. &amp;Kcy;&amp;rcy;&amp;iecy;&amp;scy;&amp;tcy;&amp;acy;"/>
          <p:cNvPicPr>
            <a:picLocks noChangeAspect="1" noChangeArrowheads="1"/>
          </p:cNvPicPr>
          <p:nvPr/>
        </p:nvPicPr>
        <p:blipFill>
          <a:blip r:embed="rId2" cstate="print"/>
          <a:srcRect/>
          <a:stretch>
            <a:fillRect/>
          </a:stretch>
        </p:blipFill>
        <p:spPr bwMode="auto">
          <a:xfrm>
            <a:off x="323528" y="1124744"/>
            <a:ext cx="4219575" cy="5143501"/>
          </a:xfrm>
          <a:prstGeom prst="rect">
            <a:avLst/>
          </a:prstGeom>
          <a:noFill/>
        </p:spPr>
      </p:pic>
      <p:sp>
        <p:nvSpPr>
          <p:cNvPr id="3" name="Прямоугольник 2"/>
          <p:cNvSpPr/>
          <p:nvPr/>
        </p:nvSpPr>
        <p:spPr>
          <a:xfrm>
            <a:off x="4644008" y="1556792"/>
            <a:ext cx="4176464" cy="5386090"/>
          </a:xfrm>
          <a:prstGeom prst="rect">
            <a:avLst/>
          </a:prstGeom>
        </p:spPr>
        <p:txBody>
          <a:bodyPr wrap="square">
            <a:spAutoFit/>
          </a:bodyPr>
          <a:lstStyle/>
          <a:p>
            <a:pPr algn="just"/>
            <a:r>
              <a:rPr lang="ru-RU" sz="2800" dirty="0" smtClean="0">
                <a:solidFill>
                  <a:srgbClr val="FFC000"/>
                </a:solidFill>
                <a:latin typeface="Times New Roman" pitchFamily="18" charset="0"/>
                <a:cs typeface="Times New Roman" pitchFamily="18" charset="0"/>
              </a:rPr>
              <a:t>Базилика </a:t>
            </a:r>
            <a:r>
              <a:rPr lang="ru-RU" sz="2800" dirty="0" err="1" smtClean="0">
                <a:solidFill>
                  <a:srgbClr val="FFC000"/>
                </a:solidFill>
                <a:latin typeface="Times New Roman" pitchFamily="18" charset="0"/>
                <a:cs typeface="Times New Roman" pitchFamily="18" charset="0"/>
              </a:rPr>
              <a:t>Cвятого</a:t>
            </a:r>
            <a:r>
              <a:rPr lang="ru-RU" sz="2800" dirty="0" smtClean="0">
                <a:solidFill>
                  <a:srgbClr val="FFC000"/>
                </a:solidFill>
                <a:latin typeface="Times New Roman" pitchFamily="18" charset="0"/>
                <a:cs typeface="Times New Roman" pitchFamily="18" charset="0"/>
              </a:rPr>
              <a:t> Креста — католический храм, расположенный в центре Варшавы на улице </a:t>
            </a:r>
            <a:r>
              <a:rPr lang="ru-RU" sz="2800" dirty="0" err="1" smtClean="0">
                <a:solidFill>
                  <a:srgbClr val="FFC000"/>
                </a:solidFill>
                <a:latin typeface="Times New Roman" pitchFamily="18" charset="0"/>
                <a:cs typeface="Times New Roman" pitchFamily="18" charset="0"/>
              </a:rPr>
              <a:t>Краковское</a:t>
            </a:r>
            <a:r>
              <a:rPr lang="ru-RU" sz="2800" dirty="0" smtClean="0">
                <a:solidFill>
                  <a:srgbClr val="FFC000"/>
                </a:solidFill>
                <a:latin typeface="Times New Roman" pitchFamily="18" charset="0"/>
                <a:cs typeface="Times New Roman" pitchFamily="18" charset="0"/>
              </a:rPr>
              <a:t> предместье напротив главного Варшавского университета. Базилика является одной из самых известных барочных церквей Польши.</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1691680" y="260648"/>
            <a:ext cx="5831533"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Базилика </a:t>
            </a:r>
            <a:r>
              <a:rPr lang="ru-RU" sz="4000" dirty="0" err="1" smtClean="0">
                <a:solidFill>
                  <a:srgbClr val="FFC000"/>
                </a:solidFill>
                <a:latin typeface="Times New Roman" pitchFamily="18" charset="0"/>
                <a:cs typeface="Times New Roman" pitchFamily="18" charset="0"/>
              </a:rPr>
              <a:t>Cвятого</a:t>
            </a:r>
            <a:r>
              <a:rPr lang="ru-RU" sz="4000" dirty="0" smtClean="0">
                <a:solidFill>
                  <a:srgbClr val="FFC000"/>
                </a:solidFill>
                <a:latin typeface="Times New Roman" pitchFamily="18" charset="0"/>
                <a:cs typeface="Times New Roman" pitchFamily="18" charset="0"/>
              </a:rPr>
              <a:t> Креста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60418"/>
                                        </p:tgtEl>
                                        <p:attrNameLst>
                                          <p:attrName>style.visibility</p:attrName>
                                        </p:attrNameLst>
                                      </p:cBhvr>
                                      <p:to>
                                        <p:strVal val="visible"/>
                                      </p:to>
                                    </p:set>
                                    <p:animEffect transition="in" filter="checkerboard(down)">
                                      <p:cBhvr>
                                        <p:cTn id="10" dur="2000"/>
                                        <p:tgtEl>
                                          <p:spTgt spid="60418"/>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mp;Bcy;&amp;acy;&amp;ncy;&amp;kcy;&amp;ocy;&amp;vcy;&amp;scy;&amp;kcy;&amp;acy;&amp;yacy; &amp;pcy;&amp;lcy;&amp;ocy;&amp;shchcy;&amp;acy;&amp;dcy;&amp;softcy;"/>
          <p:cNvPicPr>
            <a:picLocks noChangeAspect="1" noChangeArrowheads="1"/>
          </p:cNvPicPr>
          <p:nvPr/>
        </p:nvPicPr>
        <p:blipFill>
          <a:blip r:embed="rId2" cstate="print"/>
          <a:srcRect/>
          <a:stretch>
            <a:fillRect/>
          </a:stretch>
        </p:blipFill>
        <p:spPr bwMode="auto">
          <a:xfrm>
            <a:off x="2123728" y="1196752"/>
            <a:ext cx="5143500" cy="2781300"/>
          </a:xfrm>
          <a:prstGeom prst="rect">
            <a:avLst/>
          </a:prstGeom>
          <a:noFill/>
        </p:spPr>
      </p:pic>
      <p:sp>
        <p:nvSpPr>
          <p:cNvPr id="3" name="Прямоугольник 2"/>
          <p:cNvSpPr/>
          <p:nvPr/>
        </p:nvSpPr>
        <p:spPr>
          <a:xfrm>
            <a:off x="503040" y="4149080"/>
            <a:ext cx="8640960" cy="3077766"/>
          </a:xfrm>
          <a:prstGeom prst="rect">
            <a:avLst/>
          </a:prstGeom>
        </p:spPr>
        <p:txBody>
          <a:bodyPr wrap="square">
            <a:spAutoFit/>
          </a:bodyPr>
          <a:lstStyle/>
          <a:p>
            <a:pPr algn="just"/>
            <a:r>
              <a:rPr lang="ru-RU" sz="2000" dirty="0" smtClean="0">
                <a:solidFill>
                  <a:srgbClr val="FFFF00"/>
                </a:solidFill>
                <a:latin typeface="Times New Roman" pitchFamily="18" charset="0"/>
                <a:cs typeface="Times New Roman" pitchFamily="18" charset="0"/>
              </a:rPr>
              <a:t>Банковская площадь – одна из главных площадей в Варшаве. Расположена в центре города рядом с Саксонским садом. Банковская площадь была создана в 1825 году в период Польского королевства для того, чтобы стать одним из фешенебельных районов столицы. Здесь расположились известные государственные учреждения, такие как: Министерство по государственным доходам, банк Польши, Варшавская фондовая биржа. Изначально площадь была треугольной формы.</a:t>
            </a:r>
          </a:p>
          <a:p>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1979712" y="260648"/>
            <a:ext cx="4791761" cy="707886"/>
          </a:xfrm>
          <a:prstGeom prst="rect">
            <a:avLst/>
          </a:prstGeom>
          <a:noFill/>
        </p:spPr>
        <p:txBody>
          <a:bodyPr wrap="none" rtlCol="0">
            <a:spAutoFit/>
          </a:bodyPr>
          <a:lstStyle/>
          <a:p>
            <a:r>
              <a:rPr lang="ru-RU" sz="4000" dirty="0" smtClean="0">
                <a:solidFill>
                  <a:srgbClr val="FFFF00"/>
                </a:solidFill>
                <a:latin typeface="Times New Roman" pitchFamily="18" charset="0"/>
                <a:cs typeface="Times New Roman" pitchFamily="18" charset="0"/>
              </a:rPr>
              <a:t>Банковская площадь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checkerboard(down)">
                                      <p:cBhvr>
                                        <p:cTn id="10" dur="2000"/>
                                        <p:tgtEl>
                                          <p:spTgt spid="61442"/>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36912"/>
            <a:ext cx="4493346"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Беларусь</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80728"/>
            <a:ext cx="8568952" cy="5078313"/>
          </a:xfrm>
          <a:prstGeom prst="rect">
            <a:avLst/>
          </a:prstGeom>
          <a:noFill/>
        </p:spPr>
        <p:txBody>
          <a:bodyPr wrap="square" rtlCol="0">
            <a:spAutoFit/>
          </a:bodyPr>
          <a:lstStyle/>
          <a:p>
            <a:pPr algn="just"/>
            <a:r>
              <a:rPr lang="ru-RU" dirty="0" err="1" smtClean="0">
                <a:solidFill>
                  <a:srgbClr val="FFC000"/>
                </a:solidFill>
                <a:latin typeface="Times New Roman" pitchFamily="18" charset="0"/>
                <a:cs typeface="Times New Roman" pitchFamily="18" charset="0"/>
              </a:rPr>
              <a:t>Гудванген</a:t>
            </a:r>
            <a:r>
              <a:rPr lang="ru-RU" dirty="0" smtClean="0">
                <a:solidFill>
                  <a:srgbClr val="FFC000"/>
                </a:solidFill>
                <a:latin typeface="Times New Roman" pitchFamily="18" charset="0"/>
                <a:cs typeface="Times New Roman" pitchFamily="18" charset="0"/>
              </a:rPr>
              <a:t> – небольшая деревушка, расположенная в узком ущелье</a:t>
            </a:r>
          </a:p>
          <a:p>
            <a:pPr algn="just"/>
            <a:r>
              <a:rPr lang="ru-RU" dirty="0" smtClean="0">
                <a:solidFill>
                  <a:srgbClr val="FFC000"/>
                </a:solidFill>
                <a:latin typeface="Times New Roman" pitchFamily="18" charset="0"/>
                <a:cs typeface="Times New Roman" pitchFamily="18" charset="0"/>
              </a:rPr>
              <a:t> </a:t>
            </a:r>
            <a:r>
              <a:rPr lang="ru-RU" dirty="0" err="1" smtClean="0">
                <a:solidFill>
                  <a:srgbClr val="FFC000"/>
                </a:solidFill>
                <a:latin typeface="Times New Roman" pitchFamily="18" charset="0"/>
                <a:cs typeface="Times New Roman" pitchFamily="18" charset="0"/>
              </a:rPr>
              <a:t>Нерейфьорда</a:t>
            </a:r>
            <a:r>
              <a:rPr lang="ru-RU" dirty="0" smtClean="0">
                <a:solidFill>
                  <a:srgbClr val="FFC000"/>
                </a:solidFill>
                <a:latin typeface="Times New Roman" pitchFamily="18" charset="0"/>
                <a:cs typeface="Times New Roman" pitchFamily="18" charset="0"/>
              </a:rPr>
              <a:t> среди крутых скал. В горе </a:t>
            </a:r>
            <a:r>
              <a:rPr lang="ru-RU" dirty="0" err="1" smtClean="0">
                <a:solidFill>
                  <a:srgbClr val="FFC000"/>
                </a:solidFill>
                <a:latin typeface="Times New Roman" pitchFamily="18" charset="0"/>
                <a:cs typeface="Times New Roman" pitchFamily="18" charset="0"/>
              </a:rPr>
              <a:t>Анортосит</a:t>
            </a:r>
            <a:r>
              <a:rPr lang="ru-RU" dirty="0" smtClean="0">
                <a:solidFill>
                  <a:srgbClr val="FFC000"/>
                </a:solidFill>
                <a:latin typeface="Times New Roman" pitchFamily="18" charset="0"/>
                <a:cs typeface="Times New Roman" pitchFamily="18" charset="0"/>
              </a:rPr>
              <a:t> находятся Волшебные</a:t>
            </a:r>
          </a:p>
          <a:p>
            <a:pPr algn="just"/>
            <a:r>
              <a:rPr lang="ru-RU" dirty="0" smtClean="0">
                <a:solidFill>
                  <a:srgbClr val="FFC000"/>
                </a:solidFill>
                <a:latin typeface="Times New Roman" pitchFamily="18" charset="0"/>
                <a:cs typeface="Times New Roman" pitchFamily="18" charset="0"/>
              </a:rPr>
              <a:t> белые пещеры, прославившиеся на весь мир крупнейшими месторождениями</a:t>
            </a:r>
          </a:p>
          <a:p>
            <a:pPr algn="just"/>
            <a:r>
              <a:rPr lang="ru-RU" dirty="0" smtClean="0">
                <a:solidFill>
                  <a:srgbClr val="FFC000"/>
                </a:solidFill>
                <a:latin typeface="Times New Roman" pitchFamily="18" charset="0"/>
                <a:cs typeface="Times New Roman" pitchFamily="18" charset="0"/>
              </a:rPr>
              <a:t> анортозита – белая горная порода, которая есть даже на Луне.</a:t>
            </a:r>
          </a:p>
          <a:p>
            <a:pPr algn="just"/>
            <a:r>
              <a:rPr lang="ru-RU" dirty="0" smtClean="0">
                <a:solidFill>
                  <a:srgbClr val="FFC000"/>
                </a:solidFill>
                <a:latin typeface="Times New Roman" pitchFamily="18" charset="0"/>
                <a:cs typeface="Times New Roman" pitchFamily="18" charset="0"/>
              </a:rPr>
              <a:t>Круглый год в пещере держится средняя температура около 8 градусов Цельсия.</a:t>
            </a:r>
          </a:p>
          <a:p>
            <a:pPr algn="just"/>
            <a:r>
              <a:rPr lang="ru-RU" dirty="0" smtClean="0">
                <a:solidFill>
                  <a:srgbClr val="FFC000"/>
                </a:solidFill>
                <a:latin typeface="Times New Roman" pitchFamily="18" charset="0"/>
                <a:cs typeface="Times New Roman" pitchFamily="18" charset="0"/>
              </a:rPr>
              <a:t> Перед началом экскурсии туристам выдают куртки и шлемы. Пещера-лабиринт </a:t>
            </a:r>
          </a:p>
          <a:p>
            <a:pPr algn="just"/>
            <a:r>
              <a:rPr lang="ru-RU" dirty="0" smtClean="0">
                <a:solidFill>
                  <a:srgbClr val="FFC000"/>
                </a:solidFill>
                <a:latin typeface="Times New Roman" pitchFamily="18" charset="0"/>
                <a:cs typeface="Times New Roman" pitchFamily="18" charset="0"/>
              </a:rPr>
              <a:t>состоит из нескольких залов различных размеров. По всем маршрутам</a:t>
            </a:r>
          </a:p>
          <a:p>
            <a:pPr algn="just"/>
            <a:r>
              <a:rPr lang="ru-RU" dirty="0" smtClean="0">
                <a:solidFill>
                  <a:srgbClr val="FFC000"/>
                </a:solidFill>
                <a:latin typeface="Times New Roman" pitchFamily="18" charset="0"/>
                <a:cs typeface="Times New Roman" pitchFamily="18" charset="0"/>
              </a:rPr>
              <a:t> следования</a:t>
            </a:r>
          </a:p>
          <a:p>
            <a:pPr algn="just"/>
            <a:r>
              <a:rPr lang="ru-RU" dirty="0" smtClean="0">
                <a:solidFill>
                  <a:srgbClr val="FFC000"/>
                </a:solidFill>
                <a:latin typeface="Times New Roman" pitchFamily="18" charset="0"/>
                <a:cs typeface="Times New Roman" pitchFamily="18" charset="0"/>
              </a:rPr>
              <a:t> под ногами постелены ковровые дорожки, что значительно облегчает передвижение </a:t>
            </a:r>
          </a:p>
          <a:p>
            <a:pPr algn="just"/>
            <a:r>
              <a:rPr lang="ru-RU" dirty="0" smtClean="0">
                <a:solidFill>
                  <a:srgbClr val="FFC000"/>
                </a:solidFill>
                <a:latin typeface="Times New Roman" pitchFamily="18" charset="0"/>
                <a:cs typeface="Times New Roman" pitchFamily="18" charset="0"/>
              </a:rPr>
              <a:t>внутри пещеры.</a:t>
            </a:r>
          </a:p>
          <a:p>
            <a:pPr algn="just"/>
            <a:r>
              <a:rPr lang="ru-RU" dirty="0" smtClean="0">
                <a:solidFill>
                  <a:srgbClr val="FFC000"/>
                </a:solidFill>
                <a:latin typeface="Times New Roman" pitchFamily="18" charset="0"/>
                <a:cs typeface="Times New Roman" pitchFamily="18" charset="0"/>
              </a:rPr>
              <a:t>В Волшебные пещеры </a:t>
            </a:r>
            <a:r>
              <a:rPr lang="ru-RU" dirty="0" err="1" smtClean="0">
                <a:solidFill>
                  <a:srgbClr val="FFC000"/>
                </a:solidFill>
                <a:latin typeface="Times New Roman" pitchFamily="18" charset="0"/>
                <a:cs typeface="Times New Roman" pitchFamily="18" charset="0"/>
              </a:rPr>
              <a:t>Гудвангена</a:t>
            </a:r>
            <a:r>
              <a:rPr lang="ru-RU" dirty="0" smtClean="0">
                <a:solidFill>
                  <a:srgbClr val="FFC000"/>
                </a:solidFill>
                <a:latin typeface="Times New Roman" pitchFamily="18" charset="0"/>
                <a:cs typeface="Times New Roman" pitchFamily="18" charset="0"/>
              </a:rPr>
              <a:t> устраивают экскурсии для туристических групп и </a:t>
            </a:r>
          </a:p>
          <a:p>
            <a:pPr algn="just"/>
            <a:r>
              <a:rPr lang="ru-RU" dirty="0" smtClean="0">
                <a:solidFill>
                  <a:srgbClr val="FFC000"/>
                </a:solidFill>
                <a:latin typeface="Times New Roman" pitchFamily="18" charset="0"/>
                <a:cs typeface="Times New Roman" pitchFamily="18" charset="0"/>
              </a:rPr>
              <a:t>по договоренности. Здесь посетители могут посидеть в каменном баре и столовой, </a:t>
            </a:r>
          </a:p>
          <a:p>
            <a:pPr algn="just"/>
            <a:r>
              <a:rPr lang="ru-RU" dirty="0" smtClean="0">
                <a:solidFill>
                  <a:srgbClr val="FFC000"/>
                </a:solidFill>
                <a:latin typeface="Times New Roman" pitchFamily="18" charset="0"/>
                <a:cs typeface="Times New Roman" pitchFamily="18" charset="0"/>
              </a:rPr>
              <a:t>где все скамейки покрыты оленьими шкурами.</a:t>
            </a:r>
          </a:p>
          <a:p>
            <a:pPr algn="just"/>
            <a:r>
              <a:rPr lang="ru-RU" dirty="0" smtClean="0">
                <a:solidFill>
                  <a:srgbClr val="FFC000"/>
                </a:solidFill>
                <a:latin typeface="Times New Roman" pitchFamily="18" charset="0"/>
                <a:cs typeface="Times New Roman" pitchFamily="18" charset="0"/>
              </a:rPr>
              <a:t>Пещеры находятся недалеко от дороги, проходящей вблизи набережной </a:t>
            </a:r>
            <a:r>
              <a:rPr lang="ru-RU" dirty="0" err="1" smtClean="0">
                <a:solidFill>
                  <a:srgbClr val="FFC000"/>
                </a:solidFill>
                <a:latin typeface="Times New Roman" pitchFamily="18" charset="0"/>
                <a:cs typeface="Times New Roman" pitchFamily="18" charset="0"/>
              </a:rPr>
              <a:t>Гудвангена</a:t>
            </a:r>
            <a:r>
              <a:rPr lang="ru-RU" dirty="0" smtClean="0">
                <a:solidFill>
                  <a:srgbClr val="FFC000"/>
                </a:solidFill>
                <a:latin typeface="Times New Roman" pitchFamily="18" charset="0"/>
                <a:cs typeface="Times New Roman" pitchFamily="18" charset="0"/>
              </a:rPr>
              <a:t>.</a:t>
            </a:r>
          </a:p>
          <a:p>
            <a:r>
              <a:rPr lang="ru-RU" dirty="0"/>
              <a:t/>
            </a:r>
            <a:br>
              <a:rPr lang="ru-RU" dirty="0"/>
            </a:br>
            <a:r>
              <a:rPr lang="ru-RU" dirty="0"/>
              <a:t/>
            </a:r>
            <a:br>
              <a:rPr lang="ru-RU" dirty="0"/>
            </a:br>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amp;Acy;&amp;rcy;&amp;khcy;&amp;icy;&amp;kcy;&amp;acy;&amp;fcy;&amp;iecy;&amp;dcy;&amp;rcy;&amp;acy;&amp;lcy;&amp;softcy;&amp;ncy;&amp;ycy;&amp;jcy; &amp;scy;&amp;ocy;&amp;bcy;&amp;ocy;&amp;rcy; &amp;Scy;&amp;vcy;&amp;yacy;&amp;tcy;&amp;ocy;&amp;gcy;&amp;ocy; &amp;Icy;&amp;mcy;&amp;iecy;&amp;ncy;&amp;icy; &amp;Pcy;&amp;rcy;&amp;iecy;&amp;scy;&amp;vcy;&amp;yacy;&amp;tcy;&amp;ocy;&amp;jcy; &amp;Dcy;&amp;iecy;&amp;vcy;&amp;ycy; &amp;Mcy;&amp;acy;&amp;rcy;&amp;icy;&amp;icy;"/>
          <p:cNvPicPr>
            <a:picLocks noChangeAspect="1" noChangeArrowheads="1"/>
          </p:cNvPicPr>
          <p:nvPr/>
        </p:nvPicPr>
        <p:blipFill>
          <a:blip r:embed="rId2" cstate="print"/>
          <a:srcRect/>
          <a:stretch>
            <a:fillRect/>
          </a:stretch>
        </p:blipFill>
        <p:spPr bwMode="auto">
          <a:xfrm>
            <a:off x="251520" y="1412776"/>
            <a:ext cx="3857625" cy="5143501"/>
          </a:xfrm>
          <a:prstGeom prst="rect">
            <a:avLst/>
          </a:prstGeom>
          <a:noFill/>
        </p:spPr>
      </p:pic>
      <p:sp>
        <p:nvSpPr>
          <p:cNvPr id="3" name="Прямоугольник 2"/>
          <p:cNvSpPr/>
          <p:nvPr/>
        </p:nvSpPr>
        <p:spPr>
          <a:xfrm>
            <a:off x="4283968" y="1287244"/>
            <a:ext cx="4572000" cy="5570756"/>
          </a:xfrm>
          <a:prstGeom prst="rect">
            <a:avLst/>
          </a:prstGeom>
        </p:spPr>
        <p:txBody>
          <a:bodyPr>
            <a:spAutoFit/>
          </a:bodyPr>
          <a:lstStyle/>
          <a:p>
            <a:pPr algn="just"/>
            <a:r>
              <a:rPr lang="ru-RU" sz="2000" dirty="0" smtClean="0">
                <a:solidFill>
                  <a:srgbClr val="FFC000"/>
                </a:solidFill>
                <a:latin typeface="Times New Roman" pitchFamily="18" charset="0"/>
                <a:cs typeface="Times New Roman" pitchFamily="18" charset="0"/>
              </a:rPr>
              <a:t>В 1700-1710 гг. на территории Верхнего города в Минске был построен католический костел при иезуитском монастыре. Собор являлся образцом </a:t>
            </a:r>
            <a:r>
              <a:rPr lang="ru-RU" sz="2000" dirty="0" err="1" smtClean="0">
                <a:solidFill>
                  <a:srgbClr val="FFC000"/>
                </a:solidFill>
                <a:latin typeface="Times New Roman" pitchFamily="18" charset="0"/>
                <a:cs typeface="Times New Roman" pitchFamily="18" charset="0"/>
              </a:rPr>
              <a:t>виленского</a:t>
            </a:r>
            <a:r>
              <a:rPr lang="ru-RU" sz="2000" dirty="0" smtClean="0">
                <a:solidFill>
                  <a:srgbClr val="FFC000"/>
                </a:solidFill>
                <a:latin typeface="Times New Roman" pitchFamily="18" charset="0"/>
                <a:cs typeface="Times New Roman" pitchFamily="18" charset="0"/>
              </a:rPr>
              <a:t> барокко, его интерьеры украшали богатые фрески и фигуры 12 апостолов, вырезанные из дерева. Иезуитский костел долгое время оставался самым высоким зданием г. Минска. В связи с тем, что в 1773 году папа </a:t>
            </a:r>
            <a:r>
              <a:rPr lang="ru-RU" sz="2000" dirty="0" err="1" smtClean="0">
                <a:solidFill>
                  <a:srgbClr val="FFC000"/>
                </a:solidFill>
                <a:latin typeface="Times New Roman" pitchFamily="18" charset="0"/>
                <a:cs typeface="Times New Roman" pitchFamily="18" charset="0"/>
              </a:rPr>
              <a:t>Климент</a:t>
            </a:r>
            <a:r>
              <a:rPr lang="ru-RU" sz="2000" dirty="0" smtClean="0">
                <a:solidFill>
                  <a:srgbClr val="FFC000"/>
                </a:solidFill>
                <a:latin typeface="Times New Roman" pitchFamily="18" charset="0"/>
                <a:cs typeface="Times New Roman" pitchFamily="18" charset="0"/>
              </a:rPr>
              <a:t> XIV распустил орден иезуитов, в 1798 году был создан Минский </a:t>
            </a:r>
            <a:r>
              <a:rPr lang="ru-RU" sz="2000" dirty="0" err="1" smtClean="0">
                <a:solidFill>
                  <a:srgbClr val="FFC000"/>
                </a:solidFill>
                <a:latin typeface="Times New Roman" pitchFamily="18" charset="0"/>
                <a:cs typeface="Times New Roman" pitchFamily="18" charset="0"/>
              </a:rPr>
              <a:t>диоцез</a:t>
            </a:r>
            <a:r>
              <a:rPr lang="ru-RU" sz="2000" dirty="0" smtClean="0">
                <a:solidFill>
                  <a:srgbClr val="FFC000"/>
                </a:solidFill>
                <a:latin typeface="Times New Roman" pitchFamily="18" charset="0"/>
                <a:cs typeface="Times New Roman" pitchFamily="18" charset="0"/>
              </a:rPr>
              <a:t> - католический округ в ведении епископа, костел получил статус кафедрального собора, освящен в честь имени Пресвятой Девы Марии</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179512" y="0"/>
            <a:ext cx="8422819" cy="1323439"/>
          </a:xfrm>
          <a:prstGeom prst="rect">
            <a:avLst/>
          </a:prstGeom>
          <a:noFill/>
        </p:spPr>
        <p:txBody>
          <a:bodyPr wrap="none" rtlCol="0">
            <a:spAutoFit/>
          </a:bodyPr>
          <a:lstStyle/>
          <a:p>
            <a:r>
              <a:rPr lang="ru-RU" sz="4000" b="1" dirty="0" err="1" smtClean="0">
                <a:solidFill>
                  <a:srgbClr val="FFFF00"/>
                </a:solidFill>
                <a:latin typeface="Times New Roman" pitchFamily="18" charset="0"/>
                <a:cs typeface="Times New Roman" pitchFamily="18" charset="0"/>
              </a:rPr>
              <a:t>Архикафедральный</a:t>
            </a:r>
            <a:r>
              <a:rPr lang="ru-RU" sz="4000" b="1" dirty="0" smtClean="0">
                <a:solidFill>
                  <a:srgbClr val="FFFF00"/>
                </a:solidFill>
                <a:latin typeface="Times New Roman" pitchFamily="18" charset="0"/>
                <a:cs typeface="Times New Roman" pitchFamily="18" charset="0"/>
              </a:rPr>
              <a:t> собор Святого </a:t>
            </a:r>
          </a:p>
          <a:p>
            <a:pPr algn="ctr"/>
            <a:r>
              <a:rPr lang="ru-RU" sz="4000" b="1" dirty="0" smtClean="0">
                <a:solidFill>
                  <a:srgbClr val="FFFF00"/>
                </a:solidFill>
                <a:latin typeface="Times New Roman" pitchFamily="18" charset="0"/>
                <a:cs typeface="Times New Roman" pitchFamily="18" charset="0"/>
              </a:rPr>
              <a:t>Имени Пресвятой Девы Марии</a:t>
            </a:r>
            <a:endParaRPr lang="ru-RU"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62466"/>
                                        </p:tgtEl>
                                        <p:attrNameLst>
                                          <p:attrName>style.visibility</p:attrName>
                                        </p:attrNameLst>
                                      </p:cBhvr>
                                      <p:to>
                                        <p:strVal val="visible"/>
                                      </p:to>
                                    </p:set>
                                    <p:animEffect transition="in" filter="checkerboard(down)">
                                      <p:cBhvr>
                                        <p:cTn id="10" dur="2000"/>
                                        <p:tgtEl>
                                          <p:spTgt spid="6246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mp;Bcy;&amp;iecy;&amp;lcy;&amp;ocy;&amp;rcy;&amp;ucy;&amp;scy;&amp;scy;&amp;kcy;&amp;icy;&amp;jcy; &amp;gcy;&amp;ocy;&amp;scy;&amp;ucy;&amp;dcy;&amp;acy;&amp;rcy;&amp;scy;&amp;tcy;&amp;vcy;&amp;iecy;&amp;ncy;&amp;ncy;&amp;ycy;&amp;jcy; &amp;tscy;&amp;icy;&amp;rcy;&amp;kcy;"/>
          <p:cNvPicPr>
            <a:picLocks noChangeAspect="1" noChangeArrowheads="1"/>
          </p:cNvPicPr>
          <p:nvPr/>
        </p:nvPicPr>
        <p:blipFill>
          <a:blip r:embed="rId2" cstate="print"/>
          <a:srcRect/>
          <a:stretch>
            <a:fillRect/>
          </a:stretch>
        </p:blipFill>
        <p:spPr bwMode="auto">
          <a:xfrm>
            <a:off x="1907704" y="908720"/>
            <a:ext cx="5143500" cy="3848101"/>
          </a:xfrm>
          <a:prstGeom prst="rect">
            <a:avLst/>
          </a:prstGeom>
          <a:noFill/>
        </p:spPr>
      </p:pic>
      <p:sp>
        <p:nvSpPr>
          <p:cNvPr id="3" name="Прямоугольник 2"/>
          <p:cNvSpPr/>
          <p:nvPr/>
        </p:nvSpPr>
        <p:spPr>
          <a:xfrm>
            <a:off x="251520" y="5103674"/>
            <a:ext cx="7992888" cy="1754326"/>
          </a:xfrm>
          <a:prstGeom prst="rect">
            <a:avLst/>
          </a:prstGeom>
        </p:spPr>
        <p:txBody>
          <a:bodyPr wrap="square">
            <a:spAutoFit/>
          </a:bodyPr>
          <a:lstStyle/>
          <a:p>
            <a:pPr algn="just"/>
            <a:r>
              <a:rPr lang="ru-RU" sz="2400" dirty="0" smtClean="0">
                <a:solidFill>
                  <a:srgbClr val="FFFF00"/>
                </a:solidFill>
                <a:latin typeface="Times New Roman" pitchFamily="18" charset="0"/>
                <a:cs typeface="Times New Roman" pitchFamily="18" charset="0"/>
              </a:rPr>
              <a:t>Белорусский государственный цирк – один из самых известных цирков мира. Современное здание цирка расположено в Минске на проспекте Независимости.</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827584" y="188640"/>
            <a:ext cx="8030660" cy="707886"/>
          </a:xfrm>
          <a:prstGeom prst="rect">
            <a:avLst/>
          </a:prstGeom>
          <a:noFill/>
        </p:spPr>
        <p:txBody>
          <a:bodyPr wrap="none" rtlCol="0">
            <a:spAutoFit/>
          </a:bodyPr>
          <a:lstStyle/>
          <a:p>
            <a:r>
              <a:rPr lang="ru-RU" sz="4000" dirty="0" smtClean="0">
                <a:solidFill>
                  <a:srgbClr val="FFFF00"/>
                </a:solidFill>
                <a:latin typeface="Times New Roman" pitchFamily="18" charset="0"/>
                <a:cs typeface="Times New Roman" pitchFamily="18" charset="0"/>
              </a:rPr>
              <a:t>Белорусский государственный цирк</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checkerboard(down)">
                                      <p:cBhvr>
                                        <p:cTn id="10" dur="2000"/>
                                        <p:tgtEl>
                                          <p:spTgt spid="64514"/>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mp;Bcy;&amp;iecy;&amp;rcy;&amp;ncy;&amp;acy;&amp;rcy;&amp;dcy;&amp;icy;&amp;ncy;&amp;scy;&amp;kcy;&amp;icy;&amp;jcy; &amp;kcy;&amp;ocy;&amp;scy;&amp;tcy;&amp;iecy;&amp;lcy; &amp;Ncy;&amp;iecy;&amp;pcy;&amp;ocy;&amp;rcy;&amp;ocy;&amp;chcy;&amp;ncy;&amp;ocy;&amp;gcy;&amp;ocy; &amp;Zcy;&amp;acy;&amp;chcy;&amp;acy;&amp;tcy;&amp;icy;&amp;yacy; &amp;Dcy;&amp;iecy;&amp;vcy;&amp;ycy; &amp;Mcy;&amp;acy;&amp;rcy;&amp;icy;&amp;icy;"/>
          <p:cNvPicPr>
            <a:picLocks noChangeAspect="1" noChangeArrowheads="1"/>
          </p:cNvPicPr>
          <p:nvPr/>
        </p:nvPicPr>
        <p:blipFill>
          <a:blip r:embed="rId2" cstate="print"/>
          <a:srcRect/>
          <a:stretch>
            <a:fillRect/>
          </a:stretch>
        </p:blipFill>
        <p:spPr bwMode="auto">
          <a:xfrm>
            <a:off x="2555776" y="980728"/>
            <a:ext cx="4392488" cy="3720629"/>
          </a:xfrm>
          <a:prstGeom prst="rect">
            <a:avLst/>
          </a:prstGeom>
          <a:noFill/>
        </p:spPr>
      </p:pic>
      <p:sp>
        <p:nvSpPr>
          <p:cNvPr id="3" name="Прямоугольник 2"/>
          <p:cNvSpPr/>
          <p:nvPr/>
        </p:nvSpPr>
        <p:spPr>
          <a:xfrm>
            <a:off x="251520" y="4725144"/>
            <a:ext cx="8892480" cy="2800767"/>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Костел Непорочного Зачатия Девы Марии в Слониме является частью архитектурного комплекса монастыря </a:t>
            </a:r>
            <a:r>
              <a:rPr lang="ru-RU" sz="2000" dirty="0" err="1" smtClean="0">
                <a:solidFill>
                  <a:srgbClr val="FFC000"/>
                </a:solidFill>
                <a:latin typeface="Times New Roman" pitchFamily="18" charset="0"/>
                <a:cs typeface="Times New Roman" pitchFamily="18" charset="0"/>
              </a:rPr>
              <a:t>бернардинок</a:t>
            </a:r>
            <a:r>
              <a:rPr lang="ru-RU" sz="2000" dirty="0" smtClean="0">
                <a:solidFill>
                  <a:srgbClr val="FFC000"/>
                </a:solidFill>
                <a:latin typeface="Times New Roman" pitchFamily="18" charset="0"/>
                <a:cs typeface="Times New Roman" pitchFamily="18" charset="0"/>
              </a:rPr>
              <a:t>. В 1645 году Константин </a:t>
            </a:r>
            <a:r>
              <a:rPr lang="ru-RU" sz="2000" dirty="0" err="1" smtClean="0">
                <a:solidFill>
                  <a:srgbClr val="FFC000"/>
                </a:solidFill>
                <a:latin typeface="Times New Roman" pitchFamily="18" charset="0"/>
                <a:cs typeface="Times New Roman" pitchFamily="18" charset="0"/>
              </a:rPr>
              <a:t>Юдицкий</a:t>
            </a:r>
            <a:r>
              <a:rPr lang="ru-RU" sz="2000" dirty="0" smtClean="0">
                <a:solidFill>
                  <a:srgbClr val="FFC000"/>
                </a:solidFill>
                <a:latin typeface="Times New Roman" pitchFamily="18" charset="0"/>
                <a:cs typeface="Times New Roman" pitchFamily="18" charset="0"/>
              </a:rPr>
              <a:t> пожертвовал деньги на строительство монастыря для святых сестер, которые в те времена жили в Вильно. Он пообещал своим родителям, что построит монастырь и переселит сестер </a:t>
            </a:r>
            <a:r>
              <a:rPr lang="ru-RU" sz="2000" dirty="0" err="1" smtClean="0">
                <a:solidFill>
                  <a:srgbClr val="FFC000"/>
                </a:solidFill>
                <a:latin typeface="Times New Roman" pitchFamily="18" charset="0"/>
                <a:cs typeface="Times New Roman" pitchFamily="18" charset="0"/>
              </a:rPr>
              <a:t>бернардинок</a:t>
            </a:r>
            <a:r>
              <a:rPr lang="ru-RU" sz="2000" dirty="0" smtClean="0">
                <a:solidFill>
                  <a:srgbClr val="FFC000"/>
                </a:solidFill>
                <a:latin typeface="Times New Roman" pitchFamily="18" charset="0"/>
                <a:cs typeface="Times New Roman" pitchFamily="18" charset="0"/>
              </a:rPr>
              <a:t> в Слоним. </a:t>
            </a:r>
            <a:r>
              <a:rPr lang="ru-RU" sz="2000" dirty="0" err="1" smtClean="0">
                <a:solidFill>
                  <a:srgbClr val="FFC000"/>
                </a:solidFill>
                <a:latin typeface="Times New Roman" pitchFamily="18" charset="0"/>
                <a:cs typeface="Times New Roman" pitchFamily="18" charset="0"/>
              </a:rPr>
              <a:t>Бернардинки</a:t>
            </a:r>
            <a:r>
              <a:rPr lang="ru-RU" sz="2000" dirty="0" smtClean="0">
                <a:solidFill>
                  <a:srgbClr val="FFC000"/>
                </a:solidFill>
                <a:latin typeface="Times New Roman" pitchFamily="18" charset="0"/>
                <a:cs typeface="Times New Roman" pitchFamily="18" charset="0"/>
              </a:rPr>
              <a:t> переехали в 1648 году и поселились в построенном для них деревянном монастыре</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529526" y="260648"/>
            <a:ext cx="8614474" cy="646331"/>
          </a:xfrm>
          <a:prstGeom prst="rect">
            <a:avLst/>
          </a:prstGeom>
          <a:noFill/>
        </p:spPr>
        <p:txBody>
          <a:bodyPr wrap="none" rtlCol="0">
            <a:spAutoFit/>
          </a:bodyPr>
          <a:lstStyle/>
          <a:p>
            <a:r>
              <a:rPr lang="ru-RU" sz="3600" dirty="0" smtClean="0">
                <a:solidFill>
                  <a:srgbClr val="FFC000"/>
                </a:solidFill>
                <a:latin typeface="Times New Roman" pitchFamily="18" charset="0"/>
                <a:cs typeface="Times New Roman" pitchFamily="18" charset="0"/>
              </a:rPr>
              <a:t>Костел Непорочного Зачатия Девы Марии </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65538"/>
                                        </p:tgtEl>
                                        <p:attrNameLst>
                                          <p:attrName>style.visibility</p:attrName>
                                        </p:attrNameLst>
                                      </p:cBhvr>
                                      <p:to>
                                        <p:strVal val="visible"/>
                                      </p:to>
                                    </p:set>
                                    <p:animEffect transition="in" filter="checkerboard(down)">
                                      <p:cBhvr>
                                        <p:cTn id="10" dur="2000"/>
                                        <p:tgtEl>
                                          <p:spTgt spid="65538"/>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mp;Bcy;&amp;ocy;&amp;gcy;&amp;ocy;&amp;yacy;&amp;vcy;&amp;lcy;&amp;iecy;&amp;ncy;&amp;scy;&amp;kcy;&amp;icy;&amp;jcy; &amp;Bcy;&amp;rcy;&amp;acy;&amp;tcy;&amp;scy;&amp;kcy;&amp;icy;&amp;jcy; &amp;mcy;&amp;ocy;&amp;ncy;&amp;acy;&amp;scy;&amp;tcy;&amp;ycy;&amp;rcy;&amp;softcy;"/>
          <p:cNvPicPr>
            <a:picLocks noChangeAspect="1" noChangeArrowheads="1"/>
          </p:cNvPicPr>
          <p:nvPr/>
        </p:nvPicPr>
        <p:blipFill>
          <a:blip r:embed="rId2" cstate="print"/>
          <a:srcRect/>
          <a:stretch>
            <a:fillRect/>
          </a:stretch>
        </p:blipFill>
        <p:spPr bwMode="auto">
          <a:xfrm>
            <a:off x="2195736" y="908720"/>
            <a:ext cx="4896544" cy="3590800"/>
          </a:xfrm>
          <a:prstGeom prst="rect">
            <a:avLst/>
          </a:prstGeom>
          <a:noFill/>
        </p:spPr>
      </p:pic>
      <p:sp>
        <p:nvSpPr>
          <p:cNvPr id="3" name="Прямоугольник 2"/>
          <p:cNvSpPr/>
          <p:nvPr/>
        </p:nvSpPr>
        <p:spPr>
          <a:xfrm>
            <a:off x="179512" y="4509120"/>
            <a:ext cx="8640960" cy="2585323"/>
          </a:xfrm>
          <a:prstGeom prst="rect">
            <a:avLst/>
          </a:prstGeom>
        </p:spPr>
        <p:txBody>
          <a:bodyPr wrap="square">
            <a:spAutoFit/>
          </a:bodyPr>
          <a:lstStyle/>
          <a:p>
            <a:pPr algn="just"/>
            <a:r>
              <a:rPr lang="ru-RU" dirty="0" smtClean="0">
                <a:solidFill>
                  <a:srgbClr val="FFFF00"/>
                </a:solidFill>
                <a:latin typeface="Times New Roman" pitchFamily="18" charset="0"/>
                <a:cs typeface="Times New Roman" pitchFamily="18" charset="0"/>
              </a:rPr>
              <a:t>По православной версии, монастырь заложила во времена брестской унии на земле, где сейчас находится эта обитель, набожная </a:t>
            </a:r>
            <a:r>
              <a:rPr lang="ru-RU" dirty="0" err="1" smtClean="0">
                <a:solidFill>
                  <a:srgbClr val="FFFF00"/>
                </a:solidFill>
                <a:latin typeface="Times New Roman" pitchFamily="18" charset="0"/>
                <a:cs typeface="Times New Roman" pitchFamily="18" charset="0"/>
              </a:rPr>
              <a:t>пинская</a:t>
            </a:r>
            <a:r>
              <a:rPr lang="ru-RU" dirty="0" smtClean="0">
                <a:solidFill>
                  <a:srgbClr val="FFFF00"/>
                </a:solidFill>
                <a:latin typeface="Times New Roman" pitchFamily="18" charset="0"/>
                <a:cs typeface="Times New Roman" pitchFamily="18" charset="0"/>
              </a:rPr>
              <a:t> дворянка Раиса </a:t>
            </a:r>
            <a:r>
              <a:rPr lang="ru-RU" dirty="0" err="1" smtClean="0">
                <a:solidFill>
                  <a:srgbClr val="FFFF00"/>
                </a:solidFill>
                <a:latin typeface="Times New Roman" pitchFamily="18" charset="0"/>
                <a:cs typeface="Times New Roman" pitchFamily="18" charset="0"/>
              </a:rPr>
              <a:t>Макаровна</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Гаробурдина</a:t>
            </a:r>
            <a:r>
              <a:rPr lang="ru-RU" dirty="0" smtClean="0">
                <a:solidFill>
                  <a:srgbClr val="FFFF00"/>
                </a:solidFill>
                <a:latin typeface="Times New Roman" pitchFamily="18" charset="0"/>
                <a:cs typeface="Times New Roman" pitchFamily="18" charset="0"/>
              </a:rPr>
              <a:t>, желавшая остаться православной, вопреки насаждаемой униатской религии. В 1596 году она построила на своей земле домовую православную церковь и начала принимать у себя православных беженцев, построив для них также при церкви кельи. В 1614 году силами православных горожан была построена деревянная Богоявленская церковь, а монастырские кельи стали именовать Богоявленским монастырем. </a:t>
            </a:r>
            <a:r>
              <a:rPr lang="ru-RU" dirty="0" smtClean="0"/>
              <a:t/>
            </a:r>
            <a:br>
              <a:rPr lang="ru-RU" dirty="0" smtClean="0"/>
            </a:br>
            <a:endParaRPr lang="ru-RU" dirty="0"/>
          </a:p>
        </p:txBody>
      </p:sp>
      <p:graphicFrame>
        <p:nvGraphicFramePr>
          <p:cNvPr id="5" name="Таблица 4"/>
          <p:cNvGraphicFramePr>
            <a:graphicFrameLocks noGrp="1"/>
          </p:cNvGraphicFramePr>
          <p:nvPr/>
        </p:nvGraphicFramePr>
        <p:xfrm>
          <a:off x="1524000" y="3246120"/>
          <a:ext cx="6096000" cy="365760"/>
        </p:xfrm>
        <a:graphic>
          <a:graphicData uri="http://schemas.openxmlformats.org/drawingml/2006/table">
            <a:tbl>
              <a:tblPr/>
              <a:tblGrid>
                <a:gridCol w="6096000"/>
              </a:tblGrid>
              <a:tr h="0">
                <a:tc>
                  <a:txBody>
                    <a:bodyPr/>
                    <a:lstStyle/>
                    <a:p>
                      <a:pPr algn="ctr"/>
                      <a:endParaRPr lang="ru-RU" dirty="0"/>
                    </a:p>
                  </a:txBody>
                  <a:tcPr anchor="ctr">
                    <a:lnL>
                      <a:noFill/>
                    </a:lnL>
                    <a:lnR>
                      <a:noFill/>
                    </a:lnR>
                    <a:lnT>
                      <a:noFill/>
                    </a:lnT>
                    <a:lnB>
                      <a:noFill/>
                    </a:lnB>
                  </a:tcPr>
                </a:tc>
              </a:tr>
            </a:tbl>
          </a:graphicData>
        </a:graphic>
      </p:graphicFrame>
      <p:pic>
        <p:nvPicPr>
          <p:cNvPr id="66563" name="Picture 3" descr="http://www.votpusk.ru/images/468x1.gif"/>
          <p:cNvPicPr>
            <a:picLocks noChangeAspect="1" noChangeArrowheads="1"/>
          </p:cNvPicPr>
          <p:nvPr/>
        </p:nvPicPr>
        <p:blipFill>
          <a:blip r:embed="rId3"/>
          <a:srcRect/>
          <a:stretch>
            <a:fillRect/>
          </a:stretch>
        </p:blipFill>
        <p:spPr bwMode="auto">
          <a:xfrm>
            <a:off x="0" y="0"/>
            <a:ext cx="5143500" cy="9525"/>
          </a:xfrm>
          <a:prstGeom prst="rect">
            <a:avLst/>
          </a:prstGeom>
          <a:noFill/>
        </p:spPr>
      </p:pic>
      <p:sp>
        <p:nvSpPr>
          <p:cNvPr id="66564" name="Rectangle 4"/>
          <p:cNvSpPr>
            <a:spLocks noChangeArrowheads="1"/>
          </p:cNvSpPr>
          <p:nvPr/>
        </p:nvSpPr>
        <p:spPr bwMode="auto">
          <a:xfrm>
            <a:off x="395536" y="-861775"/>
            <a:ext cx="8791510" cy="17235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FFC000"/>
                </a:solidFill>
                <a:effectLst/>
                <a:latin typeface="Times New Roman" pitchFamily="18" charset="0"/>
                <a:cs typeface="Times New Roman" pitchFamily="18" charset="0"/>
              </a:rPr>
              <a:t>Богоявленский Братский </a:t>
            </a:r>
            <a:r>
              <a:rPr kumimoji="0" lang="ru-RU" sz="4000" b="1" i="0" u="none" strike="noStrike" cap="none" normalizeH="0" baseline="0" dirty="0" smtClean="0">
                <a:ln>
                  <a:noFill/>
                </a:ln>
                <a:solidFill>
                  <a:srgbClr val="FFC000"/>
                </a:solidFill>
                <a:effectLst/>
                <a:latin typeface="Times New Roman" pitchFamily="18" charset="0"/>
                <a:cs typeface="Times New Roman" pitchFamily="18" charset="0"/>
              </a:rPr>
              <a:t>монастырь</a:t>
            </a:r>
            <a:endParaRPr kumimoji="0" lang="ru-RU" sz="40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down)">
                                      <p:cBhvr>
                                        <p:cTn id="7" dur="2000"/>
                                        <p:tgtEl>
                                          <p:spTgt spid="66564"/>
                                        </p:tgtEl>
                                      </p:cBhvr>
                                    </p:animEffect>
                                  </p:childTnLst>
                                </p:cTn>
                              </p:par>
                              <p:par>
                                <p:cTn id="8" presetID="5" presetClass="entr" presetSubtype="5" fill="hold" nodeType="withEffect">
                                  <p:stCondLst>
                                    <p:cond delay="0"/>
                                  </p:stCondLst>
                                  <p:childTnLst>
                                    <p:set>
                                      <p:cBhvr>
                                        <p:cTn id="9" dur="1" fill="hold">
                                          <p:stCondLst>
                                            <p:cond delay="0"/>
                                          </p:stCondLst>
                                        </p:cTn>
                                        <p:tgtEl>
                                          <p:spTgt spid="66562"/>
                                        </p:tgtEl>
                                        <p:attrNameLst>
                                          <p:attrName>style.visibility</p:attrName>
                                        </p:attrNameLst>
                                      </p:cBhvr>
                                      <p:to>
                                        <p:strVal val="visible"/>
                                      </p:to>
                                    </p:set>
                                    <p:animEffect transition="in" filter="checkerboard(down)">
                                      <p:cBhvr>
                                        <p:cTn id="10" dur="2000"/>
                                        <p:tgtEl>
                                          <p:spTgt spid="66562"/>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656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mp;Bcy;&amp;iecy;&amp;rcy;&amp;ncy;&amp;acy;&amp;rcy;&amp;dcy;&amp;icy;&amp;ncy;&amp;scy;&amp;kcy;&amp;icy;&amp;jcy; &amp;kcy;&amp;ocy;&amp;scy;&amp;tcy;&amp;iecy;&amp;lcy; &amp;icy; &amp;mcy;&amp;ocy;&amp;ncy;&amp;acy;&amp;scy;&amp;tcy;&amp;ycy;&amp;rcy;&amp;softcy;"/>
          <p:cNvPicPr>
            <a:picLocks noChangeAspect="1" noChangeArrowheads="1"/>
          </p:cNvPicPr>
          <p:nvPr/>
        </p:nvPicPr>
        <p:blipFill>
          <a:blip r:embed="rId2" cstate="print"/>
          <a:srcRect/>
          <a:stretch>
            <a:fillRect/>
          </a:stretch>
        </p:blipFill>
        <p:spPr bwMode="auto">
          <a:xfrm>
            <a:off x="2123728" y="1124744"/>
            <a:ext cx="5143500" cy="3429001"/>
          </a:xfrm>
          <a:prstGeom prst="rect">
            <a:avLst/>
          </a:prstGeom>
          <a:noFill/>
        </p:spPr>
      </p:pic>
      <p:sp>
        <p:nvSpPr>
          <p:cNvPr id="3" name="Прямоугольник 2"/>
          <p:cNvSpPr/>
          <p:nvPr/>
        </p:nvSpPr>
        <p:spPr>
          <a:xfrm>
            <a:off x="0" y="4653136"/>
            <a:ext cx="8640960" cy="2585323"/>
          </a:xfrm>
          <a:prstGeom prst="rect">
            <a:avLst/>
          </a:prstGeom>
        </p:spPr>
        <p:txBody>
          <a:bodyPr wrap="square">
            <a:spAutoFit/>
          </a:bodyPr>
          <a:lstStyle/>
          <a:p>
            <a:pPr algn="just"/>
            <a:r>
              <a:rPr lang="ru-RU" dirty="0" smtClean="0">
                <a:solidFill>
                  <a:srgbClr val="FFC000"/>
                </a:solidFill>
                <a:latin typeface="Times New Roman" pitchFamily="18" charset="0"/>
                <a:cs typeface="Times New Roman" pitchFamily="18" charset="0"/>
              </a:rPr>
              <a:t>Костел Обретения Святого Креста и монастырь бернардинцев – крупнейшие ныне действующие католические храмы Гродно. Строился этот архитектурный шедевр постепенно в течение XVI-XVIII веков, многократно достраивался и перестраивался, поэтому в настоящее время являет собой смешение стилей готики, ренессанса и барокко. Костел представляет </a:t>
            </a:r>
            <a:r>
              <a:rPr lang="ru-RU" dirty="0" err="1" smtClean="0">
                <a:solidFill>
                  <a:srgbClr val="FFC000"/>
                </a:solidFill>
                <a:latin typeface="Times New Roman" pitchFamily="18" charset="0"/>
                <a:cs typeface="Times New Roman" pitchFamily="18" charset="0"/>
              </a:rPr>
              <a:t>трехнефную</a:t>
            </a:r>
            <a:r>
              <a:rPr lang="ru-RU" dirty="0" smtClean="0">
                <a:solidFill>
                  <a:srgbClr val="FFC000"/>
                </a:solidFill>
                <a:latin typeface="Times New Roman" pitchFamily="18" charset="0"/>
                <a:cs typeface="Times New Roman" pitchFamily="18" charset="0"/>
              </a:rPr>
              <a:t> </a:t>
            </a:r>
            <a:r>
              <a:rPr lang="ru-RU" dirty="0" err="1" smtClean="0">
                <a:solidFill>
                  <a:srgbClr val="FFC000"/>
                </a:solidFill>
                <a:latin typeface="Times New Roman" pitchFamily="18" charset="0"/>
                <a:cs typeface="Times New Roman" pitchFamily="18" charset="0"/>
              </a:rPr>
              <a:t>шестистолпную</a:t>
            </a:r>
            <a:r>
              <a:rPr lang="ru-RU" dirty="0" smtClean="0">
                <a:solidFill>
                  <a:srgbClr val="FFC000"/>
                </a:solidFill>
                <a:latin typeface="Times New Roman" pitchFamily="18" charset="0"/>
                <a:cs typeface="Times New Roman" pitchFamily="18" charset="0"/>
              </a:rPr>
              <a:t> базилику. Монастырские корпуса примыкают вплотную к костелу, образуя единый архитектурный комплекс с замкнутым внутренним двориком.</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755576" y="0"/>
            <a:ext cx="7706853" cy="1323439"/>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Костел Обретения Святого Креста</a:t>
            </a:r>
          </a:p>
          <a:p>
            <a:r>
              <a:rPr lang="ru-RU" sz="4000" dirty="0" smtClean="0">
                <a:solidFill>
                  <a:srgbClr val="FFC000"/>
                </a:solidFill>
                <a:latin typeface="Times New Roman" pitchFamily="18" charset="0"/>
                <a:cs typeface="Times New Roman" pitchFamily="18" charset="0"/>
              </a:rPr>
              <a:t> и монастырь бернардинцев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67586"/>
                                        </p:tgtEl>
                                        <p:attrNameLst>
                                          <p:attrName>style.visibility</p:attrName>
                                        </p:attrNameLst>
                                      </p:cBhvr>
                                      <p:to>
                                        <p:strVal val="visible"/>
                                      </p:to>
                                    </p:set>
                                    <p:animEffect transition="in" filter="checkerboard(down)">
                                      <p:cBhvr>
                                        <p:cTn id="10" dur="2000"/>
                                        <p:tgtEl>
                                          <p:spTgt spid="6758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mp;Bcy;&amp;iecy;&amp;lcy;&amp;ocy;&amp;vcy;&amp;iecy;&amp;zhcy;&amp;scy;&amp;kcy;&amp;acy;&amp;yacy; &amp;pcy;&amp;ucy;&amp;shchcy;&amp;acy;"/>
          <p:cNvPicPr>
            <a:picLocks noChangeAspect="1" noChangeArrowheads="1"/>
          </p:cNvPicPr>
          <p:nvPr/>
        </p:nvPicPr>
        <p:blipFill>
          <a:blip r:embed="rId2" cstate="print"/>
          <a:srcRect/>
          <a:stretch>
            <a:fillRect/>
          </a:stretch>
        </p:blipFill>
        <p:spPr bwMode="auto">
          <a:xfrm>
            <a:off x="1835696" y="1124744"/>
            <a:ext cx="5143500" cy="3838576"/>
          </a:xfrm>
          <a:prstGeom prst="rect">
            <a:avLst/>
          </a:prstGeom>
          <a:noFill/>
        </p:spPr>
      </p:pic>
      <p:sp>
        <p:nvSpPr>
          <p:cNvPr id="3" name="Прямоугольник 2"/>
          <p:cNvSpPr/>
          <p:nvPr/>
        </p:nvSpPr>
        <p:spPr>
          <a:xfrm>
            <a:off x="431032" y="4941168"/>
            <a:ext cx="8712968" cy="2769989"/>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Беловежская пуща – участок древнего реликтового равнинного места, охраняемый более 600 лет. Первый охранный указ о запрещении на охоту в пределах Беловежской пущи издал польский король Ягайло в 1409 году.</a:t>
            </a:r>
          </a:p>
          <a:p>
            <a:pPr algn="just"/>
            <a:r>
              <a:rPr lang="ru-RU" sz="2000" dirty="0" smtClean="0">
                <a:solidFill>
                  <a:srgbClr val="FFC000"/>
                </a:solidFill>
                <a:latin typeface="Times New Roman" pitchFamily="18" charset="0"/>
                <a:cs typeface="Times New Roman" pitchFamily="18" charset="0"/>
              </a:rPr>
              <a:t>Национальный парк «Беловежская пуща» - главная достопримечательность и гордость белорусского народа. В 1992 году Беловежская пуща была включена ЮНЕСКО в список всемирного наследия человечества</a:t>
            </a:r>
            <a:r>
              <a:rPr lang="ru-RU" dirty="0" smtClean="0"/>
              <a:t>.</a:t>
            </a:r>
          </a:p>
          <a:p>
            <a:r>
              <a:rPr lang="ru-RU" dirty="0" smtClean="0"/>
              <a:t/>
            </a:r>
            <a:br>
              <a:rPr lang="ru-RU" dirty="0" smtClean="0"/>
            </a:br>
            <a:r>
              <a:rPr lang="ru-RU" dirty="0" smtClean="0"/>
              <a:t/>
            </a:r>
            <a:br>
              <a:rPr lang="ru-RU" dirty="0" smtClean="0"/>
            </a:br>
            <a:endParaRPr lang="ru-RU" dirty="0"/>
          </a:p>
        </p:txBody>
      </p:sp>
      <p:sp>
        <p:nvSpPr>
          <p:cNvPr id="6" name="TextBox 5"/>
          <p:cNvSpPr txBox="1"/>
          <p:nvPr/>
        </p:nvSpPr>
        <p:spPr>
          <a:xfrm>
            <a:off x="2555776" y="188640"/>
            <a:ext cx="4372479"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Беловежская пуща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2000"/>
                                        <p:tgtEl>
                                          <p:spTgt spid="6"/>
                                        </p:tgtEl>
                                      </p:cBhvr>
                                    </p:animEffect>
                                  </p:childTnLst>
                                </p:cTn>
                              </p:par>
                              <p:par>
                                <p:cTn id="8" presetID="5" presetClass="entr" presetSubtype="5" fill="hold" nodeType="withEffect">
                                  <p:stCondLst>
                                    <p:cond delay="0"/>
                                  </p:stCondLst>
                                  <p:childTnLst>
                                    <p:set>
                                      <p:cBhvr>
                                        <p:cTn id="9" dur="1" fill="hold">
                                          <p:stCondLst>
                                            <p:cond delay="0"/>
                                          </p:stCondLst>
                                        </p:cTn>
                                        <p:tgtEl>
                                          <p:spTgt spid="68610"/>
                                        </p:tgtEl>
                                        <p:attrNameLst>
                                          <p:attrName>style.visibility</p:attrName>
                                        </p:attrNameLst>
                                      </p:cBhvr>
                                      <p:to>
                                        <p:strVal val="visible"/>
                                      </p:to>
                                    </p:set>
                                    <p:animEffect transition="in" filter="checkerboard(down)">
                                      <p:cBhvr>
                                        <p:cTn id="10" dur="2000"/>
                                        <p:tgtEl>
                                          <p:spTgt spid="6861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132856"/>
            <a:ext cx="4269888" cy="1323439"/>
          </a:xfrm>
          <a:prstGeom prst="rect">
            <a:avLst/>
          </a:prstGeom>
        </p:spPr>
        <p:txBody>
          <a:bodyPr wrap="none">
            <a:spAutoFit/>
          </a:bodyPr>
          <a:lstStyle/>
          <a:p>
            <a:pPr algn="ct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Украина</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amp;Acy;&amp;dcy;&amp;mcy;&amp;icy;&amp;rcy;&amp;acy;&amp;lcy;&amp;tcy;&amp;iecy;&amp;jcy;&amp;scy;&amp;tcy;&amp;vcy;&amp;ocy;"/>
          <p:cNvPicPr>
            <a:picLocks noChangeAspect="1" noChangeArrowheads="1"/>
          </p:cNvPicPr>
          <p:nvPr/>
        </p:nvPicPr>
        <p:blipFill>
          <a:blip r:embed="rId2" cstate="print"/>
          <a:srcRect/>
          <a:stretch>
            <a:fillRect/>
          </a:stretch>
        </p:blipFill>
        <p:spPr bwMode="auto">
          <a:xfrm>
            <a:off x="1907704" y="980728"/>
            <a:ext cx="5143500" cy="3200401"/>
          </a:xfrm>
          <a:prstGeom prst="rect">
            <a:avLst/>
          </a:prstGeom>
          <a:noFill/>
        </p:spPr>
      </p:pic>
      <p:sp>
        <p:nvSpPr>
          <p:cNvPr id="3" name="Прямоугольник 2"/>
          <p:cNvSpPr/>
          <p:nvPr/>
        </p:nvSpPr>
        <p:spPr>
          <a:xfrm>
            <a:off x="179512" y="4437112"/>
            <a:ext cx="8640960" cy="3139321"/>
          </a:xfrm>
          <a:prstGeom prst="rect">
            <a:avLst/>
          </a:prstGeom>
        </p:spPr>
        <p:txBody>
          <a:bodyPr wrap="square">
            <a:spAutoFit/>
          </a:bodyPr>
          <a:lstStyle/>
          <a:p>
            <a:pPr algn="just"/>
            <a:r>
              <a:rPr lang="ru-RU" dirty="0" smtClean="0">
                <a:solidFill>
                  <a:srgbClr val="FFC000"/>
                </a:solidFill>
                <a:latin typeface="Times New Roman" pitchFamily="18" charset="0"/>
                <a:cs typeface="Times New Roman" pitchFamily="18" charset="0"/>
              </a:rPr>
              <a:t>Здание Адмиралтейства расположено в городе Николаеве на левом побережье реки Ингул. Замыкая хорошо озеленённую и широкую улицу Садовую, служит композиционным центром площади, которая сформировалась на её пересечении с улицей Адмиральской. Окружённое архитектурными памятниками адмиралтейство очень хорошо вписывается в исторически сформировавшийся ансамбль. Здание Николаевского адмиралтейства было построено в 1951 г. в традиционном стиле русского классицизма. Его шпиль венчает кораблик с заложенным в нем посланием. Автором проекта выступил Н. </a:t>
            </a:r>
            <a:r>
              <a:rPr lang="ru-RU" dirty="0" err="1" smtClean="0">
                <a:solidFill>
                  <a:srgbClr val="FFC000"/>
                </a:solidFill>
                <a:latin typeface="Times New Roman" pitchFamily="18" charset="0"/>
                <a:cs typeface="Times New Roman" pitchFamily="18" charset="0"/>
              </a:rPr>
              <a:t>Шаповаленко</a:t>
            </a:r>
            <a:r>
              <a:rPr lang="ru-RU" dirty="0" smtClean="0">
                <a:solidFill>
                  <a:srgbClr val="FFC000"/>
                </a:solidFill>
                <a:latin typeface="Times New Roman" pitchFamily="18" charset="0"/>
                <a:cs typeface="Times New Roman" pitchFamily="18" charset="0"/>
              </a:rPr>
              <a:t>.</a:t>
            </a:r>
          </a:p>
          <a:p>
            <a:r>
              <a:rPr lang="ru-RU" dirty="0" smtClean="0"/>
              <a:t/>
            </a:r>
            <a:br>
              <a:rPr lang="ru-RU" dirty="0" smtClean="0"/>
            </a:br>
            <a:r>
              <a:rPr lang="ru-RU" dirty="0" smtClean="0"/>
              <a:t/>
            </a:r>
            <a:br>
              <a:rPr lang="ru-RU" dirty="0" smtClean="0"/>
            </a:br>
            <a:endParaRPr lang="ru-RU" dirty="0"/>
          </a:p>
        </p:txBody>
      </p:sp>
      <p:sp>
        <p:nvSpPr>
          <p:cNvPr id="5" name="TextBox 4"/>
          <p:cNvSpPr txBox="1"/>
          <p:nvPr/>
        </p:nvSpPr>
        <p:spPr>
          <a:xfrm>
            <a:off x="2339752" y="-387424"/>
            <a:ext cx="4077719" cy="1323439"/>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
            </a:r>
            <a:br>
              <a:rPr lang="ru-RU" sz="4000" dirty="0" smtClean="0">
                <a:solidFill>
                  <a:srgbClr val="FFC000"/>
                </a:solidFill>
                <a:latin typeface="Times New Roman" pitchFamily="18" charset="0"/>
                <a:cs typeface="Times New Roman" pitchFamily="18" charset="0"/>
              </a:rPr>
            </a:br>
            <a:r>
              <a:rPr lang="ru-RU" sz="4000" b="1" dirty="0" smtClean="0">
                <a:solidFill>
                  <a:srgbClr val="FFC000"/>
                </a:solidFill>
                <a:latin typeface="Times New Roman" pitchFamily="18" charset="0"/>
                <a:cs typeface="Times New Roman" pitchFamily="18" charset="0"/>
              </a:rPr>
              <a:t>Адмиралтейство</a:t>
            </a:r>
            <a:endParaRPr lang="ru-RU" sz="40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par>
                                <p:cTn id="8" presetID="5" presetClass="entr" presetSubtype="5" fill="hold" nodeType="withEffect">
                                  <p:stCondLst>
                                    <p:cond delay="0"/>
                                  </p:stCondLst>
                                  <p:childTnLst>
                                    <p:set>
                                      <p:cBhvr>
                                        <p:cTn id="9" dur="1" fill="hold">
                                          <p:stCondLst>
                                            <p:cond delay="0"/>
                                          </p:stCondLst>
                                        </p:cTn>
                                        <p:tgtEl>
                                          <p:spTgt spid="69634"/>
                                        </p:tgtEl>
                                        <p:attrNameLst>
                                          <p:attrName>style.visibility</p:attrName>
                                        </p:attrNameLst>
                                      </p:cBhvr>
                                      <p:to>
                                        <p:strVal val="visible"/>
                                      </p:to>
                                    </p:set>
                                    <p:animEffect transition="in" filter="checkerboard(down)">
                                      <p:cBhvr>
                                        <p:cTn id="10" dur="2000"/>
                                        <p:tgtEl>
                                          <p:spTgt spid="69634"/>
                                        </p:tgtEl>
                                      </p:cBhvr>
                                    </p:animEffect>
                                  </p:childTnLst>
                                </p:cTn>
                              </p:par>
                              <p:par>
                                <p:cTn id="11" presetID="5" presetClass="entr" presetSubtype="5"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dow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amp;Acy;&amp;lcy;&amp;iecy;&amp;kcy;&amp;scy;&amp;acy;&amp;ncy;&amp;dcy;&amp;rcy;&amp;ocy;&amp;vcy;&amp;scy;&amp;kcy;&amp;acy;&amp;yacy; &amp;gcy;&amp;icy;&amp;mcy;&amp;ncy;&amp;acy;&amp;zcy;&amp;icy;&amp;yacy;"/>
          <p:cNvPicPr>
            <a:picLocks noChangeAspect="1" noChangeArrowheads="1"/>
          </p:cNvPicPr>
          <p:nvPr/>
        </p:nvPicPr>
        <p:blipFill>
          <a:blip r:embed="rId2" cstate="print"/>
          <a:srcRect/>
          <a:stretch>
            <a:fillRect/>
          </a:stretch>
        </p:blipFill>
        <p:spPr bwMode="auto">
          <a:xfrm>
            <a:off x="2267744" y="836712"/>
            <a:ext cx="5143500" cy="3429001"/>
          </a:xfrm>
          <a:prstGeom prst="rect">
            <a:avLst/>
          </a:prstGeom>
          <a:noFill/>
        </p:spPr>
      </p:pic>
      <p:sp>
        <p:nvSpPr>
          <p:cNvPr id="3" name="Прямоугольник 2"/>
          <p:cNvSpPr/>
          <p:nvPr/>
        </p:nvSpPr>
        <p:spPr>
          <a:xfrm>
            <a:off x="503040" y="4581128"/>
            <a:ext cx="8640960" cy="2800767"/>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Александровская гимназия – самое старое учебное заведение города Сум. Оно располагается на одной из красивейших городских улиц - Троицкой. Свое название гимназия носит в честь российского императора Александра III, во время правления которого и была открыта. Главный корпус Александровской гимназии был возведен в стиле классицизма в 1873 г. Немного позже был сооружен пансион для иногородних учеников, который мог вместить 40 человек.</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1547664" y="188640"/>
            <a:ext cx="6234784"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Александровская гимназия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71682"/>
                                        </p:tgtEl>
                                        <p:attrNameLst>
                                          <p:attrName>style.visibility</p:attrName>
                                        </p:attrNameLst>
                                      </p:cBhvr>
                                      <p:to>
                                        <p:strVal val="visible"/>
                                      </p:to>
                                    </p:set>
                                    <p:animEffect transition="in" filter="checkerboard(down)">
                                      <p:cBhvr>
                                        <p:cTn id="10" dur="2000"/>
                                        <p:tgtEl>
                                          <p:spTgt spid="71682"/>
                                        </p:tgtEl>
                                      </p:cBhvr>
                                    </p:animEffect>
                                  </p:childTnLst>
                                </p:cTn>
                              </p:par>
                              <p:par>
                                <p:cTn id="11" presetID="5" presetClass="entr" presetSubtype="5"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dow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mp;Acy;&amp;lcy;&amp;iecy;&amp;kcy;&amp;scy;&amp;acy;&amp;ncy;&amp;dcy;&amp;rcy;&amp;ocy;&amp;vcy;&amp;scy;&amp;kcy;&amp;icy;&amp;jcy; &amp;kcy;&amp;ocy;&amp;scy;&amp;tcy;&amp;iecy;&amp;lcy;"/>
          <p:cNvPicPr>
            <a:picLocks noChangeAspect="1" noChangeArrowheads="1"/>
          </p:cNvPicPr>
          <p:nvPr/>
        </p:nvPicPr>
        <p:blipFill>
          <a:blip r:embed="rId2" cstate="print"/>
          <a:srcRect/>
          <a:stretch>
            <a:fillRect/>
          </a:stretch>
        </p:blipFill>
        <p:spPr bwMode="auto">
          <a:xfrm>
            <a:off x="467544" y="1844824"/>
            <a:ext cx="5143500" cy="4114801"/>
          </a:xfrm>
          <a:prstGeom prst="rect">
            <a:avLst/>
          </a:prstGeom>
          <a:noFill/>
        </p:spPr>
      </p:pic>
      <p:sp>
        <p:nvSpPr>
          <p:cNvPr id="3" name="Прямоугольник 2"/>
          <p:cNvSpPr/>
          <p:nvPr/>
        </p:nvSpPr>
        <p:spPr>
          <a:xfrm>
            <a:off x="5652120" y="1902797"/>
            <a:ext cx="3312368" cy="4955203"/>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Александровский костёл является старейшим на сегодняшний день католическим храмом Киева. Конечно, и до этого в городе были костёлы, но они были деревянными и часто страдали от пожаров. Так продолжалось довольно долго, пока в начале ХІХ века </a:t>
            </a:r>
            <a:r>
              <a:rPr lang="ru-RU" sz="2000" dirty="0" err="1" smtClean="0">
                <a:solidFill>
                  <a:srgbClr val="FFC000"/>
                </a:solidFill>
                <a:latin typeface="Times New Roman" pitchFamily="18" charset="0"/>
                <a:cs typeface="Times New Roman" pitchFamily="18" charset="0"/>
              </a:rPr>
              <a:t>римо-католическая</a:t>
            </a:r>
            <a:r>
              <a:rPr lang="ru-RU" sz="2000" dirty="0" smtClean="0">
                <a:solidFill>
                  <a:srgbClr val="FFC000"/>
                </a:solidFill>
                <a:latin typeface="Times New Roman" pitchFamily="18" charset="0"/>
                <a:cs typeface="Times New Roman" pitchFamily="18" charset="0"/>
              </a:rPr>
              <a:t> община города не решилась на возведение более основательного здания</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1907704" y="404664"/>
            <a:ext cx="5732338"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Александровский костёл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72706"/>
                                        </p:tgtEl>
                                        <p:attrNameLst>
                                          <p:attrName>style.visibility</p:attrName>
                                        </p:attrNameLst>
                                      </p:cBhvr>
                                      <p:to>
                                        <p:strVal val="visible"/>
                                      </p:to>
                                    </p:set>
                                    <p:animEffect transition="in" filter="checkerboard(down)">
                                      <p:cBhvr>
                                        <p:cTn id="10" dur="2000"/>
                                        <p:tgtEl>
                                          <p:spTgt spid="72706"/>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mp;Gcy;&amp;ocy;&amp;rcy;&amp;ocy;&amp;dcy;&amp;scy;&amp;kcy;&amp;ocy;&amp;jcy; &amp;mcy;&amp;ucy;&amp;zcy;&amp;iecy;&amp;jcy; &amp;Ocy;&amp;scy;&amp;lcy;&amp;ocy;"/>
          <p:cNvPicPr>
            <a:picLocks noChangeAspect="1" noChangeArrowheads="1"/>
          </p:cNvPicPr>
          <p:nvPr/>
        </p:nvPicPr>
        <p:blipFill>
          <a:blip r:embed="rId2" cstate="print"/>
          <a:srcRect/>
          <a:stretch>
            <a:fillRect/>
          </a:stretch>
        </p:blipFill>
        <p:spPr bwMode="auto">
          <a:xfrm>
            <a:off x="1835696" y="1412776"/>
            <a:ext cx="5143500" cy="3438526"/>
          </a:xfrm>
          <a:prstGeom prst="rect">
            <a:avLst/>
          </a:prstGeom>
          <a:noFill/>
        </p:spPr>
      </p:pic>
      <p:sp>
        <p:nvSpPr>
          <p:cNvPr id="3" name="TextBox 2"/>
          <p:cNvSpPr txBox="1"/>
          <p:nvPr/>
        </p:nvSpPr>
        <p:spPr>
          <a:xfrm>
            <a:off x="1547664" y="476672"/>
            <a:ext cx="5340693" cy="707886"/>
          </a:xfrm>
          <a:prstGeom prst="rect">
            <a:avLst/>
          </a:prstGeom>
          <a:noFill/>
        </p:spPr>
        <p:txBody>
          <a:bodyPr wrap="none" rtlCol="0">
            <a:spAutoFit/>
          </a:bodyPr>
          <a:lstStyle/>
          <a:p>
            <a:r>
              <a:rPr lang="ru-RU" sz="4000" b="1" dirty="0" smtClean="0">
                <a:solidFill>
                  <a:srgbClr val="FFC000"/>
                </a:solidFill>
                <a:latin typeface="Times New Roman" pitchFamily="18" charset="0"/>
                <a:cs typeface="Times New Roman" pitchFamily="18" charset="0"/>
              </a:rPr>
              <a:t>Городской музей Осло</a:t>
            </a:r>
            <a:endParaRPr lang="ru-RU" sz="4000" b="1" dirty="0">
              <a:solidFill>
                <a:srgbClr val="FFC000"/>
              </a:solidFill>
              <a:latin typeface="Times New Roman" pitchFamily="18" charset="0"/>
              <a:cs typeface="Times New Roman" pitchFamily="18" charset="0"/>
            </a:endParaRPr>
          </a:p>
        </p:txBody>
      </p:sp>
      <p:sp>
        <p:nvSpPr>
          <p:cNvPr id="4" name="TextBox 3"/>
          <p:cNvSpPr txBox="1"/>
          <p:nvPr/>
        </p:nvSpPr>
        <p:spPr>
          <a:xfrm>
            <a:off x="467544" y="5085185"/>
            <a:ext cx="8352928" cy="1877437"/>
          </a:xfrm>
          <a:prstGeom prst="rect">
            <a:avLst/>
          </a:prstGeom>
          <a:noFill/>
        </p:spPr>
        <p:txBody>
          <a:bodyPr wrap="square" rtlCol="0">
            <a:spAutoFit/>
          </a:bodyPr>
          <a:lstStyle/>
          <a:p>
            <a:pPr algn="just"/>
            <a:r>
              <a:rPr lang="ru-RU" sz="2000" dirty="0" smtClean="0">
                <a:solidFill>
                  <a:srgbClr val="FFC000"/>
                </a:solidFill>
                <a:latin typeface="Times New Roman" pitchFamily="18" charset="0"/>
                <a:cs typeface="Times New Roman" pitchFamily="18" charset="0"/>
              </a:rPr>
              <a:t>Городской музей Осло, расположенный в парке скульптур </a:t>
            </a:r>
            <a:r>
              <a:rPr lang="ru-RU" sz="2000" dirty="0" err="1" smtClean="0">
                <a:solidFill>
                  <a:srgbClr val="FFC000"/>
                </a:solidFill>
                <a:latin typeface="Times New Roman" pitchFamily="18" charset="0"/>
                <a:cs typeface="Times New Roman" pitchFamily="18" charset="0"/>
              </a:rPr>
              <a:t>Вигеланна</a:t>
            </a:r>
            <a:r>
              <a:rPr lang="ru-RU" sz="2000" dirty="0" smtClean="0">
                <a:solidFill>
                  <a:srgbClr val="FFC000"/>
                </a:solidFill>
                <a:latin typeface="Times New Roman" pitchFamily="18" charset="0"/>
                <a:cs typeface="Times New Roman" pitchFamily="18" charset="0"/>
              </a:rPr>
              <a:t>, был построен в 1905г. под чутким руководством норвежского архитектора </a:t>
            </a:r>
            <a:r>
              <a:rPr lang="ru-RU" sz="2000" dirty="0" err="1" smtClean="0">
                <a:solidFill>
                  <a:srgbClr val="FFC000"/>
                </a:solidFill>
                <a:latin typeface="Times New Roman" pitchFamily="18" charset="0"/>
                <a:cs typeface="Times New Roman" pitchFamily="18" charset="0"/>
              </a:rPr>
              <a:t>Фритца</a:t>
            </a:r>
            <a:r>
              <a:rPr lang="ru-RU" sz="2000" dirty="0" smtClean="0">
                <a:solidFill>
                  <a:srgbClr val="FFC000"/>
                </a:solidFill>
                <a:latin typeface="Times New Roman" pitchFamily="18" charset="0"/>
                <a:cs typeface="Times New Roman" pitchFamily="18" charset="0"/>
              </a:rPr>
              <a:t> </a:t>
            </a:r>
            <a:r>
              <a:rPr lang="ru-RU" sz="2000" dirty="0" err="1" smtClean="0">
                <a:solidFill>
                  <a:srgbClr val="FFC000"/>
                </a:solidFill>
                <a:latin typeface="Times New Roman" pitchFamily="18" charset="0"/>
                <a:cs typeface="Times New Roman" pitchFamily="18" charset="0"/>
              </a:rPr>
              <a:t>Холланда</a:t>
            </a:r>
            <a:r>
              <a:rPr lang="ru-RU" sz="2000" dirty="0" smtClean="0">
                <a:solidFill>
                  <a:srgbClr val="FFC000"/>
                </a:solidFill>
                <a:latin typeface="Times New Roman" pitchFamily="18" charset="0"/>
                <a:cs typeface="Times New Roman" pitchFamily="18" charset="0"/>
              </a:rPr>
              <a:t>. Музей занимает помещение особняка </a:t>
            </a:r>
            <a:r>
              <a:rPr lang="ru-RU" sz="2000" dirty="0" err="1" smtClean="0">
                <a:solidFill>
                  <a:srgbClr val="FFC000"/>
                </a:solidFill>
                <a:latin typeface="Times New Roman" pitchFamily="18" charset="0"/>
                <a:cs typeface="Times New Roman" pitchFamily="18" charset="0"/>
              </a:rPr>
              <a:t>XVIIIв</a:t>
            </a:r>
            <a:r>
              <a:rPr lang="ru-RU" sz="2000" dirty="0" smtClean="0">
                <a:solidFill>
                  <a:srgbClr val="FFC000"/>
                </a:solidFill>
                <a:latin typeface="Times New Roman" pitchFamily="18" charset="0"/>
                <a:cs typeface="Times New Roman" pitchFamily="18" charset="0"/>
              </a:rPr>
              <a:t>., в котором частично </a:t>
            </a:r>
            <a:r>
              <a:rPr lang="ru-RU" sz="2000" dirty="0" err="1" smtClean="0">
                <a:solidFill>
                  <a:srgbClr val="FFC000"/>
                </a:solidFill>
                <a:latin typeface="Times New Roman" pitchFamily="18" charset="0"/>
                <a:cs typeface="Times New Roman" pitchFamily="18" charset="0"/>
              </a:rPr>
              <a:t>сохраненыисторические</a:t>
            </a:r>
            <a:r>
              <a:rPr lang="ru-RU" sz="2000" dirty="0" smtClean="0">
                <a:solidFill>
                  <a:srgbClr val="FFC000"/>
                </a:solidFill>
                <a:latin typeface="Times New Roman" pitchFamily="18" charset="0"/>
                <a:cs typeface="Times New Roman" pitchFamily="18" charset="0"/>
              </a:rPr>
              <a:t> интерьеры.</a:t>
            </a:r>
            <a:r>
              <a:rPr lang="ru-RU" dirty="0"/>
              <a:t/>
            </a:r>
            <a:br>
              <a:rPr lang="ru-RU" dirty="0"/>
            </a:br>
            <a:r>
              <a:rPr lang="ru-RU" dirty="0"/>
              <a:t/>
            </a:r>
            <a:br>
              <a:rPr lang="ru-RU" dirty="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2000"/>
                                        <p:tgtEl>
                                          <p:spTgt spid="3"/>
                                        </p:tgtEl>
                                      </p:cBhvr>
                                    </p:animEffect>
                                  </p:childTnLst>
                                </p:cTn>
                              </p:par>
                              <p:par>
                                <p:cTn id="8" presetID="5" presetClass="entr" presetSubtype="5"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checkerboard(down)">
                                      <p:cBhvr>
                                        <p:cTn id="10" dur="2000"/>
                                        <p:tgtEl>
                                          <p:spTgt spid="30722"/>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dow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mp;Acy;&amp;lcy;&amp;softcy;&amp;tcy;&amp;acy;&amp;ncy;&amp;kcy;&amp;acy;"/>
          <p:cNvPicPr>
            <a:picLocks noChangeAspect="1" noChangeArrowheads="1"/>
          </p:cNvPicPr>
          <p:nvPr/>
        </p:nvPicPr>
        <p:blipFill>
          <a:blip r:embed="rId2" cstate="print"/>
          <a:srcRect/>
          <a:stretch>
            <a:fillRect/>
          </a:stretch>
        </p:blipFill>
        <p:spPr bwMode="auto">
          <a:xfrm>
            <a:off x="2339752" y="1412776"/>
            <a:ext cx="5143500" cy="3429001"/>
          </a:xfrm>
          <a:prstGeom prst="rect">
            <a:avLst/>
          </a:prstGeom>
          <a:noFill/>
        </p:spPr>
      </p:pic>
      <p:sp>
        <p:nvSpPr>
          <p:cNvPr id="3" name="Прямоугольник 2"/>
          <p:cNvSpPr/>
          <p:nvPr/>
        </p:nvSpPr>
        <p:spPr>
          <a:xfrm>
            <a:off x="323528" y="4941168"/>
            <a:ext cx="8424936" cy="2492990"/>
          </a:xfrm>
          <a:prstGeom prst="rect">
            <a:avLst/>
          </a:prstGeom>
        </p:spPr>
        <p:txBody>
          <a:bodyPr wrap="square">
            <a:spAutoFit/>
          </a:bodyPr>
          <a:lstStyle/>
          <a:p>
            <a:pPr algn="just"/>
            <a:r>
              <a:rPr lang="ru-RU" sz="2400" dirty="0" err="1" smtClean="0">
                <a:solidFill>
                  <a:srgbClr val="FFC000"/>
                </a:solidFill>
                <a:latin typeface="Times New Roman" pitchFamily="18" charset="0"/>
                <a:cs typeface="Times New Roman" pitchFamily="18" charset="0"/>
              </a:rPr>
              <a:t>Альтанка</a:t>
            </a:r>
            <a:r>
              <a:rPr lang="ru-RU" sz="2400" dirty="0" smtClean="0">
                <a:solidFill>
                  <a:srgbClr val="FFC000"/>
                </a:solidFill>
                <a:latin typeface="Times New Roman" pitchFamily="18" charset="0"/>
                <a:cs typeface="Times New Roman" pitchFamily="18" charset="0"/>
              </a:rPr>
              <a:t> – это небольшая, но очень красивая беседка, расположенная в самом центре города Сум на площади Покровская, среди прекрасного парка. В переводе с польского языка «</a:t>
            </a:r>
            <a:r>
              <a:rPr lang="ru-RU" sz="2400" dirty="0" err="1" smtClean="0">
                <a:solidFill>
                  <a:srgbClr val="FFC000"/>
                </a:solidFill>
                <a:latin typeface="Times New Roman" pitchFamily="18" charset="0"/>
                <a:cs typeface="Times New Roman" pitchFamily="18" charset="0"/>
              </a:rPr>
              <a:t>альтанка</a:t>
            </a:r>
            <a:r>
              <a:rPr lang="ru-RU" sz="2400" dirty="0" smtClean="0">
                <a:solidFill>
                  <a:srgbClr val="FFC000"/>
                </a:solidFill>
                <a:latin typeface="Times New Roman" pitchFamily="18" charset="0"/>
                <a:cs typeface="Times New Roman" pitchFamily="18" charset="0"/>
              </a:rPr>
              <a:t>» означает «лёгкое строение в парке», «открытая терраса».</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3779912" y="476672"/>
            <a:ext cx="2226700" cy="707886"/>
          </a:xfrm>
          <a:prstGeom prst="rect">
            <a:avLst/>
          </a:prstGeom>
          <a:noFill/>
        </p:spPr>
        <p:txBody>
          <a:bodyPr wrap="none" rtlCol="0">
            <a:spAutoFit/>
          </a:bodyPr>
          <a:lstStyle/>
          <a:p>
            <a:r>
              <a:rPr lang="ru-RU" sz="4000" dirty="0" err="1" smtClean="0">
                <a:solidFill>
                  <a:srgbClr val="FFC000"/>
                </a:solidFill>
                <a:latin typeface="Times New Roman" pitchFamily="18" charset="0"/>
                <a:cs typeface="Times New Roman" pitchFamily="18" charset="0"/>
              </a:rPr>
              <a:t>Альтанка</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73730"/>
                                        </p:tgtEl>
                                        <p:attrNameLst>
                                          <p:attrName>style.visibility</p:attrName>
                                        </p:attrNameLst>
                                      </p:cBhvr>
                                      <p:to>
                                        <p:strVal val="visible"/>
                                      </p:to>
                                    </p:set>
                                    <p:animEffect transition="in" filter="checkerboard(down)">
                                      <p:cBhvr>
                                        <p:cTn id="10" dur="2000"/>
                                        <p:tgtEl>
                                          <p:spTgt spid="7373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mp;Acy;&amp;ncy;&amp;dcy;&amp;rcy;&amp;iecy;&amp;iecy;&amp;vcy;&amp;scy;&amp;kcy;&amp;acy;&amp;yacy; &amp;tscy;&amp;iecy;&amp;rcy;&amp;kcy;&amp;ocy;&amp;vcy;&amp;softcy;"/>
          <p:cNvPicPr>
            <a:picLocks noChangeAspect="1" noChangeArrowheads="1"/>
          </p:cNvPicPr>
          <p:nvPr/>
        </p:nvPicPr>
        <p:blipFill>
          <a:blip r:embed="rId2" cstate="print"/>
          <a:srcRect/>
          <a:stretch>
            <a:fillRect/>
          </a:stretch>
        </p:blipFill>
        <p:spPr bwMode="auto">
          <a:xfrm>
            <a:off x="539552" y="1268760"/>
            <a:ext cx="3857625" cy="5143501"/>
          </a:xfrm>
          <a:prstGeom prst="rect">
            <a:avLst/>
          </a:prstGeom>
          <a:noFill/>
        </p:spPr>
      </p:pic>
      <p:sp>
        <p:nvSpPr>
          <p:cNvPr id="3" name="Прямоугольник 2"/>
          <p:cNvSpPr/>
          <p:nvPr/>
        </p:nvSpPr>
        <p:spPr>
          <a:xfrm>
            <a:off x="4355976" y="1700808"/>
            <a:ext cx="4572000" cy="5447645"/>
          </a:xfrm>
          <a:prstGeom prst="rect">
            <a:avLst/>
          </a:prstGeom>
        </p:spPr>
        <p:txBody>
          <a:bodyPr>
            <a:spAutoFit/>
          </a:bodyPr>
          <a:lstStyle/>
          <a:p>
            <a:pPr algn="just"/>
            <a:r>
              <a:rPr lang="ru-RU" sz="2400" dirty="0" smtClean="0">
                <a:solidFill>
                  <a:srgbClr val="FFC000"/>
                </a:solidFill>
                <a:latin typeface="Times New Roman" pitchFamily="18" charset="0"/>
                <a:cs typeface="Times New Roman" pitchFamily="18" charset="0"/>
              </a:rPr>
              <a:t>Андреевская церковь расположена на крутом правом берегу Днепра, над исторической частью города - Подолом. Она видна издалека и является благодаря своему нарядному и красочному облику одним из наиболее заметных архитектурных произведений Киева. От Андреевской церкви идёт вниз живописный Андреевский спуск, где родился и жил Михаил Булгаков</a:t>
            </a:r>
            <a:r>
              <a:rPr lang="ru-RU" dirty="0" smtClean="0"/>
              <a:t>.</a:t>
            </a:r>
            <a:br>
              <a:rPr lang="ru-RU" dirty="0" smtClean="0"/>
            </a:br>
            <a:r>
              <a:rPr lang="ru-RU" dirty="0" smtClean="0"/>
              <a:t/>
            </a:r>
            <a:br>
              <a:rPr lang="ru-RU" dirty="0" smtClean="0"/>
            </a:br>
            <a:endParaRPr lang="ru-RU" dirty="0"/>
          </a:p>
        </p:txBody>
      </p:sp>
      <p:sp>
        <p:nvSpPr>
          <p:cNvPr id="4" name="TextBox 3"/>
          <p:cNvSpPr txBox="1"/>
          <p:nvPr/>
        </p:nvSpPr>
        <p:spPr>
          <a:xfrm>
            <a:off x="2195736" y="260648"/>
            <a:ext cx="4942443"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Андреевская церковь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74754"/>
                                        </p:tgtEl>
                                        <p:attrNameLst>
                                          <p:attrName>style.visibility</p:attrName>
                                        </p:attrNameLst>
                                      </p:cBhvr>
                                      <p:to>
                                        <p:strVal val="visible"/>
                                      </p:to>
                                    </p:set>
                                    <p:animEffect transition="in" filter="checkerboard(down)">
                                      <p:cBhvr>
                                        <p:cTn id="10" dur="2000"/>
                                        <p:tgtEl>
                                          <p:spTgt spid="74754"/>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amp;Acy;&amp;ncy;&amp;dcy;&amp;rcy;&amp;iecy;&amp;iecy;&amp;vcy;&amp;scy;&amp;kcy;&amp;icy;&amp;jcy; &amp;scy;&amp;pcy;&amp;ucy;&amp;scy;&amp;kcy;"/>
          <p:cNvPicPr>
            <a:picLocks noChangeAspect="1" noChangeArrowheads="1"/>
          </p:cNvPicPr>
          <p:nvPr/>
        </p:nvPicPr>
        <p:blipFill>
          <a:blip r:embed="rId2" cstate="print"/>
          <a:srcRect/>
          <a:stretch>
            <a:fillRect/>
          </a:stretch>
        </p:blipFill>
        <p:spPr bwMode="auto">
          <a:xfrm>
            <a:off x="1979712" y="1196752"/>
            <a:ext cx="5143500" cy="3429001"/>
          </a:xfrm>
          <a:prstGeom prst="rect">
            <a:avLst/>
          </a:prstGeom>
          <a:noFill/>
        </p:spPr>
      </p:pic>
      <p:sp>
        <p:nvSpPr>
          <p:cNvPr id="3" name="Прямоугольник 2"/>
          <p:cNvSpPr/>
          <p:nvPr/>
        </p:nvSpPr>
        <p:spPr>
          <a:xfrm>
            <a:off x="0" y="4725144"/>
            <a:ext cx="8712968" cy="2800767"/>
          </a:xfrm>
          <a:prstGeom prst="rect">
            <a:avLst/>
          </a:prstGeom>
        </p:spPr>
        <p:txBody>
          <a:bodyPr wrap="square">
            <a:spAutoFit/>
          </a:bodyPr>
          <a:lstStyle/>
          <a:p>
            <a:pPr algn="just"/>
            <a:r>
              <a:rPr lang="ru-RU" sz="2000" dirty="0" smtClean="0">
                <a:solidFill>
                  <a:srgbClr val="FFC000"/>
                </a:solidFill>
                <a:latin typeface="Times New Roman" pitchFamily="18" charset="0"/>
                <a:cs typeface="Times New Roman" pitchFamily="18" charset="0"/>
              </a:rPr>
              <a:t>Андреевский спуск может похвастаться богатой и интересной историей, притаившейся на каждом шагу, в каждом камешке. Еще в давние времена он был самой короткой дорогой, которая соединяла с ремесленно-торговым Подолом Верхний Град. А свое нынешнее название, спуск получил в 1740-х годах, и назван был в честь Святого Андрея Первозванного, который сотворил чудо, поставив крест на вершине холма, и осушив море, бушевавшее у его подножия.</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2195736" y="260648"/>
            <a:ext cx="4556247"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Андреевский спуск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75778"/>
                                        </p:tgtEl>
                                        <p:attrNameLst>
                                          <p:attrName>style.visibility</p:attrName>
                                        </p:attrNameLst>
                                      </p:cBhvr>
                                      <p:to>
                                        <p:strVal val="visible"/>
                                      </p:to>
                                    </p:set>
                                    <p:animEffect transition="in" filter="checkerboard(down)">
                                      <p:cBhvr>
                                        <p:cTn id="10" dur="2000"/>
                                        <p:tgtEl>
                                          <p:spTgt spid="75778"/>
                                        </p:tgtEl>
                                      </p:cBhvr>
                                    </p:animEffect>
                                  </p:childTnLst>
                                </p:cTn>
                              </p:par>
                              <p:par>
                                <p:cTn id="11" presetID="5" presetClass="entr" presetSubtype="5"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dow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mp;Acy;&amp;rcy;&amp;khcy;&amp;acy;&amp;ncy;&amp;gcy;&amp;iecy;&amp;lcy;&amp;ocy;-&amp;Mcy;&amp;icy;&amp;khcy;&amp;acy;&amp;jcy;&amp;lcy;&amp;ocy;&amp;vcy;&amp;scy;&amp;kcy;&amp;icy;&amp;jcy; &amp;mcy;&amp;ocy;&amp;ncy;&amp;acy;&amp;scy;&amp;tcy;&amp;ycy;&amp;rcy;&amp;softcy;"/>
          <p:cNvPicPr>
            <a:picLocks noChangeAspect="1" noChangeArrowheads="1"/>
          </p:cNvPicPr>
          <p:nvPr/>
        </p:nvPicPr>
        <p:blipFill>
          <a:blip r:embed="rId2" cstate="print"/>
          <a:srcRect/>
          <a:stretch>
            <a:fillRect/>
          </a:stretch>
        </p:blipFill>
        <p:spPr bwMode="auto">
          <a:xfrm>
            <a:off x="2195736" y="764704"/>
            <a:ext cx="5143500" cy="3857625"/>
          </a:xfrm>
          <a:prstGeom prst="rect">
            <a:avLst/>
          </a:prstGeom>
          <a:noFill/>
        </p:spPr>
      </p:pic>
      <p:sp>
        <p:nvSpPr>
          <p:cNvPr id="3" name="Прямоугольник 2"/>
          <p:cNvSpPr/>
          <p:nvPr/>
        </p:nvSpPr>
        <p:spPr>
          <a:xfrm>
            <a:off x="251520" y="4797152"/>
            <a:ext cx="8892480" cy="2308324"/>
          </a:xfrm>
          <a:prstGeom prst="rect">
            <a:avLst/>
          </a:prstGeom>
        </p:spPr>
        <p:txBody>
          <a:bodyPr wrap="square">
            <a:spAutoFit/>
          </a:bodyPr>
          <a:lstStyle/>
          <a:p>
            <a:pPr algn="just"/>
            <a:r>
              <a:rPr lang="ru-RU" dirty="0" err="1" smtClean="0">
                <a:solidFill>
                  <a:srgbClr val="FFC000"/>
                </a:solidFill>
              </a:rPr>
              <a:t>Архангело-Михайловский</a:t>
            </a:r>
            <a:r>
              <a:rPr lang="ru-RU" dirty="0" smtClean="0">
                <a:solidFill>
                  <a:srgbClr val="FFC000"/>
                </a:solidFill>
              </a:rPr>
              <a:t> монастырь построен на окраине Одессы генерал-губернатором графом Михаилом Воронцовым в 35 году. 19 столетия в честь своего святого покровителя. У монастыря прославленная 160-летняя история. Слава его создания принадлежит знаменитым деятелям Одессы: князю М. Воронцову и его супруге Е. Воронцовой, другу А.С.Пушкина графине Р. </a:t>
            </a:r>
            <a:r>
              <a:rPr lang="ru-RU" dirty="0" err="1" smtClean="0">
                <a:solidFill>
                  <a:srgbClr val="FFC000"/>
                </a:solidFill>
              </a:rPr>
              <a:t>Эдлинг</a:t>
            </a:r>
            <a:r>
              <a:rPr lang="ru-RU" dirty="0" smtClean="0">
                <a:solidFill>
                  <a:srgbClr val="FFC000"/>
                </a:solidFill>
              </a:rPr>
              <a:t>, меценату и литератору А. </a:t>
            </a:r>
            <a:r>
              <a:rPr lang="ru-RU" dirty="0" err="1" smtClean="0">
                <a:solidFill>
                  <a:srgbClr val="FFC000"/>
                </a:solidFill>
              </a:rPr>
              <a:t>Струдзу</a:t>
            </a:r>
            <a:r>
              <a:rPr lang="ru-RU" dirty="0" smtClean="0">
                <a:solidFill>
                  <a:srgbClr val="FFC000"/>
                </a:solidFill>
              </a:rPr>
              <a:t> и др.</a:t>
            </a:r>
            <a:r>
              <a:rPr lang="ru-RU" dirty="0" smtClean="0"/>
              <a:t/>
            </a:r>
            <a:br>
              <a:rPr lang="ru-RU" dirty="0" smtClean="0"/>
            </a:br>
            <a:r>
              <a:rPr lang="ru-RU" dirty="0" smtClean="0"/>
              <a:t/>
            </a:r>
            <a:br>
              <a:rPr lang="ru-RU" dirty="0" smtClean="0"/>
            </a:br>
            <a:endParaRPr lang="ru-RU" dirty="0"/>
          </a:p>
        </p:txBody>
      </p:sp>
      <p:sp>
        <p:nvSpPr>
          <p:cNvPr id="4" name="TextBox 3"/>
          <p:cNvSpPr txBox="1"/>
          <p:nvPr/>
        </p:nvSpPr>
        <p:spPr>
          <a:xfrm>
            <a:off x="0" y="188640"/>
            <a:ext cx="9188926" cy="707886"/>
          </a:xfrm>
          <a:prstGeom prst="rect">
            <a:avLst/>
          </a:prstGeom>
          <a:noFill/>
        </p:spPr>
        <p:txBody>
          <a:bodyPr wrap="none" rtlCol="0">
            <a:spAutoFit/>
          </a:bodyPr>
          <a:lstStyle/>
          <a:p>
            <a:r>
              <a:rPr lang="ru-RU" sz="4000" dirty="0" err="1" smtClean="0">
                <a:solidFill>
                  <a:srgbClr val="FFC000"/>
                </a:solidFill>
              </a:rPr>
              <a:t>Архангело-Михайловский</a:t>
            </a:r>
            <a:r>
              <a:rPr lang="ru-RU" sz="4000" dirty="0" smtClean="0">
                <a:solidFill>
                  <a:srgbClr val="FFC000"/>
                </a:solidFill>
              </a:rPr>
              <a:t> монастырь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76802"/>
                                        </p:tgtEl>
                                        <p:attrNameLst>
                                          <p:attrName>style.visibility</p:attrName>
                                        </p:attrNameLst>
                                      </p:cBhvr>
                                      <p:to>
                                        <p:strVal val="visible"/>
                                      </p:to>
                                    </p:set>
                                    <p:animEffect transition="in" filter="checkerboard(down)">
                                      <p:cBhvr>
                                        <p:cTn id="10" dur="2000"/>
                                        <p:tgtEl>
                                          <p:spTgt spid="76802"/>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mp;Zcy;&amp;acy;&amp;mcy;&amp;ocy;&amp;kcy; &amp;Scy;&amp;vcy;&amp;iecy;&amp;rcy;&amp;rcy;&amp;iecy;&amp;scy;&amp;bcy;&amp;ocy;&amp;rcy;&amp;gcy;"/>
          <p:cNvPicPr>
            <a:picLocks noChangeAspect="1" noChangeArrowheads="1"/>
          </p:cNvPicPr>
          <p:nvPr/>
        </p:nvPicPr>
        <p:blipFill>
          <a:blip r:embed="rId2" cstate="print"/>
          <a:srcRect/>
          <a:stretch>
            <a:fillRect/>
          </a:stretch>
        </p:blipFill>
        <p:spPr bwMode="auto">
          <a:xfrm>
            <a:off x="1979712" y="1124744"/>
            <a:ext cx="5143500" cy="3876676"/>
          </a:xfrm>
          <a:prstGeom prst="rect">
            <a:avLst/>
          </a:prstGeom>
          <a:noFill/>
        </p:spPr>
      </p:pic>
      <p:sp>
        <p:nvSpPr>
          <p:cNvPr id="26" name="TextBox 25"/>
          <p:cNvSpPr txBox="1"/>
          <p:nvPr/>
        </p:nvSpPr>
        <p:spPr>
          <a:xfrm>
            <a:off x="15732" y="5085184"/>
            <a:ext cx="9128268" cy="1877437"/>
          </a:xfrm>
          <a:prstGeom prst="rect">
            <a:avLst/>
          </a:prstGeom>
          <a:noFill/>
        </p:spPr>
        <p:txBody>
          <a:bodyPr wrap="square" rtlCol="0">
            <a:spAutoFit/>
          </a:bodyPr>
          <a:lstStyle/>
          <a:p>
            <a:pPr algn="just"/>
            <a:r>
              <a:rPr lang="ru-RU" sz="2000" dirty="0" smtClean="0">
                <a:solidFill>
                  <a:srgbClr val="FFC000"/>
                </a:solidFill>
                <a:latin typeface="Times New Roman" pitchFamily="18" charset="0"/>
                <a:cs typeface="Times New Roman" pitchFamily="18" charset="0"/>
              </a:rPr>
              <a:t>Замок </a:t>
            </a:r>
            <a:r>
              <a:rPr lang="ru-RU" sz="2000" dirty="0" err="1" smtClean="0">
                <a:solidFill>
                  <a:srgbClr val="FFC000"/>
                </a:solidFill>
                <a:latin typeface="Times New Roman" pitchFamily="18" charset="0"/>
                <a:cs typeface="Times New Roman" pitchFamily="18" charset="0"/>
              </a:rPr>
              <a:t>Сверресборг</a:t>
            </a:r>
            <a:r>
              <a:rPr lang="ru-RU" sz="2000" dirty="0" smtClean="0">
                <a:solidFill>
                  <a:srgbClr val="FFC000"/>
                </a:solidFill>
                <a:latin typeface="Times New Roman" pitchFamily="18" charset="0"/>
                <a:cs typeface="Times New Roman" pitchFamily="18" charset="0"/>
              </a:rPr>
              <a:t> назван в честь кроля </a:t>
            </a:r>
            <a:r>
              <a:rPr lang="ru-RU" sz="2000" dirty="0" err="1" smtClean="0">
                <a:solidFill>
                  <a:srgbClr val="FFC000"/>
                </a:solidFill>
                <a:latin typeface="Times New Roman" pitchFamily="18" charset="0"/>
                <a:cs typeface="Times New Roman" pitchFamily="18" charset="0"/>
              </a:rPr>
              <a:t>Сверра</a:t>
            </a:r>
            <a:r>
              <a:rPr lang="ru-RU" sz="2000" dirty="0" smtClean="0">
                <a:solidFill>
                  <a:srgbClr val="FFC000"/>
                </a:solidFill>
                <a:latin typeface="Times New Roman" pitchFamily="18" charset="0"/>
                <a:cs typeface="Times New Roman" pitchFamily="18" charset="0"/>
              </a:rPr>
              <a:t>, правившего в XII в. Он был построен в древнейшем городе </a:t>
            </a:r>
            <a:r>
              <a:rPr lang="ru-RU" sz="2000" dirty="0" err="1" smtClean="0">
                <a:solidFill>
                  <a:srgbClr val="FFC000"/>
                </a:solidFill>
                <a:latin typeface="Times New Roman" pitchFamily="18" charset="0"/>
                <a:cs typeface="Times New Roman" pitchFamily="18" charset="0"/>
              </a:rPr>
              <a:t>Тронхейм</a:t>
            </a:r>
            <a:r>
              <a:rPr lang="ru-RU" sz="2000" dirty="0" smtClean="0">
                <a:solidFill>
                  <a:srgbClr val="FFC000"/>
                </a:solidFill>
                <a:latin typeface="Times New Roman" pitchFamily="18" charset="0"/>
                <a:cs typeface="Times New Roman" pitchFamily="18" charset="0"/>
              </a:rPr>
              <a:t> на удачно расположенном месте:</a:t>
            </a:r>
          </a:p>
          <a:p>
            <a:pPr algn="just"/>
            <a:r>
              <a:rPr lang="ru-RU" sz="2000" dirty="0" smtClean="0">
                <a:solidFill>
                  <a:srgbClr val="FFC000"/>
                </a:solidFill>
                <a:latin typeface="Times New Roman" pitchFamily="18" charset="0"/>
                <a:cs typeface="Times New Roman" pitchFamily="18" charset="0"/>
              </a:rPr>
              <a:t> довольно неприступном и возвышающемся над окружающей местностью.</a:t>
            </a:r>
          </a:p>
          <a:p>
            <a:pPr algn="just"/>
            <a:r>
              <a:rPr lang="ru-RU" sz="2000" dirty="0" smtClean="0">
                <a:solidFill>
                  <a:srgbClr val="FFC000"/>
                </a:solidFill>
                <a:latin typeface="Times New Roman" pitchFamily="18" charset="0"/>
                <a:cs typeface="Times New Roman" pitchFamily="18" charset="0"/>
              </a:rPr>
              <a:t> Строительство замка было закончено в 1883 г.</a:t>
            </a:r>
            <a:r>
              <a:rPr lang="ru-RU" dirty="0"/>
              <a:t/>
            </a:r>
            <a:br>
              <a:rPr lang="ru-RU" dirty="0"/>
            </a:br>
            <a:r>
              <a:rPr lang="ru-RU" dirty="0"/>
              <a:t/>
            </a:r>
            <a:br>
              <a:rPr lang="ru-RU" dirty="0"/>
            </a:br>
            <a:endParaRPr lang="ru-RU" dirty="0"/>
          </a:p>
        </p:txBody>
      </p:sp>
      <p:sp>
        <p:nvSpPr>
          <p:cNvPr id="27" name="TextBox 26"/>
          <p:cNvSpPr txBox="1"/>
          <p:nvPr/>
        </p:nvSpPr>
        <p:spPr>
          <a:xfrm>
            <a:off x="1979712" y="188640"/>
            <a:ext cx="4406976"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Замок </a:t>
            </a:r>
            <a:r>
              <a:rPr lang="ru-RU" sz="4000" dirty="0" err="1" smtClean="0">
                <a:solidFill>
                  <a:srgbClr val="FFC000"/>
                </a:solidFill>
                <a:latin typeface="Times New Roman" pitchFamily="18" charset="0"/>
                <a:cs typeface="Times New Roman" pitchFamily="18" charset="0"/>
              </a:rPr>
              <a:t>Сверресборг</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down)">
                                      <p:cBhvr>
                                        <p:cTn id="7" dur="2000"/>
                                        <p:tgtEl>
                                          <p:spTgt spid="27"/>
                                        </p:tgtEl>
                                      </p:cBhvr>
                                    </p:animEffect>
                                  </p:childTnLst>
                                </p:cTn>
                              </p:par>
                              <p:par>
                                <p:cTn id="8" presetID="5" presetClass="entr" presetSubtype="5"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checkerboard(down)">
                                      <p:cBhvr>
                                        <p:cTn id="10" dur="2000"/>
                                        <p:tgtEl>
                                          <p:spTgt spid="32770"/>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heckerboard(down)">
                                      <p:cBhvr>
                                        <p:cTn id="1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mp;Kcy;&amp;acy;&amp;fcy;&amp;iecy;&amp;dcy;&amp;rcy;&amp;acy;&amp;lcy;&amp;softcy;&amp;ncy;&amp;ycy;&amp;jcy; &amp;scy;&amp;ocy;&amp;bcy;&amp;ocy;&amp;rcy; &amp;Scy;&amp;vcy;. &amp;Ocy;&amp;lcy;&amp;acy;&amp;fcy;&amp;acy;"/>
          <p:cNvPicPr>
            <a:picLocks noChangeAspect="1" noChangeArrowheads="1"/>
          </p:cNvPicPr>
          <p:nvPr/>
        </p:nvPicPr>
        <p:blipFill>
          <a:blip r:embed="rId2" cstate="print"/>
          <a:srcRect/>
          <a:stretch>
            <a:fillRect/>
          </a:stretch>
        </p:blipFill>
        <p:spPr bwMode="auto">
          <a:xfrm>
            <a:off x="2915816" y="764704"/>
            <a:ext cx="3219450" cy="4286250"/>
          </a:xfrm>
          <a:prstGeom prst="rect">
            <a:avLst/>
          </a:prstGeom>
          <a:noFill/>
        </p:spPr>
      </p:pic>
      <p:sp>
        <p:nvSpPr>
          <p:cNvPr id="4" name="TextBox 3"/>
          <p:cNvSpPr txBox="1"/>
          <p:nvPr/>
        </p:nvSpPr>
        <p:spPr>
          <a:xfrm>
            <a:off x="251520" y="5085184"/>
            <a:ext cx="8970726" cy="2462213"/>
          </a:xfrm>
          <a:prstGeom prst="rect">
            <a:avLst/>
          </a:prstGeom>
          <a:noFill/>
        </p:spPr>
        <p:txBody>
          <a:bodyPr wrap="none" rtlCol="0">
            <a:spAutoFit/>
          </a:bodyPr>
          <a:lstStyle/>
          <a:p>
            <a:r>
              <a:rPr lang="ru-RU" sz="2000" dirty="0" smtClean="0">
                <a:solidFill>
                  <a:srgbClr val="FFC000"/>
                </a:solidFill>
                <a:latin typeface="Times New Roman" pitchFamily="18" charset="0"/>
                <a:cs typeface="Times New Roman" pitchFamily="18" charset="0"/>
              </a:rPr>
              <a:t>Кафедральный собор св. </a:t>
            </a:r>
            <a:r>
              <a:rPr lang="ru-RU" sz="2000" dirty="0" err="1" smtClean="0">
                <a:solidFill>
                  <a:srgbClr val="FFC000"/>
                </a:solidFill>
                <a:latin typeface="Times New Roman" pitchFamily="18" charset="0"/>
                <a:cs typeface="Times New Roman" pitchFamily="18" charset="0"/>
              </a:rPr>
              <a:t>Олафа</a:t>
            </a:r>
            <a:r>
              <a:rPr lang="ru-RU" sz="2000" dirty="0" smtClean="0">
                <a:solidFill>
                  <a:srgbClr val="FFC000"/>
                </a:solidFill>
                <a:latin typeface="Times New Roman" pitchFamily="18" charset="0"/>
                <a:cs typeface="Times New Roman" pitchFamily="18" charset="0"/>
              </a:rPr>
              <a:t>, называемый иногда "собором </a:t>
            </a:r>
            <a:r>
              <a:rPr lang="ru-RU" sz="2000" dirty="0" err="1" smtClean="0">
                <a:solidFill>
                  <a:srgbClr val="FFC000"/>
                </a:solidFill>
                <a:latin typeface="Times New Roman" pitchFamily="18" charset="0"/>
                <a:cs typeface="Times New Roman" pitchFamily="18" charset="0"/>
              </a:rPr>
              <a:t>Нидароса</a:t>
            </a:r>
            <a:r>
              <a:rPr lang="ru-RU" sz="2000" dirty="0" smtClean="0">
                <a:solidFill>
                  <a:srgbClr val="FFC000"/>
                </a:solidFill>
                <a:latin typeface="Times New Roman" pitchFamily="18" charset="0"/>
                <a:cs typeface="Times New Roman" pitchFamily="18" charset="0"/>
              </a:rPr>
              <a:t>", </a:t>
            </a:r>
          </a:p>
          <a:p>
            <a:r>
              <a:rPr lang="ru-RU" sz="2000" dirty="0" smtClean="0">
                <a:solidFill>
                  <a:srgbClr val="FFC000"/>
                </a:solidFill>
                <a:latin typeface="Times New Roman" pitchFamily="18" charset="0"/>
                <a:cs typeface="Times New Roman" pitchFamily="18" charset="0"/>
              </a:rPr>
              <a:t>строился не одно столетье – с 1140 года до начала XIV века. Несмотря на </a:t>
            </a:r>
          </a:p>
          <a:p>
            <a:r>
              <a:rPr lang="ru-RU" sz="2000" dirty="0" smtClean="0">
                <a:solidFill>
                  <a:srgbClr val="FFC000"/>
                </a:solidFill>
                <a:latin typeface="Times New Roman" pitchFamily="18" charset="0"/>
                <a:cs typeface="Times New Roman" pitchFamily="18" charset="0"/>
              </a:rPr>
              <a:t>многократные пожары и перестройки, это один из красивейших средневековых</a:t>
            </a:r>
          </a:p>
          <a:p>
            <a:r>
              <a:rPr lang="ru-RU" sz="2000" dirty="0" smtClean="0">
                <a:solidFill>
                  <a:srgbClr val="FFC000"/>
                </a:solidFill>
                <a:latin typeface="Times New Roman" pitchFamily="18" charset="0"/>
                <a:cs typeface="Times New Roman" pitchFamily="18" charset="0"/>
              </a:rPr>
              <a:t> соборов Европы. В соборе погребены норвежские короли, в том числе святой</a:t>
            </a:r>
          </a:p>
          <a:p>
            <a:r>
              <a:rPr lang="ru-RU" sz="2000" dirty="0" smtClean="0">
                <a:solidFill>
                  <a:srgbClr val="FFC000"/>
                </a:solidFill>
                <a:latin typeface="Times New Roman" pitchFamily="18" charset="0"/>
                <a:cs typeface="Times New Roman" pitchFamily="18" charset="0"/>
              </a:rPr>
              <a:t> </a:t>
            </a:r>
            <a:r>
              <a:rPr lang="ru-RU" sz="2000" dirty="0" err="1" smtClean="0">
                <a:solidFill>
                  <a:srgbClr val="FFC000"/>
                </a:solidFill>
                <a:latin typeface="Times New Roman" pitchFamily="18" charset="0"/>
                <a:cs typeface="Times New Roman" pitchFamily="18" charset="0"/>
              </a:rPr>
              <a:t>Олаф,на</a:t>
            </a:r>
            <a:r>
              <a:rPr lang="ru-RU" sz="2000" dirty="0" smtClean="0">
                <a:solidFill>
                  <a:srgbClr val="FFC000"/>
                </a:solidFill>
                <a:latin typeface="Times New Roman" pitchFamily="18" charset="0"/>
                <a:cs typeface="Times New Roman" pitchFamily="18" charset="0"/>
              </a:rPr>
              <a:t> поклонение мощам которого устремлялись паломники со всей Европы</a:t>
            </a:r>
            <a:r>
              <a:rPr lang="ru-RU" dirty="0" smtClean="0"/>
              <a:t/>
            </a:r>
            <a:br>
              <a:rPr lang="ru-RU" dirty="0" smtClean="0"/>
            </a:br>
            <a:r>
              <a:rPr lang="ru-RU" dirty="0"/>
              <a:t/>
            </a:r>
            <a:br>
              <a:rPr lang="ru-RU" dirty="0"/>
            </a:br>
            <a:endParaRPr lang="ru-RU" dirty="0"/>
          </a:p>
          <a:p>
            <a:endParaRPr lang="ru-RU" dirty="0"/>
          </a:p>
        </p:txBody>
      </p:sp>
      <p:sp>
        <p:nvSpPr>
          <p:cNvPr id="5" name="TextBox 4"/>
          <p:cNvSpPr txBox="1"/>
          <p:nvPr/>
        </p:nvSpPr>
        <p:spPr>
          <a:xfrm>
            <a:off x="1187624" y="0"/>
            <a:ext cx="7087838"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Кафедральный собор св. </a:t>
            </a:r>
            <a:r>
              <a:rPr lang="ru-RU" sz="4000" dirty="0" err="1" smtClean="0">
                <a:solidFill>
                  <a:srgbClr val="FFC000"/>
                </a:solidFill>
                <a:latin typeface="Times New Roman" pitchFamily="18" charset="0"/>
                <a:cs typeface="Times New Roman" pitchFamily="18" charset="0"/>
              </a:rPr>
              <a:t>Олафа</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par>
                                <p:cTn id="8" presetID="5" presetClass="entr" presetSubtype="5"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checkerboard(down)">
                                      <p:cBhvr>
                                        <p:cTn id="10" dur="2000"/>
                                        <p:tgtEl>
                                          <p:spTgt spid="33794"/>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dow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mp;Icy;&amp;scy;&amp;tcy;&amp;ocy;&amp;rcy;&amp;icy;&amp;chcy;&amp;iecy;&amp;scy;&amp;kcy;&amp;icy;&amp;jcy; &amp;mcy;&amp;ucy;&amp;zcy;&amp;iecy;&amp;jcy;"/>
          <p:cNvPicPr>
            <a:picLocks noChangeAspect="1" noChangeArrowheads="1"/>
          </p:cNvPicPr>
          <p:nvPr/>
        </p:nvPicPr>
        <p:blipFill>
          <a:blip r:embed="rId2" cstate="print"/>
          <a:srcRect/>
          <a:stretch>
            <a:fillRect/>
          </a:stretch>
        </p:blipFill>
        <p:spPr bwMode="auto">
          <a:xfrm>
            <a:off x="2123728" y="1340768"/>
            <a:ext cx="5143500" cy="2695576"/>
          </a:xfrm>
          <a:prstGeom prst="rect">
            <a:avLst/>
          </a:prstGeom>
          <a:noFill/>
        </p:spPr>
      </p:pic>
      <p:sp>
        <p:nvSpPr>
          <p:cNvPr id="3" name="TextBox 2"/>
          <p:cNvSpPr txBox="1"/>
          <p:nvPr/>
        </p:nvSpPr>
        <p:spPr>
          <a:xfrm>
            <a:off x="0" y="4293096"/>
            <a:ext cx="9158084" cy="2462213"/>
          </a:xfrm>
          <a:prstGeom prst="rect">
            <a:avLst/>
          </a:prstGeom>
          <a:noFill/>
        </p:spPr>
        <p:txBody>
          <a:bodyPr wrap="none" rtlCol="0">
            <a:spAutoFit/>
          </a:bodyPr>
          <a:lstStyle/>
          <a:p>
            <a:r>
              <a:rPr lang="ru-RU" sz="2000" dirty="0" smtClean="0">
                <a:solidFill>
                  <a:srgbClr val="FFC000"/>
                </a:solidFill>
                <a:latin typeface="Times New Roman" pitchFamily="18" charset="0"/>
                <a:cs typeface="Times New Roman" pitchFamily="18" charset="0"/>
              </a:rPr>
              <a:t>Исторический музей в городе Осло построен по проекту архитектора Хенрика </a:t>
            </a:r>
          </a:p>
          <a:p>
            <a:r>
              <a:rPr lang="ru-RU" sz="2000" dirty="0" smtClean="0">
                <a:solidFill>
                  <a:srgbClr val="FFC000"/>
                </a:solidFill>
                <a:latin typeface="Times New Roman" pitchFamily="18" charset="0"/>
                <a:cs typeface="Times New Roman" pitchFamily="18" charset="0"/>
              </a:rPr>
              <a:t>Булла в 1903 году в стиле модерн. Здание музея, имеющее 2 округлые башни</a:t>
            </a:r>
          </a:p>
          <a:p>
            <a:r>
              <a:rPr lang="ru-RU" sz="2000" dirty="0" smtClean="0">
                <a:solidFill>
                  <a:srgbClr val="FFC000"/>
                </a:solidFill>
                <a:latin typeface="Times New Roman" pitchFamily="18" charset="0"/>
                <a:cs typeface="Times New Roman" pitchFamily="18" charset="0"/>
              </a:rPr>
              <a:t> и плавные линии фасада, был открыт для широкого доступа публики в 1904 году.</a:t>
            </a:r>
          </a:p>
          <a:p>
            <a:r>
              <a:rPr lang="ru-RU" sz="2000" dirty="0" smtClean="0">
                <a:solidFill>
                  <a:srgbClr val="FFC000"/>
                </a:solidFill>
                <a:latin typeface="Times New Roman" pitchFamily="18" charset="0"/>
                <a:cs typeface="Times New Roman" pitchFamily="18" charset="0"/>
              </a:rPr>
              <a:t> Его экспозиция состоит из трех коллекций: коллекция древностей, коллекция</a:t>
            </a:r>
          </a:p>
          <a:p>
            <a:r>
              <a:rPr lang="ru-RU" sz="2000" dirty="0" smtClean="0">
                <a:solidFill>
                  <a:srgbClr val="FFC000"/>
                </a:solidFill>
                <a:latin typeface="Times New Roman" pitchFamily="18" charset="0"/>
                <a:cs typeface="Times New Roman" pitchFamily="18" charset="0"/>
              </a:rPr>
              <a:t> монет и медалей, а также этнографический музей.</a:t>
            </a:r>
            <a:r>
              <a:rPr lang="ru-RU" dirty="0"/>
              <a:t/>
            </a:r>
            <a:br>
              <a:rPr lang="ru-RU" dirty="0"/>
            </a:br>
            <a:r>
              <a:rPr lang="ru-RU" dirty="0"/>
              <a:t/>
            </a:r>
            <a:br>
              <a:rPr lang="ru-RU" dirty="0"/>
            </a:br>
            <a:endParaRPr lang="ru-RU" dirty="0"/>
          </a:p>
          <a:p>
            <a:endParaRPr lang="ru-RU" dirty="0"/>
          </a:p>
        </p:txBody>
      </p:sp>
      <p:sp>
        <p:nvSpPr>
          <p:cNvPr id="4" name="TextBox 3"/>
          <p:cNvSpPr txBox="1"/>
          <p:nvPr/>
        </p:nvSpPr>
        <p:spPr>
          <a:xfrm>
            <a:off x="755576" y="404664"/>
            <a:ext cx="8030725" cy="707886"/>
          </a:xfrm>
          <a:prstGeom prst="rect">
            <a:avLst/>
          </a:prstGeom>
          <a:noFill/>
        </p:spPr>
        <p:txBody>
          <a:bodyPr wrap="none" rtlCol="0">
            <a:spAutoFit/>
          </a:bodyPr>
          <a:lstStyle/>
          <a:p>
            <a:r>
              <a:rPr lang="ru-RU" sz="4000" dirty="0" smtClean="0">
                <a:solidFill>
                  <a:srgbClr val="FFC000"/>
                </a:solidFill>
                <a:latin typeface="Times New Roman" pitchFamily="18" charset="0"/>
                <a:cs typeface="Times New Roman" pitchFamily="18" charset="0"/>
              </a:rPr>
              <a:t>Исторический музей в городе Осло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20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checkerboard(down)">
                                      <p:cBhvr>
                                        <p:cTn id="10" dur="2000"/>
                                        <p:tgtEl>
                                          <p:spTgt spid="34818"/>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232</TotalTime>
  <Words>3294</Words>
  <Application>Microsoft Office PowerPoint</Application>
  <PresentationFormat>Экран (4:3)</PresentationFormat>
  <Paragraphs>159</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Техническая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26</cp:revision>
  <dcterms:created xsi:type="dcterms:W3CDTF">2013-04-18T16:30:02Z</dcterms:created>
  <dcterms:modified xsi:type="dcterms:W3CDTF">2013-04-20T03:53:16Z</dcterms:modified>
</cp:coreProperties>
</file>