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59" r:id="rId6"/>
    <p:sldId id="261" r:id="rId7"/>
    <p:sldId id="262" r:id="rId8"/>
    <p:sldId id="263" r:id="rId9"/>
    <p:sldId id="264"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8" autoAdjust="0"/>
    <p:restoredTop sz="94660"/>
  </p:normalViewPr>
  <p:slideViewPr>
    <p:cSldViewPr>
      <p:cViewPr varScale="1">
        <p:scale>
          <a:sx n="86" d="100"/>
          <a:sy n="86" d="100"/>
        </p:scale>
        <p:origin x="-150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EEDB1212-2551-4912-966D-EDDFFD2B4A83}" type="datetimeFigureOut">
              <a:rPr lang="ru-RU" smtClean="0"/>
              <a:pPr/>
              <a:t>10.11.2013</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0CC27185-50FB-4B3E-B3BA-6E5AD60159F2}"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EDB1212-2551-4912-966D-EDDFFD2B4A83}" type="datetimeFigureOut">
              <a:rPr lang="ru-RU" smtClean="0"/>
              <a:pPr/>
              <a:t>10.11.2013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CC27185-50FB-4B3E-B3BA-6E5AD60159F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EDB1212-2551-4912-966D-EDDFFD2B4A83}" type="datetimeFigureOut">
              <a:rPr lang="ru-RU" smtClean="0"/>
              <a:pPr/>
              <a:t>10.11.2013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CC27185-50FB-4B3E-B3BA-6E5AD60159F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EDB1212-2551-4912-966D-EDDFFD2B4A83}" type="datetimeFigureOut">
              <a:rPr lang="ru-RU" smtClean="0"/>
              <a:pPr/>
              <a:t>10.11.2013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CC27185-50FB-4B3E-B3BA-6E5AD60159F2}"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EEDB1212-2551-4912-966D-EDDFFD2B4A83}" type="datetimeFigureOut">
              <a:rPr lang="ru-RU" smtClean="0"/>
              <a:pPr/>
              <a:t>10.11.2013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CC27185-50FB-4B3E-B3BA-6E5AD60159F2}"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EEDB1212-2551-4912-966D-EDDFFD2B4A83}" type="datetimeFigureOut">
              <a:rPr lang="ru-RU" smtClean="0"/>
              <a:pPr/>
              <a:t>10.11.2013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CC27185-50FB-4B3E-B3BA-6E5AD60159F2}"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EEDB1212-2551-4912-966D-EDDFFD2B4A83}" type="datetimeFigureOut">
              <a:rPr lang="ru-RU" smtClean="0"/>
              <a:pPr/>
              <a:t>10.11.2013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CC27185-50FB-4B3E-B3BA-6E5AD60159F2}"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EEDB1212-2551-4912-966D-EDDFFD2B4A83}" type="datetimeFigureOut">
              <a:rPr lang="ru-RU" smtClean="0"/>
              <a:pPr/>
              <a:t>10.11.2013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CC27185-50FB-4B3E-B3BA-6E5AD60159F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EDB1212-2551-4912-966D-EDDFFD2B4A83}" type="datetimeFigureOut">
              <a:rPr lang="ru-RU" smtClean="0"/>
              <a:pPr/>
              <a:t>10.11.2013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CC27185-50FB-4B3E-B3BA-6E5AD60159F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EEDB1212-2551-4912-966D-EDDFFD2B4A83}" type="datetimeFigureOut">
              <a:rPr lang="ru-RU" smtClean="0"/>
              <a:pPr/>
              <a:t>10.11.2013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CC27185-50FB-4B3E-B3BA-6E5AD60159F2}"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EEDB1212-2551-4912-966D-EDDFFD2B4A83}" type="datetimeFigureOut">
              <a:rPr lang="ru-RU" smtClean="0"/>
              <a:pPr/>
              <a:t>10.11.2013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0CC27185-50FB-4B3E-B3BA-6E5AD60159F2}"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EDB1212-2551-4912-966D-EDDFFD2B4A83}" type="datetimeFigureOut">
              <a:rPr lang="ru-RU" smtClean="0"/>
              <a:pPr/>
              <a:t>10.11.2013</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CC27185-50FB-4B3E-B3BA-6E5AD60159F2}"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gif"/></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0"/>
            <a:ext cx="7772400" cy="1340768"/>
          </a:xfrm>
        </p:spPr>
        <p:txBody>
          <a:bodyPr>
            <a:normAutofit/>
          </a:bodyPr>
          <a:lstStyle/>
          <a:p>
            <a:r>
              <a:rPr lang="en-US" sz="5400" dirty="0" smtClean="0"/>
              <a:t>English-speaking countries</a:t>
            </a:r>
            <a:endParaRPr lang="ru-RU" sz="5400" dirty="0"/>
          </a:p>
        </p:txBody>
      </p:sp>
      <p:sp>
        <p:nvSpPr>
          <p:cNvPr id="3" name="Подзаголовок 2"/>
          <p:cNvSpPr>
            <a:spLocks noGrp="1"/>
          </p:cNvSpPr>
          <p:nvPr>
            <p:ph type="subTitle" idx="1"/>
          </p:nvPr>
        </p:nvSpPr>
        <p:spPr/>
        <p:txBody>
          <a:bodyPr/>
          <a:lstStyle/>
          <a:p>
            <a:endParaRPr lang="ru-RU"/>
          </a:p>
        </p:txBody>
      </p:sp>
      <p:pic>
        <p:nvPicPr>
          <p:cNvPr id="8" name="Рисунок 7" descr="yqx7h.jpg"/>
          <p:cNvPicPr>
            <a:picLocks noChangeAspect="1"/>
          </p:cNvPicPr>
          <p:nvPr/>
        </p:nvPicPr>
        <p:blipFill>
          <a:blip r:embed="rId2" cstate="print"/>
          <a:stretch>
            <a:fillRect/>
          </a:stretch>
        </p:blipFill>
        <p:spPr>
          <a:xfrm>
            <a:off x="1979712" y="1340768"/>
            <a:ext cx="5373216" cy="5373216"/>
          </a:xfrm>
          <a:prstGeom prst="rect">
            <a:avLst/>
          </a:prstGeom>
        </p:spPr>
      </p:pic>
    </p:spTree>
  </p:cSld>
  <p:clrMapOvr>
    <a:masterClrMapping/>
  </p:clrMapOvr>
  <p:transition spd="slow">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43408"/>
            <a:ext cx="8229600" cy="1417638"/>
          </a:xfrm>
        </p:spPr>
        <p:txBody>
          <a:bodyPr/>
          <a:lstStyle/>
          <a:p>
            <a:r>
              <a:rPr lang="en-US" dirty="0" smtClean="0"/>
              <a:t>New Zealand</a:t>
            </a:r>
            <a:endParaRPr lang="ru-RU" dirty="0"/>
          </a:p>
        </p:txBody>
      </p:sp>
      <p:sp>
        <p:nvSpPr>
          <p:cNvPr id="3" name="Содержимое 2"/>
          <p:cNvSpPr>
            <a:spLocks noGrp="1"/>
          </p:cNvSpPr>
          <p:nvPr>
            <p:ph idx="1"/>
          </p:nvPr>
        </p:nvSpPr>
        <p:spPr>
          <a:xfrm>
            <a:off x="0" y="1268760"/>
            <a:ext cx="9144000" cy="4857403"/>
          </a:xfrm>
        </p:spPr>
        <p:txBody>
          <a:bodyPr/>
          <a:lstStyle/>
          <a:p>
            <a:r>
              <a:rPr lang="en-US" dirty="0" smtClean="0"/>
              <a:t>New Zealand is situated south-east of Australia. The country consists of three large islands. They are the North Island, the South Island and Stewart Island and also many smaller islands. The population of New Zealand is three million people. The capital of the country is Wellington.</a:t>
            </a:r>
            <a:endParaRPr lang="ru-RU" dirty="0"/>
          </a:p>
        </p:txBody>
      </p:sp>
      <p:pic>
        <p:nvPicPr>
          <p:cNvPr id="4" name="Рисунок 3" descr="1294328946.jpg"/>
          <p:cNvPicPr>
            <a:picLocks noChangeAspect="1"/>
          </p:cNvPicPr>
          <p:nvPr/>
        </p:nvPicPr>
        <p:blipFill>
          <a:blip r:embed="rId2" cstate="print"/>
          <a:stretch>
            <a:fillRect/>
          </a:stretch>
        </p:blipFill>
        <p:spPr>
          <a:xfrm>
            <a:off x="395536" y="3861048"/>
            <a:ext cx="3843228" cy="2885306"/>
          </a:xfrm>
          <a:prstGeom prst="rect">
            <a:avLst/>
          </a:prstGeom>
        </p:spPr>
      </p:pic>
      <p:pic>
        <p:nvPicPr>
          <p:cNvPr id="5" name="Рисунок 4" descr="628401.jpg"/>
          <p:cNvPicPr>
            <a:picLocks noChangeAspect="1"/>
          </p:cNvPicPr>
          <p:nvPr/>
        </p:nvPicPr>
        <p:blipFill>
          <a:blip r:embed="rId3" cstate="print"/>
          <a:stretch>
            <a:fillRect/>
          </a:stretch>
        </p:blipFill>
        <p:spPr>
          <a:xfrm>
            <a:off x="4427984" y="4077072"/>
            <a:ext cx="4464496" cy="2524470"/>
          </a:xfrm>
          <a:prstGeom prst="rect">
            <a:avLst/>
          </a:prstGeom>
        </p:spPr>
      </p:pic>
    </p:spTree>
  </p:cSld>
  <p:clrMapOvr>
    <a:masterClrMapping/>
  </p:clrMapOvr>
  <p:transition spd="med">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332656"/>
            <a:ext cx="8640960" cy="5793507"/>
          </a:xfrm>
        </p:spPr>
        <p:txBody>
          <a:bodyPr/>
          <a:lstStyle/>
          <a:p>
            <a:r>
              <a:rPr lang="en-US" dirty="0" smtClean="0"/>
              <a:t>Great Britain, the United States of America, Canada, Australia and New Zealand are English-speaking countries.</a:t>
            </a:r>
            <a:endParaRPr lang="ru-RU" dirty="0"/>
          </a:p>
        </p:txBody>
      </p:sp>
      <p:pic>
        <p:nvPicPr>
          <p:cNvPr id="7" name="Рисунок 6" descr="i.jpg"/>
          <p:cNvPicPr>
            <a:picLocks noChangeAspect="1"/>
          </p:cNvPicPr>
          <p:nvPr/>
        </p:nvPicPr>
        <p:blipFill>
          <a:blip r:embed="rId2" cstate="print"/>
          <a:stretch>
            <a:fillRect/>
          </a:stretch>
        </p:blipFill>
        <p:spPr>
          <a:xfrm>
            <a:off x="5004048" y="4437112"/>
            <a:ext cx="2784309" cy="2088232"/>
          </a:xfrm>
          <a:prstGeom prst="rect">
            <a:avLst/>
          </a:prstGeom>
        </p:spPr>
      </p:pic>
      <p:pic>
        <p:nvPicPr>
          <p:cNvPr id="8" name="Рисунок 7" descr="1271529664_3706085.jpg"/>
          <p:cNvPicPr>
            <a:picLocks noChangeAspect="1"/>
          </p:cNvPicPr>
          <p:nvPr/>
        </p:nvPicPr>
        <p:blipFill>
          <a:blip r:embed="rId3" cstate="print"/>
          <a:stretch>
            <a:fillRect/>
          </a:stretch>
        </p:blipFill>
        <p:spPr>
          <a:xfrm>
            <a:off x="323527" y="2060848"/>
            <a:ext cx="2691059" cy="2016224"/>
          </a:xfrm>
          <a:prstGeom prst="rect">
            <a:avLst/>
          </a:prstGeom>
        </p:spPr>
      </p:pic>
      <p:pic>
        <p:nvPicPr>
          <p:cNvPr id="9" name="Рисунок 8" descr="0_91e44_2b259077_XL.gif"/>
          <p:cNvPicPr>
            <a:picLocks noChangeAspect="1"/>
          </p:cNvPicPr>
          <p:nvPr/>
        </p:nvPicPr>
        <p:blipFill>
          <a:blip r:embed="rId4" cstate="print"/>
          <a:stretch>
            <a:fillRect/>
          </a:stretch>
        </p:blipFill>
        <p:spPr>
          <a:xfrm>
            <a:off x="6156176" y="2060848"/>
            <a:ext cx="2802996" cy="2088232"/>
          </a:xfrm>
          <a:prstGeom prst="rect">
            <a:avLst/>
          </a:prstGeom>
        </p:spPr>
      </p:pic>
      <p:pic>
        <p:nvPicPr>
          <p:cNvPr id="10" name="Рисунок 9" descr="ws_Australia_Flag_1280x800.jpg"/>
          <p:cNvPicPr>
            <a:picLocks noChangeAspect="1"/>
          </p:cNvPicPr>
          <p:nvPr/>
        </p:nvPicPr>
        <p:blipFill>
          <a:blip r:embed="rId5" cstate="print"/>
          <a:stretch>
            <a:fillRect/>
          </a:stretch>
        </p:blipFill>
        <p:spPr>
          <a:xfrm>
            <a:off x="899592" y="4509120"/>
            <a:ext cx="3105536" cy="2027225"/>
          </a:xfrm>
          <a:prstGeom prst="rect">
            <a:avLst/>
          </a:prstGeom>
        </p:spPr>
      </p:pic>
      <p:pic>
        <p:nvPicPr>
          <p:cNvPr id="11" name="Рисунок 10" descr="i (1).jpg"/>
          <p:cNvPicPr>
            <a:picLocks noChangeAspect="1"/>
          </p:cNvPicPr>
          <p:nvPr/>
        </p:nvPicPr>
        <p:blipFill>
          <a:blip r:embed="rId6" cstate="print"/>
          <a:stretch>
            <a:fillRect/>
          </a:stretch>
        </p:blipFill>
        <p:spPr>
          <a:xfrm>
            <a:off x="3203848" y="2060848"/>
            <a:ext cx="2765108" cy="1728192"/>
          </a:xfrm>
          <a:prstGeom prst="rect">
            <a:avLst/>
          </a:prstGeom>
        </p:spPr>
      </p:pic>
    </p:spTree>
  </p:cSld>
  <p:clrMapOvr>
    <a:masterClrMapping/>
  </p:clrMapOvr>
  <p:transition spd="med">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260648"/>
            <a:ext cx="8712968" cy="5865515"/>
          </a:xfrm>
        </p:spPr>
        <p:txBody>
          <a:bodyPr/>
          <a:lstStyle/>
          <a:p>
            <a:r>
              <a:rPr lang="en-US" dirty="0" smtClean="0"/>
              <a:t>They  are situated in different parts of the world and differ in many ways. The nature of these countries, their weather and climate and the way of life of the people differ.</a:t>
            </a:r>
            <a:endParaRPr lang="ru-RU" dirty="0"/>
          </a:p>
        </p:txBody>
      </p:sp>
      <p:pic>
        <p:nvPicPr>
          <p:cNvPr id="4" name="Рисунок 3" descr="photos0-800x600.jpeg"/>
          <p:cNvPicPr>
            <a:picLocks noChangeAspect="1"/>
          </p:cNvPicPr>
          <p:nvPr/>
        </p:nvPicPr>
        <p:blipFill>
          <a:blip r:embed="rId2" cstate="print"/>
          <a:stretch>
            <a:fillRect/>
          </a:stretch>
        </p:blipFill>
        <p:spPr>
          <a:xfrm>
            <a:off x="1619672" y="2204864"/>
            <a:ext cx="6048672" cy="4536504"/>
          </a:xfrm>
          <a:prstGeom prst="rect">
            <a:avLst/>
          </a:prstGeom>
        </p:spPr>
      </p:pic>
    </p:spTree>
  </p:cSld>
  <p:clrMapOvr>
    <a:masterClrMapping/>
  </p:clrMapOvr>
  <p:transition spd="med">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188641"/>
            <a:ext cx="8784976" cy="1800200"/>
          </a:xfrm>
        </p:spPr>
        <p:txBody>
          <a:bodyPr/>
          <a:lstStyle/>
          <a:p>
            <a:r>
              <a:rPr lang="en-US" dirty="0" smtClean="0"/>
              <a:t>Each country has its own history, customs, traditions and national holidays. But they all have a common language, English.</a:t>
            </a:r>
            <a:endParaRPr lang="ru-RU" dirty="0"/>
          </a:p>
        </p:txBody>
      </p:sp>
      <p:pic>
        <p:nvPicPr>
          <p:cNvPr id="4" name="Рисунок 3" descr="abc21.jpg"/>
          <p:cNvPicPr>
            <a:picLocks noChangeAspect="1"/>
          </p:cNvPicPr>
          <p:nvPr/>
        </p:nvPicPr>
        <p:blipFill>
          <a:blip r:embed="rId2" cstate="print"/>
          <a:stretch>
            <a:fillRect/>
          </a:stretch>
        </p:blipFill>
        <p:spPr>
          <a:xfrm>
            <a:off x="3203848" y="2348880"/>
            <a:ext cx="2569468" cy="1858582"/>
          </a:xfrm>
          <a:prstGeom prst="rect">
            <a:avLst/>
          </a:prstGeom>
        </p:spPr>
      </p:pic>
      <p:pic>
        <p:nvPicPr>
          <p:cNvPr id="5" name="Рисунок 4" descr="vancouver.jpg"/>
          <p:cNvPicPr>
            <a:picLocks noChangeAspect="1"/>
          </p:cNvPicPr>
          <p:nvPr/>
        </p:nvPicPr>
        <p:blipFill>
          <a:blip r:embed="rId3" cstate="print"/>
          <a:stretch>
            <a:fillRect/>
          </a:stretch>
        </p:blipFill>
        <p:spPr>
          <a:xfrm>
            <a:off x="323528" y="1844823"/>
            <a:ext cx="2448272" cy="1958617"/>
          </a:xfrm>
          <a:prstGeom prst="rect">
            <a:avLst/>
          </a:prstGeom>
        </p:spPr>
      </p:pic>
      <p:pic>
        <p:nvPicPr>
          <p:cNvPr id="6" name="Рисунок 5" descr="800pxnycwideanglesouthfp.jpg"/>
          <p:cNvPicPr>
            <a:picLocks noChangeAspect="1"/>
          </p:cNvPicPr>
          <p:nvPr/>
        </p:nvPicPr>
        <p:blipFill>
          <a:blip r:embed="rId4" cstate="print"/>
          <a:stretch>
            <a:fillRect/>
          </a:stretch>
        </p:blipFill>
        <p:spPr>
          <a:xfrm>
            <a:off x="6084168" y="1700808"/>
            <a:ext cx="2662696" cy="1872208"/>
          </a:xfrm>
          <a:prstGeom prst="rect">
            <a:avLst/>
          </a:prstGeom>
        </p:spPr>
      </p:pic>
      <p:pic>
        <p:nvPicPr>
          <p:cNvPr id="7" name="Рисунок 6" descr="47655c35c8532.jpg"/>
          <p:cNvPicPr>
            <a:picLocks noChangeAspect="1"/>
          </p:cNvPicPr>
          <p:nvPr/>
        </p:nvPicPr>
        <p:blipFill>
          <a:blip r:embed="rId5" cstate="print"/>
          <a:stretch>
            <a:fillRect/>
          </a:stretch>
        </p:blipFill>
        <p:spPr>
          <a:xfrm>
            <a:off x="6012160" y="4221088"/>
            <a:ext cx="2952328" cy="1986495"/>
          </a:xfrm>
          <a:prstGeom prst="rect">
            <a:avLst/>
          </a:prstGeom>
        </p:spPr>
      </p:pic>
      <p:pic>
        <p:nvPicPr>
          <p:cNvPr id="8" name="Рисунок 7" descr="1252502565_new_zeland_14.jpg"/>
          <p:cNvPicPr>
            <a:picLocks noChangeAspect="1"/>
          </p:cNvPicPr>
          <p:nvPr/>
        </p:nvPicPr>
        <p:blipFill>
          <a:blip r:embed="rId6" cstate="print"/>
          <a:stretch>
            <a:fillRect/>
          </a:stretch>
        </p:blipFill>
        <p:spPr>
          <a:xfrm>
            <a:off x="179512" y="4077072"/>
            <a:ext cx="2784309" cy="2088232"/>
          </a:xfrm>
          <a:prstGeom prst="rect">
            <a:avLst/>
          </a:prstGeom>
        </p:spPr>
      </p:pic>
      <p:pic>
        <p:nvPicPr>
          <p:cNvPr id="9" name="Рисунок 8" descr="3680464-5410714.jpg"/>
          <p:cNvPicPr>
            <a:picLocks noChangeAspect="1"/>
          </p:cNvPicPr>
          <p:nvPr/>
        </p:nvPicPr>
        <p:blipFill>
          <a:blip r:embed="rId7" cstate="print"/>
          <a:stretch>
            <a:fillRect/>
          </a:stretch>
        </p:blipFill>
        <p:spPr>
          <a:xfrm>
            <a:off x="3059832" y="4509120"/>
            <a:ext cx="2833103" cy="2160240"/>
          </a:xfrm>
          <a:prstGeom prst="rect">
            <a:avLst/>
          </a:prstGeom>
        </p:spPr>
      </p:pic>
      <p:sp>
        <p:nvSpPr>
          <p:cNvPr id="11" name="TextBox 10"/>
          <p:cNvSpPr txBox="1"/>
          <p:nvPr/>
        </p:nvSpPr>
        <p:spPr>
          <a:xfrm>
            <a:off x="6084168" y="4221088"/>
            <a:ext cx="2664296" cy="369332"/>
          </a:xfrm>
          <a:prstGeom prst="rect">
            <a:avLst/>
          </a:prstGeom>
          <a:noFill/>
        </p:spPr>
        <p:txBody>
          <a:bodyPr wrap="square" rtlCol="0">
            <a:spAutoFit/>
          </a:bodyPr>
          <a:lstStyle/>
          <a:p>
            <a:r>
              <a:rPr lang="en-US" dirty="0" smtClean="0"/>
              <a:t>S</a:t>
            </a:r>
            <a:r>
              <a:rPr lang="en-US" dirty="0" smtClean="0"/>
              <a:t>ydney</a:t>
            </a:r>
            <a:endParaRPr lang="ru-RU" dirty="0"/>
          </a:p>
        </p:txBody>
      </p:sp>
      <p:sp>
        <p:nvSpPr>
          <p:cNvPr id="12" name="TextBox 11"/>
          <p:cNvSpPr txBox="1"/>
          <p:nvPr/>
        </p:nvSpPr>
        <p:spPr>
          <a:xfrm>
            <a:off x="3203848" y="4365104"/>
            <a:ext cx="2304256" cy="369332"/>
          </a:xfrm>
          <a:prstGeom prst="rect">
            <a:avLst/>
          </a:prstGeom>
          <a:noFill/>
        </p:spPr>
        <p:txBody>
          <a:bodyPr wrap="square" rtlCol="0">
            <a:spAutoFit/>
          </a:bodyPr>
          <a:lstStyle/>
          <a:p>
            <a:r>
              <a:rPr lang="en-US" dirty="0" smtClean="0"/>
              <a:t>London</a:t>
            </a:r>
            <a:endParaRPr lang="ru-RU" dirty="0"/>
          </a:p>
        </p:txBody>
      </p:sp>
      <p:sp>
        <p:nvSpPr>
          <p:cNvPr id="13" name="TextBox 12"/>
          <p:cNvSpPr txBox="1"/>
          <p:nvPr/>
        </p:nvSpPr>
        <p:spPr>
          <a:xfrm>
            <a:off x="395536" y="4293096"/>
            <a:ext cx="1656184" cy="369332"/>
          </a:xfrm>
          <a:prstGeom prst="rect">
            <a:avLst/>
          </a:prstGeom>
          <a:noFill/>
        </p:spPr>
        <p:txBody>
          <a:bodyPr wrap="square" rtlCol="0">
            <a:spAutoFit/>
          </a:bodyPr>
          <a:lstStyle/>
          <a:p>
            <a:r>
              <a:rPr lang="en-US" dirty="0" smtClean="0"/>
              <a:t>Ottawa</a:t>
            </a:r>
            <a:endParaRPr lang="ru-RU" dirty="0"/>
          </a:p>
        </p:txBody>
      </p:sp>
      <p:sp>
        <p:nvSpPr>
          <p:cNvPr id="15" name="TextBox 14"/>
          <p:cNvSpPr txBox="1"/>
          <p:nvPr/>
        </p:nvSpPr>
        <p:spPr>
          <a:xfrm>
            <a:off x="611560" y="2132856"/>
            <a:ext cx="1800200" cy="369332"/>
          </a:xfrm>
          <a:prstGeom prst="rect">
            <a:avLst/>
          </a:prstGeom>
          <a:noFill/>
        </p:spPr>
        <p:txBody>
          <a:bodyPr wrap="square" rtlCol="0">
            <a:spAutoFit/>
          </a:bodyPr>
          <a:lstStyle/>
          <a:p>
            <a:r>
              <a:rPr lang="en-US" dirty="0" smtClean="0"/>
              <a:t>Wellington</a:t>
            </a:r>
            <a:endParaRPr lang="ru-RU" dirty="0"/>
          </a:p>
        </p:txBody>
      </p:sp>
      <p:sp>
        <p:nvSpPr>
          <p:cNvPr id="16" name="TextBox 15"/>
          <p:cNvSpPr txBox="1"/>
          <p:nvPr/>
        </p:nvSpPr>
        <p:spPr>
          <a:xfrm>
            <a:off x="6300192" y="2060848"/>
            <a:ext cx="1656184" cy="369332"/>
          </a:xfrm>
          <a:prstGeom prst="rect">
            <a:avLst/>
          </a:prstGeom>
          <a:noFill/>
        </p:spPr>
        <p:txBody>
          <a:bodyPr wrap="square" rtlCol="0">
            <a:spAutoFit/>
          </a:bodyPr>
          <a:lstStyle/>
          <a:p>
            <a:r>
              <a:rPr lang="en-US" smtClean="0"/>
              <a:t>New York</a:t>
            </a:r>
            <a:endParaRPr lang="ru-RU" dirty="0"/>
          </a:p>
        </p:txBody>
      </p:sp>
    </p:spTree>
  </p:cSld>
  <p:clrMapOvr>
    <a:masterClrMapping/>
  </p:clrMapOvr>
  <p:transition spd="med">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United Kingdom of Great Britain and Northern Ireland </a:t>
            </a:r>
            <a:endParaRPr lang="ru-RU" dirty="0"/>
          </a:p>
        </p:txBody>
      </p:sp>
      <p:sp>
        <p:nvSpPr>
          <p:cNvPr id="3" name="Содержимое 2"/>
          <p:cNvSpPr>
            <a:spLocks noGrp="1"/>
          </p:cNvSpPr>
          <p:nvPr>
            <p:ph idx="1"/>
          </p:nvPr>
        </p:nvSpPr>
        <p:spPr>
          <a:xfrm>
            <a:off x="0" y="1916832"/>
            <a:ext cx="4139952" cy="4941168"/>
          </a:xfrm>
        </p:spPr>
        <p:txBody>
          <a:bodyPr>
            <a:normAutofit/>
          </a:bodyPr>
          <a:lstStyle/>
          <a:p>
            <a:r>
              <a:rPr lang="en-US" dirty="0" smtClean="0"/>
              <a:t>United Kingdom of Great Britain and Northern Ireland consist of four parts: England, Scotland, Wales and Northern Ireland. The British Isles are group of islands on the north-west coast of Europe.</a:t>
            </a:r>
            <a:endParaRPr lang="ru-RU" dirty="0"/>
          </a:p>
        </p:txBody>
      </p:sp>
      <p:pic>
        <p:nvPicPr>
          <p:cNvPr id="4" name="Рисунок 3" descr="aHR0cDovL3pkcGxpY2V5LnNlLXVhLm5ldC9pbWFnZXMvMTAzMzIwNjgwOS5qcGc=.jpg"/>
          <p:cNvPicPr>
            <a:picLocks noChangeAspect="1"/>
          </p:cNvPicPr>
          <p:nvPr/>
        </p:nvPicPr>
        <p:blipFill>
          <a:blip r:embed="rId2" cstate="print"/>
          <a:stretch>
            <a:fillRect/>
          </a:stretch>
        </p:blipFill>
        <p:spPr>
          <a:xfrm>
            <a:off x="4667548" y="1628800"/>
            <a:ext cx="4044666" cy="4834905"/>
          </a:xfrm>
          <a:prstGeom prst="rect">
            <a:avLst/>
          </a:prstGeom>
        </p:spPr>
      </p:pic>
    </p:spTree>
  </p:cSld>
  <p:clrMapOvr>
    <a:masterClrMapping/>
  </p:clrMapOvr>
  <p:transition spd="med">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260648"/>
            <a:ext cx="8712968" cy="2520279"/>
          </a:xfrm>
        </p:spPr>
        <p:txBody>
          <a:bodyPr/>
          <a:lstStyle/>
          <a:p>
            <a:r>
              <a:rPr lang="en-US" dirty="0" smtClean="0"/>
              <a:t>There are no high mountains, no long rivers, no large forests in the UK. The population of the UK is 56 million. The capital of the country is London. </a:t>
            </a:r>
            <a:endParaRPr lang="ru-RU" dirty="0"/>
          </a:p>
        </p:txBody>
      </p:sp>
      <p:pic>
        <p:nvPicPr>
          <p:cNvPr id="4" name="Рисунок 3" descr="img.jpg"/>
          <p:cNvPicPr>
            <a:picLocks noChangeAspect="1"/>
          </p:cNvPicPr>
          <p:nvPr/>
        </p:nvPicPr>
        <p:blipFill>
          <a:blip r:embed="rId2" cstate="print"/>
          <a:stretch>
            <a:fillRect/>
          </a:stretch>
        </p:blipFill>
        <p:spPr>
          <a:xfrm>
            <a:off x="1691679" y="2276872"/>
            <a:ext cx="5712635" cy="4284476"/>
          </a:xfrm>
          <a:prstGeom prst="rect">
            <a:avLst/>
          </a:prstGeom>
        </p:spPr>
      </p:pic>
    </p:spTree>
  </p:cSld>
  <p:clrMapOvr>
    <a:masterClrMapping/>
  </p:clrMapOvr>
  <p:transition spd="med">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864096"/>
          </a:xfrm>
        </p:spPr>
        <p:txBody>
          <a:bodyPr>
            <a:normAutofit/>
          </a:bodyPr>
          <a:lstStyle/>
          <a:p>
            <a:r>
              <a:rPr lang="en-US" dirty="0" smtClean="0"/>
              <a:t>The USA</a:t>
            </a:r>
            <a:endParaRPr lang="ru-RU" dirty="0"/>
          </a:p>
        </p:txBody>
      </p:sp>
      <p:sp>
        <p:nvSpPr>
          <p:cNvPr id="3" name="Содержимое 2"/>
          <p:cNvSpPr>
            <a:spLocks noGrp="1"/>
          </p:cNvSpPr>
          <p:nvPr>
            <p:ph idx="1"/>
          </p:nvPr>
        </p:nvSpPr>
        <p:spPr>
          <a:xfrm>
            <a:off x="457200" y="1340768"/>
            <a:ext cx="8229600" cy="4785395"/>
          </a:xfrm>
        </p:spPr>
        <p:txBody>
          <a:bodyPr/>
          <a:lstStyle/>
          <a:p>
            <a:r>
              <a:rPr lang="en-US" dirty="0" smtClean="0"/>
              <a:t>The USA is situated in the central part of the North American continent. The population of the USA is 236 million people. The capital city  is Washington, D.C.</a:t>
            </a:r>
            <a:endParaRPr lang="ru-RU" dirty="0"/>
          </a:p>
        </p:txBody>
      </p:sp>
      <p:pic>
        <p:nvPicPr>
          <p:cNvPr id="4" name="Рисунок 3" descr="i.jpg"/>
          <p:cNvPicPr>
            <a:picLocks noChangeAspect="1"/>
          </p:cNvPicPr>
          <p:nvPr/>
        </p:nvPicPr>
        <p:blipFill>
          <a:blip r:embed="rId2" cstate="print"/>
          <a:stretch>
            <a:fillRect/>
          </a:stretch>
        </p:blipFill>
        <p:spPr>
          <a:xfrm>
            <a:off x="611560" y="3573016"/>
            <a:ext cx="3744416" cy="2808312"/>
          </a:xfrm>
          <a:prstGeom prst="rect">
            <a:avLst/>
          </a:prstGeom>
        </p:spPr>
      </p:pic>
      <p:pic>
        <p:nvPicPr>
          <p:cNvPr id="5" name="Рисунок 4" descr="wtc01.jpg"/>
          <p:cNvPicPr>
            <a:picLocks noChangeAspect="1"/>
          </p:cNvPicPr>
          <p:nvPr/>
        </p:nvPicPr>
        <p:blipFill>
          <a:blip r:embed="rId3" cstate="print"/>
          <a:stretch>
            <a:fillRect/>
          </a:stretch>
        </p:blipFill>
        <p:spPr>
          <a:xfrm>
            <a:off x="4644008" y="3429000"/>
            <a:ext cx="3876141" cy="2952328"/>
          </a:xfrm>
          <a:prstGeom prst="rect">
            <a:avLst/>
          </a:prstGeom>
        </p:spPr>
      </p:pic>
    </p:spTree>
  </p:cSld>
  <p:clrMapOvr>
    <a:masterClrMapping/>
  </p:clrMapOvr>
  <p:transition spd="med">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229600" cy="864096"/>
          </a:xfrm>
        </p:spPr>
        <p:txBody>
          <a:bodyPr/>
          <a:lstStyle/>
          <a:p>
            <a:r>
              <a:rPr lang="en-US" dirty="0" smtClean="0"/>
              <a:t>Canada</a:t>
            </a:r>
            <a:endParaRPr lang="ru-RU" dirty="0"/>
          </a:p>
        </p:txBody>
      </p:sp>
      <p:sp>
        <p:nvSpPr>
          <p:cNvPr id="3" name="Содержимое 2"/>
          <p:cNvSpPr>
            <a:spLocks noGrp="1"/>
          </p:cNvSpPr>
          <p:nvPr>
            <p:ph idx="1"/>
          </p:nvPr>
        </p:nvSpPr>
        <p:spPr>
          <a:xfrm>
            <a:off x="0" y="1124744"/>
            <a:ext cx="9144000" cy="5001419"/>
          </a:xfrm>
          <a:ln>
            <a:solidFill>
              <a:schemeClr val="accent1"/>
            </a:solidFill>
          </a:ln>
        </p:spPr>
        <p:txBody>
          <a:bodyPr/>
          <a:lstStyle/>
          <a:p>
            <a:r>
              <a:rPr lang="en-US" dirty="0" smtClean="0"/>
              <a:t>Canada has area of 10 million square </a:t>
            </a:r>
            <a:r>
              <a:rPr lang="en-US" dirty="0" err="1" smtClean="0"/>
              <a:t>kilometres</a:t>
            </a:r>
            <a:r>
              <a:rPr lang="en-US" dirty="0" smtClean="0"/>
              <a:t>. It is washed by the Pacific Ocean and the Atlantic Ocean. The population of Canada </a:t>
            </a:r>
            <a:r>
              <a:rPr lang="en-US" dirty="0" smtClean="0"/>
              <a:t>is 26 </a:t>
            </a:r>
            <a:r>
              <a:rPr lang="en-US" dirty="0" smtClean="0"/>
              <a:t>million people. The capital of the country is Ottawa.</a:t>
            </a:r>
            <a:endParaRPr lang="ru-RU" dirty="0"/>
          </a:p>
        </p:txBody>
      </p:sp>
      <p:pic>
        <p:nvPicPr>
          <p:cNvPr id="4" name="Рисунок 3" descr="5512ab72c531t.jpg"/>
          <p:cNvPicPr>
            <a:picLocks noChangeAspect="1"/>
          </p:cNvPicPr>
          <p:nvPr/>
        </p:nvPicPr>
        <p:blipFill>
          <a:blip r:embed="rId2" cstate="print"/>
          <a:stretch>
            <a:fillRect/>
          </a:stretch>
        </p:blipFill>
        <p:spPr>
          <a:xfrm>
            <a:off x="179512" y="3212976"/>
            <a:ext cx="4125838" cy="3176895"/>
          </a:xfrm>
          <a:prstGeom prst="rect">
            <a:avLst/>
          </a:prstGeom>
        </p:spPr>
      </p:pic>
      <p:pic>
        <p:nvPicPr>
          <p:cNvPr id="6" name="Рисунок 5" descr="71337874_e75eacac9479db5b6fe5f1231d1.jpg"/>
          <p:cNvPicPr>
            <a:picLocks noChangeAspect="1"/>
          </p:cNvPicPr>
          <p:nvPr/>
        </p:nvPicPr>
        <p:blipFill>
          <a:blip r:embed="rId3" cstate="print"/>
          <a:stretch>
            <a:fillRect/>
          </a:stretch>
        </p:blipFill>
        <p:spPr>
          <a:xfrm>
            <a:off x="4427984" y="3212976"/>
            <a:ext cx="4575760" cy="3052890"/>
          </a:xfrm>
          <a:prstGeom prst="rect">
            <a:avLst/>
          </a:prstGeom>
        </p:spPr>
      </p:pic>
    </p:spTree>
  </p:cSld>
  <p:clrMapOvr>
    <a:masterClrMapping/>
  </p:clrMapOvr>
  <p:transition spd="med">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2656"/>
            <a:ext cx="8229600" cy="936104"/>
          </a:xfrm>
        </p:spPr>
        <p:txBody>
          <a:bodyPr/>
          <a:lstStyle/>
          <a:p>
            <a:r>
              <a:rPr lang="en-US" dirty="0" smtClean="0"/>
              <a:t>Australia</a:t>
            </a:r>
            <a:endParaRPr lang="ru-RU" dirty="0"/>
          </a:p>
        </p:txBody>
      </p:sp>
      <p:sp>
        <p:nvSpPr>
          <p:cNvPr id="3" name="Содержимое 2"/>
          <p:cNvSpPr>
            <a:spLocks noGrp="1"/>
          </p:cNvSpPr>
          <p:nvPr>
            <p:ph idx="1"/>
          </p:nvPr>
        </p:nvSpPr>
        <p:spPr>
          <a:xfrm>
            <a:off x="179512" y="1268760"/>
            <a:ext cx="8784976" cy="2448271"/>
          </a:xfrm>
        </p:spPr>
        <p:txBody>
          <a:bodyPr>
            <a:normAutofit/>
          </a:bodyPr>
          <a:lstStyle/>
          <a:p>
            <a:r>
              <a:rPr lang="en-US" dirty="0" smtClean="0"/>
              <a:t>The territory of Australia includes the continent of Australia, the island of Tasmania and a number of smaller islands. The population of Australia is over sixteen million people</a:t>
            </a:r>
            <a:r>
              <a:rPr lang="en-US" dirty="0" smtClean="0"/>
              <a:t>. The capital of Australia is Canberra.</a:t>
            </a:r>
            <a:endParaRPr lang="ru-RU" dirty="0"/>
          </a:p>
        </p:txBody>
      </p:sp>
      <p:pic>
        <p:nvPicPr>
          <p:cNvPr id="4" name="Рисунок 3" descr="World_Australia_Sydney_reflections_007505_29.jpg"/>
          <p:cNvPicPr>
            <a:picLocks noChangeAspect="1"/>
          </p:cNvPicPr>
          <p:nvPr/>
        </p:nvPicPr>
        <p:blipFill>
          <a:blip r:embed="rId2" cstate="print"/>
          <a:stretch>
            <a:fillRect/>
          </a:stretch>
        </p:blipFill>
        <p:spPr>
          <a:xfrm>
            <a:off x="251520" y="3429000"/>
            <a:ext cx="4140968" cy="3105726"/>
          </a:xfrm>
          <a:prstGeom prst="rect">
            <a:avLst/>
          </a:prstGeom>
        </p:spPr>
      </p:pic>
      <p:pic>
        <p:nvPicPr>
          <p:cNvPr id="5" name="Рисунок 4" descr="152100_266864.jpg"/>
          <p:cNvPicPr>
            <a:picLocks noChangeAspect="1"/>
          </p:cNvPicPr>
          <p:nvPr/>
        </p:nvPicPr>
        <p:blipFill>
          <a:blip r:embed="rId3" cstate="print"/>
          <a:stretch>
            <a:fillRect/>
          </a:stretch>
        </p:blipFill>
        <p:spPr>
          <a:xfrm>
            <a:off x="4716015" y="3429000"/>
            <a:ext cx="4128077" cy="3097709"/>
          </a:xfrm>
          <a:prstGeom prst="rect">
            <a:avLst/>
          </a:prstGeom>
        </p:spPr>
      </p:pic>
    </p:spTree>
  </p:cSld>
  <p:clrMapOvr>
    <a:masterClrMapping/>
  </p:clrMapOvr>
  <p:transition spd="med">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160</TotalTime>
  <Words>330</Words>
  <Application>Microsoft Office PowerPoint</Application>
  <PresentationFormat>Экран (4:3)</PresentationFormat>
  <Paragraphs>20</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Поток</vt:lpstr>
      <vt:lpstr>English-speaking countries</vt:lpstr>
      <vt:lpstr>Слайд 2</vt:lpstr>
      <vt:lpstr>Слайд 3</vt:lpstr>
      <vt:lpstr>Слайд 4</vt:lpstr>
      <vt:lpstr>United Kingdom of Great Britain and Northern Ireland </vt:lpstr>
      <vt:lpstr>Слайд 6</vt:lpstr>
      <vt:lpstr>The USA</vt:lpstr>
      <vt:lpstr>Canada</vt:lpstr>
      <vt:lpstr>Australia</vt:lpstr>
      <vt:lpstr>New Zealand</vt:lpstr>
    </vt:vector>
  </TitlesOfParts>
  <Company>Krokoz™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English-speaking countries</dc:title>
  <dc:creator>анна</dc:creator>
  <cp:lastModifiedBy>анна</cp:lastModifiedBy>
  <cp:revision>21</cp:revision>
  <dcterms:created xsi:type="dcterms:W3CDTF">2013-11-08T17:02:47Z</dcterms:created>
  <dcterms:modified xsi:type="dcterms:W3CDTF">2013-11-10T19:24:16Z</dcterms:modified>
</cp:coreProperties>
</file>