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261" r:id="rId4"/>
    <p:sldId id="260" r:id="rId5"/>
    <p:sldId id="268" r:id="rId6"/>
    <p:sldId id="269" r:id="rId7"/>
    <p:sldId id="270" r:id="rId8"/>
    <p:sldId id="262" r:id="rId9"/>
    <p:sldId id="271" r:id="rId10"/>
    <p:sldId id="263" r:id="rId11"/>
    <p:sldId id="264" r:id="rId12"/>
    <p:sldId id="265" r:id="rId13"/>
    <p:sldId id="266" r:id="rId14"/>
    <p:sldId id="273" r:id="rId15"/>
    <p:sldId id="275" r:id="rId16"/>
    <p:sldId id="274" r:id="rId17"/>
    <p:sldId id="26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70F"/>
    <a:srgbClr val="D17715"/>
    <a:srgbClr val="F78009"/>
    <a:srgbClr val="1CBCD2"/>
    <a:srgbClr val="23ADAA"/>
    <a:srgbClr val="D2A914"/>
    <a:srgbClr val="1EBFD0"/>
    <a:srgbClr val="1FCBCF"/>
    <a:srgbClr val="1FC7C3"/>
    <a:srgbClr val="1EBC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 rot="16946393">
            <a:off x="2048932" y="-43394"/>
            <a:ext cx="9805868" cy="473988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prstTxWarp prst="textFadeDown">
              <a:avLst>
                <a:gd name="adj" fmla="val 31138"/>
              </a:avLst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  <a:alpha val="7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  <a:alpha val="7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  <a:alpha val="7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  <a:alpha val="7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  <a:alpha val="7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  <a:alpha val="7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  <a:alpha val="7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  <a:alpha val="7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  <a:alpha val="7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  <a:alpha val="7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  <a:alpha val="7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</a:t>
            </a:r>
            <a:endParaRPr lang="ru-RU" sz="1000">
              <a:ln>
                <a:noFill/>
              </a:ln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  <a:alpha val="7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165100" dir="3480000" algn="t" rotWithShape="0">
                  <a:schemeClr val="bg1">
                    <a:lumMod val="65000"/>
                    <a:alpha val="48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38400"/>
            <a:ext cx="8839200" cy="1219200"/>
          </a:xfrm>
        </p:spPr>
        <p:txBody>
          <a:bodyPr>
            <a:noAutofit/>
          </a:bodyPr>
          <a:lstStyle>
            <a:lvl1pPr algn="ctr">
              <a:defRPr lang="ru-RU" sz="4400" b="1" kern="1200" cap="none" spc="300">
                <a:ln w="38100"/>
                <a:solidFill>
                  <a:schemeClr val="bg1"/>
                </a:solidFill>
                <a:effectLst>
                  <a:glow rad="101600">
                    <a:srgbClr val="F78009"/>
                  </a:glo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67200"/>
            <a:ext cx="6400800" cy="762000"/>
          </a:xfrm>
        </p:spPr>
        <p:txBody>
          <a:bodyPr/>
          <a:lstStyle>
            <a:lvl1pPr marL="0" indent="0" algn="ctr">
              <a:buNone/>
              <a:defRPr b="1">
                <a:ln w="6350">
                  <a:solidFill>
                    <a:schemeClr val="bg1"/>
                  </a:solidFill>
                </a:ln>
                <a:solidFill>
                  <a:srgbClr val="1CBC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GLettericaCondensedLight" pitchFamily="2" charset="0"/>
                <a:ea typeface="MingLiU-ExtB" pitchFamily="18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2677-9146-45CB-98FD-BBB9F5DBF0E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07A8-D264-495D-8E75-0C43517D2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2677-9146-45CB-98FD-BBB9F5DBF0E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07A8-D264-495D-8E75-0C43517D2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2677-9146-45CB-98FD-BBB9F5DBF0E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07A8-D264-495D-8E75-0C43517D2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 sz="4400" b="1" kern="1200" cap="none" spc="300">
                <a:ln w="38100"/>
                <a:solidFill>
                  <a:schemeClr val="bg1"/>
                </a:solidFill>
                <a:effectLst>
                  <a:glow rad="101600">
                    <a:srgbClr val="F5770F"/>
                  </a:glo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2677-9146-45CB-98FD-BBB9F5DBF0E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07A8-D264-495D-8E75-0C43517D2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2677-9146-45CB-98FD-BBB9F5DBF0E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07A8-D264-495D-8E75-0C43517D2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2677-9146-45CB-98FD-BBB9F5DBF0E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07A8-D264-495D-8E75-0C43517D2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2677-9146-45CB-98FD-BBB9F5DBF0E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07A8-D264-495D-8E75-0C43517D2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2677-9146-45CB-98FD-BBB9F5DBF0E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07A8-D264-495D-8E75-0C43517D2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2677-9146-45CB-98FD-BBB9F5DBF0E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07A8-D264-495D-8E75-0C43517D2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2677-9146-45CB-98FD-BBB9F5DBF0E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07A8-D264-495D-8E75-0C43517D2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2677-9146-45CB-98FD-BBB9F5DBF0E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07A8-D264-495D-8E75-0C43517D2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867950">
            <a:off x="4082084" y="423268"/>
            <a:ext cx="9381269" cy="41697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rtlCol="0" anchor="t" anchorCtr="0">
            <a:prstTxWarp prst="textFadeDown">
              <a:avLst>
                <a:gd name="adj" fmla="val 34637"/>
              </a:avLst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42000"/>
                      </a:schemeClr>
                    </a:gs>
                    <a:gs pos="50000">
                      <a:schemeClr val="bg1">
                        <a:lumMod val="75000"/>
                        <a:alpha val="41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42000"/>
                      </a:schemeClr>
                    </a:gs>
                    <a:gs pos="50000">
                      <a:schemeClr val="bg1">
                        <a:lumMod val="75000"/>
                        <a:alpha val="41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42000"/>
                      </a:schemeClr>
                    </a:gs>
                    <a:gs pos="50000">
                      <a:schemeClr val="bg1">
                        <a:lumMod val="75000"/>
                        <a:alpha val="41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42000"/>
                      </a:schemeClr>
                    </a:gs>
                    <a:gs pos="50000">
                      <a:schemeClr val="bg1">
                        <a:lumMod val="75000"/>
                        <a:alpha val="41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42000"/>
                      </a:schemeClr>
                    </a:gs>
                    <a:gs pos="50000">
                      <a:schemeClr val="bg1">
                        <a:lumMod val="75000"/>
                        <a:alpha val="41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42000"/>
                      </a:schemeClr>
                    </a:gs>
                    <a:gs pos="50000">
                      <a:schemeClr val="bg1">
                        <a:lumMod val="75000"/>
                        <a:alpha val="41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42000"/>
                      </a:schemeClr>
                    </a:gs>
                    <a:gs pos="50000">
                      <a:schemeClr val="bg1">
                        <a:lumMod val="75000"/>
                        <a:alpha val="41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42000"/>
                      </a:schemeClr>
                    </a:gs>
                    <a:gs pos="50000">
                      <a:schemeClr val="bg1">
                        <a:lumMod val="75000"/>
                        <a:alpha val="41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42000"/>
                      </a:schemeClr>
                    </a:gs>
                    <a:gs pos="50000">
                      <a:schemeClr val="bg1">
                        <a:lumMod val="75000"/>
                        <a:alpha val="41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42000"/>
                      </a:schemeClr>
                    </a:gs>
                    <a:gs pos="50000">
                      <a:schemeClr val="bg1">
                        <a:lumMod val="75000"/>
                        <a:alpha val="41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42000"/>
                      </a:schemeClr>
                    </a:gs>
                    <a:gs pos="50000">
                      <a:schemeClr val="bg1">
                        <a:lumMod val="75000"/>
                        <a:alpha val="41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65100" dir="3480000" algn="t" rotWithShape="0">
                    <a:schemeClr val="bg1">
                      <a:lumMod val="65000"/>
                      <a:alpha val="48000"/>
                    </a:scheme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rPr>
              <a:t></a:t>
            </a:r>
            <a:endParaRPr lang="ru-RU" sz="1000">
              <a:ln>
                <a:noFill/>
              </a:ln>
              <a:gradFill flip="none" rotWithShape="1">
                <a:gsLst>
                  <a:gs pos="0">
                    <a:schemeClr val="tx1">
                      <a:lumMod val="65000"/>
                      <a:lumOff val="35000"/>
                      <a:alpha val="42000"/>
                    </a:schemeClr>
                  </a:gs>
                  <a:gs pos="50000">
                    <a:schemeClr val="bg1">
                      <a:lumMod val="75000"/>
                      <a:alpha val="41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165100" dir="3480000" algn="t" rotWithShape="0">
                  <a:schemeClr val="bg1">
                    <a:lumMod val="65000"/>
                    <a:alpha val="48000"/>
                  </a:scheme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2677-9146-45CB-98FD-BBB9F5DBF0E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07A8-D264-495D-8E75-0C43517D2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none" spc="300">
          <a:ln w="38100"/>
          <a:solidFill>
            <a:schemeClr val="bg1"/>
          </a:solidFill>
          <a:effectLst>
            <a:glow rad="101600">
              <a:srgbClr val="F5770F"/>
            </a:glow>
            <a:reflection blurRad="6350" stA="55000" endA="300" endPos="45500" dir="5400000" sy="-100000" algn="bl" rotWithShape="0"/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78009"/>
        </a:buClr>
        <a:buSzPct val="85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FCBCF"/>
        </a:buClr>
        <a:buSzPct val="100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CBCD2"/>
        </a:buClr>
        <a:buSzPct val="12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BCD2"/>
        </a:buClr>
        <a:buSzPct val="115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  <a:sym typeface="Wingding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78009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«По следам исчезнувших улиц»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Picture 2" descr="index.php?t=getfile&amp;id=10849&amp;privat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487424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Обоснование необходимости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Проект необходим </a:t>
            </a:r>
            <a:r>
              <a:rPr lang="ru-RU" sz="2800" dirty="0" smtClean="0"/>
              <a:t>для сохранения исторического наследия для потомков, вовлечения в активную поисковую и исследовательскую деятельность учащихся, развития творческих начал личности.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Ожидание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Результат проекта должен быть положительным для всех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Сохранение наследия и использование его в воспитании и формировании личности подрастающего поколения приведет к улучшению качества социальной среды.</a:t>
            </a:r>
          </a:p>
          <a:p>
            <a:r>
              <a:rPr lang="ru-RU" sz="2400" dirty="0" smtClean="0"/>
              <a:t>Работа над проектом будет способствовать развитию у учащихся интереса к </a:t>
            </a:r>
            <a:r>
              <a:rPr lang="ru-RU" sz="2400" dirty="0" smtClean="0"/>
              <a:t>истории своего микрорайона, </a:t>
            </a:r>
            <a:r>
              <a:rPr lang="ru-RU" sz="2400" dirty="0" smtClean="0"/>
              <a:t>исследованиям, к научно-познавательной </a:t>
            </a:r>
            <a:r>
              <a:rPr lang="ru-RU" sz="2400" dirty="0" smtClean="0"/>
              <a:t>деятельности.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Форма продукта проекта: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презентация «Прогулка по старой Гражданке</a:t>
            </a:r>
            <a:r>
              <a:rPr lang="ru-RU" sz="2800" dirty="0" smtClean="0"/>
              <a:t>»;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стенгазета «Гражданка – прошлое и настоящее»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школа\DSC01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9288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школа\DSC01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44949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школа\DSC01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556861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dirty="0" smtClean="0"/>
              <a:t> Самооценка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Что надо </a:t>
            </a:r>
            <a:r>
              <a:rPr lang="ru-RU" sz="2800" dirty="0" smtClean="0"/>
              <a:t>было сделать? </a:t>
            </a:r>
            <a:endParaRPr lang="ru-RU" sz="2800" dirty="0" smtClean="0"/>
          </a:p>
          <a:p>
            <a:r>
              <a:rPr lang="ru-RU" sz="2800" dirty="0" smtClean="0"/>
              <a:t>Получилось </a:t>
            </a:r>
            <a:r>
              <a:rPr lang="ru-RU" sz="2800" dirty="0" smtClean="0"/>
              <a:t>или нет? </a:t>
            </a:r>
            <a:endParaRPr lang="ru-RU" sz="2800" dirty="0" smtClean="0"/>
          </a:p>
          <a:p>
            <a:r>
              <a:rPr lang="ru-RU" sz="2800" dirty="0" smtClean="0"/>
              <a:t>Как </a:t>
            </a:r>
            <a:r>
              <a:rPr lang="ru-RU" sz="2800" dirty="0" smtClean="0"/>
              <a:t>себя оценишь</a:t>
            </a:r>
            <a:r>
              <a:rPr lang="ru-RU" dirty="0" smtClean="0"/>
              <a:t>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Дальнейшее развитие проекта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Проект </a:t>
            </a:r>
            <a:r>
              <a:rPr lang="ru-RU" sz="2800" dirty="0" smtClean="0"/>
              <a:t>может развиваться дальше и охватывать </a:t>
            </a:r>
            <a:r>
              <a:rPr lang="ru-RU" sz="2800" dirty="0" smtClean="0"/>
              <a:t>все </a:t>
            </a:r>
            <a:r>
              <a:rPr lang="ru-RU" sz="2800" dirty="0" smtClean="0"/>
              <a:t>большее количество </a:t>
            </a:r>
            <a:r>
              <a:rPr lang="ru-RU" sz="2800" dirty="0" smtClean="0"/>
              <a:t>учащихся.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r>
              <a:rPr lang="ru-RU" dirty="0" err="1" smtClean="0"/>
              <a:t>пректа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Воспитание </a:t>
            </a:r>
            <a:r>
              <a:rPr lang="ru-RU" dirty="0" smtClean="0"/>
              <a:t>личности юного петербуржца через приобщение к историческому наследию, формирование комплексного подхода к истории создания микрорайона Гражданка.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D17715"/>
                </a:solidFill>
              </a:rPr>
              <a:t>    </a:t>
            </a:r>
            <a:r>
              <a:rPr lang="ru-RU" sz="4000" i="1" dirty="0" smtClean="0">
                <a:solidFill>
                  <a:srgbClr val="D17715"/>
                </a:solidFill>
              </a:rPr>
              <a:t>обучающие</a:t>
            </a:r>
            <a:r>
              <a:rPr lang="ru-RU" sz="4000" i="1" dirty="0" smtClean="0">
                <a:solidFill>
                  <a:srgbClr val="D17715"/>
                </a:solidFill>
              </a:rPr>
              <a:t>:</a:t>
            </a:r>
            <a:r>
              <a:rPr lang="ru-RU" i="1" dirty="0" smtClean="0">
                <a:solidFill>
                  <a:srgbClr val="D17715"/>
                </a:solidFill>
              </a:rPr>
              <a:t> </a:t>
            </a:r>
            <a:endParaRPr lang="ru-RU" dirty="0" smtClean="0">
              <a:solidFill>
                <a:srgbClr val="D17715"/>
              </a:solidFill>
            </a:endParaRPr>
          </a:p>
          <a:p>
            <a:pPr lvl="0"/>
            <a:r>
              <a:rPr lang="ru-RU" sz="2600" dirty="0" smtClean="0"/>
              <a:t>Изучение исторического прошлого микрорайона Гражданка;</a:t>
            </a:r>
          </a:p>
          <a:p>
            <a:pPr lvl="0"/>
            <a:r>
              <a:rPr lang="ru-RU" sz="2600" dirty="0" smtClean="0"/>
              <a:t>формирование умения самостоятельно работать с разнообразными краеведческими источниками, литературой, справочниками;</a:t>
            </a:r>
          </a:p>
          <a:p>
            <a:pPr lvl="0"/>
            <a:r>
              <a:rPr lang="ru-RU" sz="2600" dirty="0" smtClean="0"/>
              <a:t>обучение применению полученных знаний через написание исследовательских работ.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i="1" dirty="0" smtClean="0">
                <a:solidFill>
                  <a:srgbClr val="F5770F"/>
                </a:solidFill>
              </a:rPr>
              <a:t>По доминирующей деятельности</a:t>
            </a:r>
            <a:r>
              <a:rPr lang="ru-RU" dirty="0" smtClean="0">
                <a:solidFill>
                  <a:srgbClr val="F5770F"/>
                </a:solidFill>
              </a:rPr>
              <a:t>: </a:t>
            </a:r>
            <a:r>
              <a:rPr lang="ru-RU" dirty="0" smtClean="0"/>
              <a:t>исследовательский</a:t>
            </a:r>
          </a:p>
          <a:p>
            <a:pPr lvl="0"/>
            <a:r>
              <a:rPr lang="ru-RU" i="1" dirty="0" smtClean="0">
                <a:solidFill>
                  <a:srgbClr val="F5770F"/>
                </a:solidFill>
              </a:rPr>
              <a:t>По сфере применения результатов</a:t>
            </a:r>
            <a:r>
              <a:rPr lang="ru-RU" dirty="0" smtClean="0">
                <a:solidFill>
                  <a:srgbClr val="F5770F"/>
                </a:solidFill>
              </a:rPr>
              <a:t>: </a:t>
            </a:r>
            <a:r>
              <a:rPr lang="ru-RU" dirty="0" smtClean="0"/>
              <a:t>культурологический</a:t>
            </a:r>
          </a:p>
          <a:p>
            <a:pPr lvl="0"/>
            <a:r>
              <a:rPr lang="ru-RU" i="1" dirty="0" smtClean="0">
                <a:solidFill>
                  <a:srgbClr val="F5770F"/>
                </a:solidFill>
              </a:rPr>
              <a:t>По широте охвата содержания</a:t>
            </a:r>
            <a:r>
              <a:rPr lang="ru-RU" dirty="0" smtClean="0">
                <a:solidFill>
                  <a:srgbClr val="F5770F"/>
                </a:solidFill>
              </a:rPr>
              <a:t>: </a:t>
            </a:r>
            <a:r>
              <a:rPr lang="ru-RU" dirty="0" err="1" smtClean="0"/>
              <a:t>внепредметный</a:t>
            </a:r>
            <a:endParaRPr lang="ru-RU" dirty="0" smtClean="0"/>
          </a:p>
          <a:p>
            <a:pPr lvl="0"/>
            <a:r>
              <a:rPr lang="ru-RU" i="1" dirty="0" smtClean="0">
                <a:solidFill>
                  <a:srgbClr val="F5770F"/>
                </a:solidFill>
              </a:rPr>
              <a:t>По времени работы</a:t>
            </a:r>
            <a:r>
              <a:rPr lang="ru-RU" dirty="0" smtClean="0">
                <a:solidFill>
                  <a:srgbClr val="F5770F"/>
                </a:solidFill>
              </a:rPr>
              <a:t>: </a:t>
            </a:r>
            <a:r>
              <a:rPr lang="ru-RU" dirty="0" smtClean="0"/>
              <a:t>одна четверть</a:t>
            </a:r>
          </a:p>
          <a:p>
            <a:pPr lvl="0"/>
            <a:r>
              <a:rPr lang="ru-RU" i="1" dirty="0" smtClean="0">
                <a:solidFill>
                  <a:srgbClr val="F5770F"/>
                </a:solidFill>
              </a:rPr>
              <a:t>По характеру контактов</a:t>
            </a:r>
            <a:r>
              <a:rPr lang="ru-RU" dirty="0" smtClean="0">
                <a:solidFill>
                  <a:srgbClr val="F5770F"/>
                </a:solidFill>
              </a:rPr>
              <a:t>: </a:t>
            </a:r>
            <a:r>
              <a:rPr lang="ru-RU" dirty="0" smtClean="0"/>
              <a:t>в рамках школы и микрорайона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4000" i="1" dirty="0" smtClean="0">
                <a:solidFill>
                  <a:srgbClr val="F5770F"/>
                </a:solidFill>
              </a:rPr>
              <a:t>развивающие</a:t>
            </a:r>
            <a:r>
              <a:rPr lang="ru-RU" sz="4000" i="1" dirty="0" smtClean="0">
                <a:solidFill>
                  <a:srgbClr val="F5770F"/>
                </a:solidFill>
              </a:rPr>
              <a:t>: </a:t>
            </a:r>
            <a:endParaRPr lang="ru-RU" sz="4000" dirty="0" smtClean="0">
              <a:solidFill>
                <a:srgbClr val="F5770F"/>
              </a:solidFill>
            </a:endParaRPr>
          </a:p>
          <a:p>
            <a:pPr lvl="0"/>
            <a:r>
              <a:rPr lang="ru-RU" sz="2800" dirty="0" smtClean="0"/>
              <a:t>развитие интеллектуальных и творческих способностей учащихся;</a:t>
            </a:r>
          </a:p>
          <a:p>
            <a:pPr lvl="0"/>
            <a:r>
              <a:rPr lang="ru-RU" sz="2800" dirty="0" smtClean="0"/>
              <a:t>формирование умения использовать компьютерные технологии;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i="1" dirty="0" smtClean="0">
                <a:solidFill>
                  <a:srgbClr val="F5770F"/>
                </a:solidFill>
              </a:rPr>
              <a:t>  воспитательные</a:t>
            </a:r>
            <a:r>
              <a:rPr lang="ru-RU" sz="4000" i="1" dirty="0" smtClean="0">
                <a:solidFill>
                  <a:srgbClr val="F5770F"/>
                </a:solidFill>
              </a:rPr>
              <a:t>:</a:t>
            </a:r>
            <a:endParaRPr lang="ru-RU" sz="4000" dirty="0" smtClean="0">
              <a:solidFill>
                <a:srgbClr val="F5770F"/>
              </a:solidFill>
            </a:endParaRPr>
          </a:p>
          <a:p>
            <a:pPr lvl="0"/>
            <a:r>
              <a:rPr lang="ru-RU" sz="2800" dirty="0" smtClean="0"/>
              <a:t>воспитание любви к своей малой родине, родному городу, а через него – к Родине;</a:t>
            </a:r>
          </a:p>
          <a:p>
            <a:pPr lvl="0"/>
            <a:r>
              <a:rPr lang="ru-RU" sz="2800" dirty="0" smtClean="0"/>
              <a:t>формирование коммуникативной культуры  учащихся.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 участников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Рекомендуемый возраст: 10-11 лет</a:t>
            </a:r>
          </a:p>
          <a:p>
            <a:r>
              <a:rPr lang="ru-RU" dirty="0" smtClean="0"/>
              <a:t>Состав участников: 4 классы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5770F"/>
                </a:solidFill>
              </a:rPr>
              <a:t>Режим работы: </a:t>
            </a:r>
            <a:r>
              <a:rPr lang="ru-RU" sz="2800" dirty="0" smtClean="0"/>
              <a:t>внеурочный</a:t>
            </a:r>
          </a:p>
          <a:p>
            <a:r>
              <a:rPr lang="ru-RU" i="1" dirty="0" smtClean="0">
                <a:solidFill>
                  <a:srgbClr val="F5770F"/>
                </a:solidFill>
              </a:rPr>
              <a:t>Время проведения: </a:t>
            </a:r>
            <a:r>
              <a:rPr lang="ru-RU" sz="2800" dirty="0" smtClean="0"/>
              <a:t>1 раз в неделю, 45 минут</a:t>
            </a:r>
          </a:p>
          <a:p>
            <a:r>
              <a:rPr lang="ru-RU" i="1" dirty="0" smtClean="0">
                <a:solidFill>
                  <a:srgbClr val="F5770F"/>
                </a:solidFill>
              </a:rPr>
              <a:t>Место проведения: </a:t>
            </a:r>
            <a:r>
              <a:rPr lang="ru-RU" sz="2800" dirty="0" smtClean="0"/>
              <a:t>кабинеты №308, 311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Каждый, кто начинает интересоваться историей своей малой </a:t>
            </a:r>
            <a:r>
              <a:rPr lang="ru-RU" sz="2400" dirty="0" smtClean="0"/>
              <a:t>Родины</a:t>
            </a:r>
            <a:r>
              <a:rPr lang="ru-RU" sz="2400" dirty="0" smtClean="0"/>
              <a:t>, задаётся вопросом  «А что здесь было раньше</a:t>
            </a:r>
            <a:r>
              <a:rPr lang="ru-RU" sz="2400" dirty="0" smtClean="0"/>
              <a:t>?»</a:t>
            </a:r>
          </a:p>
          <a:p>
            <a:r>
              <a:rPr lang="ru-RU" sz="2400" dirty="0" smtClean="0"/>
              <a:t>Микрорайон Гражданка застраивался как «научный городок», и поэтому новые улицы получили название учёных. Старые улочки стали внутриквартальными проездами, а некоторые просто исчезли. Наш проект мы назвали «По следам исчезнувших улиц». Ребята решили узнать, какие  улицы находились на территории старой Гражданки, их названия и где они располагались.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P101932492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8FEF954-5151-4ED5-BE42-9BD870AADE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TP101932492_template</Template>
  <TotalTime>56</TotalTime>
  <Words>374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TP101932492_template</vt:lpstr>
      <vt:lpstr>Презентация проекта</vt:lpstr>
      <vt:lpstr>Цель пректа</vt:lpstr>
      <vt:lpstr>Задачи проекта</vt:lpstr>
      <vt:lpstr>Тип проекта</vt:lpstr>
      <vt:lpstr>Слайд 5</vt:lpstr>
      <vt:lpstr>Слайд 6</vt:lpstr>
      <vt:lpstr>Возраст участников</vt:lpstr>
      <vt:lpstr>Слайд 8</vt:lpstr>
      <vt:lpstr>Описание проекта</vt:lpstr>
      <vt:lpstr>Обоснование необходимости проекта</vt:lpstr>
      <vt:lpstr>Ожидание результаты</vt:lpstr>
      <vt:lpstr>Форма продукта проекта:</vt:lpstr>
      <vt:lpstr>Слайд 13</vt:lpstr>
      <vt:lpstr>Слайд 14</vt:lpstr>
      <vt:lpstr>Слайд 15</vt:lpstr>
      <vt:lpstr> Самооценка.</vt:lpstr>
      <vt:lpstr>Дальнейшее развитие проекта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user</dc:creator>
  <cp:lastModifiedBy>user</cp:lastModifiedBy>
  <cp:revision>6</cp:revision>
  <dcterms:created xsi:type="dcterms:W3CDTF">2014-05-27T16:59:17Z</dcterms:created>
  <dcterms:modified xsi:type="dcterms:W3CDTF">2014-05-27T17:56:15Z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TC019324939991</vt:lpwstr>
  </property>
</Properties>
</file>