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698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42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6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74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8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10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37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5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74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9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133B-B034-4BB7-98FB-DE158614784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E815F-8B9B-418A-8D5D-4AE8F93C1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60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9554"/>
            <a:ext cx="7772400" cy="1655405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Оценка вчера и сегодня</a:t>
            </a:r>
            <a:endParaRPr lang="ru-RU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9950" y="4215103"/>
            <a:ext cx="6858000" cy="1655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Педсовет 02.11.2015</a:t>
            </a:r>
            <a:endParaRPr lang="ru-RU" sz="28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39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734" y="2899005"/>
            <a:ext cx="7886700" cy="1325563"/>
          </a:xfrm>
        </p:spPr>
        <p:txBody>
          <a:bodyPr/>
          <a:lstStyle/>
          <a:p>
            <a:r>
              <a:rPr lang="ru-RU" dirty="0" smtClean="0"/>
              <a:t>Спасибо за внимание, коллеги!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3379" y="1762700"/>
            <a:ext cx="6643171" cy="4469348"/>
          </a:xfrm>
        </p:spPr>
        <p:txBody>
          <a:bodyPr>
            <a:normAutofit/>
          </a:bodyPr>
          <a:lstStyle/>
          <a:p>
            <a:pPr lvl="0" fontAlgn="t">
              <a:buNone/>
            </a:pPr>
            <a:r>
              <a:rPr lang="ru-RU" sz="3600" dirty="0" smtClean="0"/>
              <a:t>1 - очень хорошо </a:t>
            </a:r>
          </a:p>
          <a:p>
            <a:pPr lvl="0" fontAlgn="t">
              <a:buNone/>
            </a:pPr>
            <a:r>
              <a:rPr lang="ru-RU" sz="3600" dirty="0" smtClean="0"/>
              <a:t>2 - хорошо </a:t>
            </a:r>
          </a:p>
          <a:p>
            <a:pPr lvl="0" fontAlgn="t">
              <a:buNone/>
            </a:pPr>
            <a:r>
              <a:rPr lang="ru-RU" sz="3600" dirty="0" smtClean="0"/>
              <a:t>3 - очень удовлетворительно </a:t>
            </a:r>
          </a:p>
          <a:p>
            <a:pPr lvl="0" fontAlgn="t">
              <a:buNone/>
            </a:pPr>
            <a:r>
              <a:rPr lang="ru-RU" sz="3600" dirty="0" smtClean="0"/>
              <a:t>4 - соответствует/проходит </a:t>
            </a:r>
          </a:p>
          <a:p>
            <a:pPr lvl="0" fontAlgn="t">
              <a:buNone/>
            </a:pPr>
            <a:r>
              <a:rPr lang="ru-RU" sz="3600" dirty="0" smtClean="0"/>
              <a:t>5 - плохо, неудовлетворительно. </a:t>
            </a:r>
          </a:p>
          <a:p>
            <a:pPr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8402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Финляндия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6442" y="2346593"/>
            <a:ext cx="6862820" cy="2269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Шкала от 4 до 10 баллов</a:t>
            </a:r>
          </a:p>
          <a:p>
            <a:pPr algn="ctr">
              <a:buNone/>
            </a:pPr>
            <a:r>
              <a:rPr lang="ru-RU" sz="4400" dirty="0" smtClean="0"/>
              <a:t>+</a:t>
            </a:r>
          </a:p>
          <a:p>
            <a:pPr algn="ctr">
              <a:buNone/>
            </a:pPr>
            <a:r>
              <a:rPr lang="ru-RU" sz="4400" dirty="0" smtClean="0"/>
              <a:t>Устные методы оценивания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Израиль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949" y="2067996"/>
            <a:ext cx="6356044" cy="2988746"/>
          </a:xfrm>
        </p:spPr>
        <p:txBody>
          <a:bodyPr/>
          <a:lstStyle/>
          <a:p>
            <a:pPr fontAlgn="t">
              <a:buNone/>
            </a:pPr>
            <a:r>
              <a:rPr lang="ru-RU" dirty="0" smtClean="0"/>
              <a:t>   10 </a:t>
            </a:r>
            <a:r>
              <a:rPr lang="ru-RU" dirty="0" smtClean="0"/>
              <a:t>- 95-100% - отлично </a:t>
            </a:r>
            <a:br>
              <a:rPr lang="ru-RU" dirty="0" smtClean="0"/>
            </a:br>
            <a:r>
              <a:rPr lang="ru-RU" dirty="0" smtClean="0"/>
              <a:t>9 - 85-94% - очень хорошо </a:t>
            </a:r>
            <a:br>
              <a:rPr lang="ru-RU" dirty="0" smtClean="0"/>
            </a:br>
            <a:r>
              <a:rPr lang="ru-RU" dirty="0" smtClean="0"/>
              <a:t>8 - 75-84% - хорошо </a:t>
            </a:r>
            <a:br>
              <a:rPr lang="ru-RU" dirty="0" smtClean="0"/>
            </a:br>
            <a:r>
              <a:rPr lang="ru-RU" dirty="0" smtClean="0"/>
              <a:t>7 - 65-74% - почти хорошо </a:t>
            </a:r>
            <a:br>
              <a:rPr lang="ru-RU" dirty="0" smtClean="0"/>
            </a:br>
            <a:r>
              <a:rPr lang="ru-RU" dirty="0" smtClean="0"/>
              <a:t>6 - 55-64% - удовлетворительно </a:t>
            </a:r>
            <a:br>
              <a:rPr lang="ru-RU" dirty="0" smtClean="0"/>
            </a:br>
            <a:r>
              <a:rPr lang="ru-RU" dirty="0" smtClean="0"/>
              <a:t>5 - 45-54% - почти удовлетворительно </a:t>
            </a:r>
            <a:br>
              <a:rPr lang="ru-RU" dirty="0" smtClean="0"/>
            </a:br>
            <a:r>
              <a:rPr lang="ru-RU" dirty="0" smtClean="0"/>
              <a:t>0 - 4 - 0-44% - неудовлетворительно.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13 </a:t>
            </a:r>
            <a:r>
              <a:rPr lang="ru-RU" dirty="0" smtClean="0"/>
              <a:t>- </a:t>
            </a:r>
            <a:r>
              <a:rPr lang="ru-RU" dirty="0" smtClean="0"/>
              <a:t>исключительно </a:t>
            </a:r>
            <a:r>
              <a:rPr lang="ru-RU" dirty="0" smtClean="0"/>
              <a:t>самостоятельные и отличные достижения </a:t>
            </a:r>
            <a:br>
              <a:rPr lang="ru-RU" dirty="0" smtClean="0"/>
            </a:br>
            <a:r>
              <a:rPr lang="ru-RU" dirty="0" smtClean="0"/>
              <a:t>11 - самостоятельные и отличные достижения </a:t>
            </a:r>
            <a:br>
              <a:rPr lang="ru-RU" dirty="0" smtClean="0"/>
            </a:br>
            <a:r>
              <a:rPr lang="ru-RU" dirty="0" smtClean="0"/>
              <a:t>10 - отличные, но не особенно самостоятельные достижения </a:t>
            </a:r>
            <a:br>
              <a:rPr lang="ru-RU" dirty="0" smtClean="0"/>
            </a:br>
            <a:r>
              <a:rPr lang="ru-RU" dirty="0" smtClean="0"/>
              <a:t>9 - хорошие достижения, немного выше среднего </a:t>
            </a:r>
            <a:br>
              <a:rPr lang="ru-RU" dirty="0" smtClean="0"/>
            </a:br>
            <a:r>
              <a:rPr lang="ru-RU" dirty="0" smtClean="0"/>
              <a:t>8 - средние достижения </a:t>
            </a:r>
            <a:br>
              <a:rPr lang="ru-RU" dirty="0" smtClean="0"/>
            </a:br>
            <a:r>
              <a:rPr lang="ru-RU" dirty="0" smtClean="0"/>
              <a:t>7 - немного ниже среднего </a:t>
            </a:r>
            <a:br>
              <a:rPr lang="ru-RU" dirty="0" smtClean="0"/>
            </a:br>
            <a:r>
              <a:rPr lang="ru-RU" dirty="0" smtClean="0"/>
              <a:t>6 - более или менее удовлетворительные достижения </a:t>
            </a:r>
            <a:br>
              <a:rPr lang="ru-RU" dirty="0" smtClean="0"/>
            </a:br>
            <a:r>
              <a:rPr lang="ru-RU" dirty="0" smtClean="0"/>
              <a:t>5 - неудовлетворительные достижения </a:t>
            </a:r>
            <a:br>
              <a:rPr lang="ru-RU" dirty="0" smtClean="0"/>
            </a:br>
            <a:r>
              <a:rPr lang="ru-RU" dirty="0" smtClean="0"/>
              <a:t>03 - очень неудовлетворительные достижения </a:t>
            </a:r>
            <a:br>
              <a:rPr lang="ru-RU" dirty="0" smtClean="0"/>
            </a:br>
            <a:r>
              <a:rPr lang="ru-RU" dirty="0" smtClean="0"/>
              <a:t>00 - полностью неприемлемые достижения.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Франция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6602" y="2159306"/>
            <a:ext cx="7579605" cy="25228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300" dirty="0" smtClean="0"/>
              <a:t>16-20 </a:t>
            </a:r>
            <a:r>
              <a:rPr lang="ru-RU" sz="4300" dirty="0" smtClean="0"/>
              <a:t>- очень хорошо </a:t>
            </a:r>
            <a:br>
              <a:rPr lang="ru-RU" sz="4300" dirty="0" smtClean="0"/>
            </a:br>
            <a:r>
              <a:rPr lang="ru-RU" sz="4300" dirty="0" smtClean="0"/>
              <a:t>14-15 - хорошо </a:t>
            </a:r>
            <a:br>
              <a:rPr lang="ru-RU" sz="4300" dirty="0" smtClean="0"/>
            </a:br>
            <a:r>
              <a:rPr lang="ru-RU" sz="4300" dirty="0" smtClean="0"/>
              <a:t>12-13 - достаточно хорошо </a:t>
            </a:r>
            <a:br>
              <a:rPr lang="ru-RU" sz="4300" dirty="0" smtClean="0"/>
            </a:br>
            <a:r>
              <a:rPr lang="ru-RU" sz="4300" dirty="0" smtClean="0"/>
              <a:t>10-11 - удовлетворительно </a:t>
            </a:r>
            <a:br>
              <a:rPr lang="ru-RU" sz="4300" dirty="0" smtClean="0"/>
            </a:br>
            <a:r>
              <a:rPr lang="ru-RU" sz="4300" dirty="0" smtClean="0"/>
              <a:t>Ниже 10 - неудовлетворительно. </a:t>
            </a:r>
            <a:endParaRPr lang="ru-RU" sz="4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США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0160" y="1487277"/>
            <a:ext cx="6444868" cy="4153359"/>
          </a:xfrm>
        </p:spPr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dirty="0" smtClean="0"/>
              <a:t>   </a:t>
            </a:r>
          </a:p>
          <a:p>
            <a:pPr fontAlgn="t">
              <a:buNone/>
            </a:pPr>
            <a:r>
              <a:rPr lang="ru-RU" sz="4000" dirty="0" smtClean="0"/>
              <a:t>100-балльная система</a:t>
            </a:r>
          </a:p>
          <a:p>
            <a:pPr fontAlgn="t">
              <a:buNone/>
            </a:pPr>
            <a:r>
              <a:rPr lang="ru-RU" sz="4000" dirty="0" smtClean="0"/>
              <a:t>                   + </a:t>
            </a:r>
          </a:p>
          <a:p>
            <a:pPr fontAlgn="t">
              <a:buNone/>
            </a:pPr>
            <a:r>
              <a:rPr lang="ru-RU" sz="4000" dirty="0" smtClean="0"/>
              <a:t>буквенная система:</a:t>
            </a:r>
            <a:endParaRPr lang="ru-RU" sz="4000" dirty="0" smtClean="0"/>
          </a:p>
          <a:p>
            <a:pPr fontAlgn="t">
              <a:buNone/>
            </a:pPr>
            <a:r>
              <a:rPr lang="ru-RU" sz="4000" dirty="0" smtClean="0"/>
              <a:t>  A </a:t>
            </a:r>
            <a:r>
              <a:rPr lang="ru-RU" sz="4000" dirty="0" smtClean="0"/>
              <a:t>- отлично </a:t>
            </a:r>
            <a:br>
              <a:rPr lang="ru-RU" sz="4000" dirty="0" smtClean="0"/>
            </a:br>
            <a:r>
              <a:rPr lang="ru-RU" sz="4000" dirty="0" smtClean="0"/>
              <a:t>B - хорошо </a:t>
            </a:r>
            <a:br>
              <a:rPr lang="ru-RU" sz="4000" dirty="0" smtClean="0"/>
            </a:br>
            <a:r>
              <a:rPr lang="ru-RU" sz="4000" dirty="0" smtClean="0"/>
              <a:t>C и D - удовлетворительно </a:t>
            </a:r>
            <a:br>
              <a:rPr lang="ru-RU" sz="4000" dirty="0" smtClean="0"/>
            </a:br>
            <a:r>
              <a:rPr lang="ru-RU" sz="4000" dirty="0" smtClean="0"/>
              <a:t>F </a:t>
            </a:r>
            <a:r>
              <a:rPr lang="ru-RU" sz="4000" dirty="0" smtClean="0"/>
              <a:t>– неудовлетворительно (провал). 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Великобритания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1" y="2787267"/>
            <a:ext cx="5949107" cy="14872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Развернутая словесная</a:t>
            </a:r>
          </a:p>
          <a:p>
            <a:pPr>
              <a:buNone/>
            </a:pPr>
            <a:r>
              <a:rPr lang="ru-RU" sz="4400" dirty="0" smtClean="0"/>
              <a:t> оценка работы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659" y="1773716"/>
            <a:ext cx="8394852" cy="44032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1737 год – историческая фиксация словесной оценки</a:t>
            </a:r>
          </a:p>
          <a:p>
            <a:pPr>
              <a:buNone/>
            </a:pPr>
            <a:r>
              <a:rPr lang="ru-RU" dirty="0" smtClean="0"/>
              <a:t>1837 год – введение 5-балльной системы</a:t>
            </a:r>
          </a:p>
          <a:p>
            <a:pPr>
              <a:buNone/>
            </a:pPr>
            <a:r>
              <a:rPr lang="ru-RU" dirty="0" smtClean="0"/>
              <a:t>1915 год – циркуляр о самостоятельном решении вопроса </a:t>
            </a:r>
            <a:r>
              <a:rPr lang="ru-RU" dirty="0" smtClean="0"/>
              <a:t>о целесообразности введения цифровой формы </a:t>
            </a:r>
            <a:r>
              <a:rPr lang="ru-RU" dirty="0" smtClean="0"/>
              <a:t>оценки</a:t>
            </a:r>
          </a:p>
          <a:p>
            <a:pPr>
              <a:buNone/>
            </a:pPr>
            <a:r>
              <a:rPr lang="ru-RU" dirty="0" smtClean="0"/>
              <a:t>1918 год – отмена балльной формы оценки</a:t>
            </a:r>
          </a:p>
          <a:p>
            <a:pPr>
              <a:buNone/>
            </a:pPr>
            <a:r>
              <a:rPr lang="ru-RU" dirty="0" smtClean="0"/>
              <a:t>1944 год – возвращение к 5-балльной системе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128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Оценка вчера и сегодня</vt:lpstr>
      <vt:lpstr>Германия</vt:lpstr>
      <vt:lpstr>Финляндия</vt:lpstr>
      <vt:lpstr>Израиль</vt:lpstr>
      <vt:lpstr>Дания</vt:lpstr>
      <vt:lpstr>Франция</vt:lpstr>
      <vt:lpstr>США</vt:lpstr>
      <vt:lpstr>Великобритания</vt:lpstr>
      <vt:lpstr>Россия</vt:lpstr>
      <vt:lpstr>Спасибо за внимание, коллеги!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SONY</cp:lastModifiedBy>
  <cp:revision>10</cp:revision>
  <dcterms:created xsi:type="dcterms:W3CDTF">2015-09-09T11:26:26Z</dcterms:created>
  <dcterms:modified xsi:type="dcterms:W3CDTF">2015-11-01T00:20:01Z</dcterms:modified>
</cp:coreProperties>
</file>